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7" r:id="rId2"/>
    <p:sldId id="338" r:id="rId3"/>
    <p:sldId id="258" r:id="rId4"/>
    <p:sldId id="259" r:id="rId5"/>
    <p:sldId id="339" r:id="rId6"/>
    <p:sldId id="368" r:id="rId7"/>
    <p:sldId id="340" r:id="rId8"/>
    <p:sldId id="260" r:id="rId9"/>
    <p:sldId id="341" r:id="rId10"/>
    <p:sldId id="342" r:id="rId11"/>
    <p:sldId id="343" r:id="rId12"/>
    <p:sldId id="344" r:id="rId13"/>
    <p:sldId id="345" r:id="rId14"/>
    <p:sldId id="346" r:id="rId15"/>
    <p:sldId id="261" r:id="rId16"/>
    <p:sldId id="262" r:id="rId17"/>
    <p:sldId id="362" r:id="rId18"/>
    <p:sldId id="347" r:id="rId19"/>
    <p:sldId id="348" r:id="rId20"/>
    <p:sldId id="349" r:id="rId21"/>
    <p:sldId id="363" r:id="rId22"/>
    <p:sldId id="350" r:id="rId23"/>
    <p:sldId id="351" r:id="rId24"/>
    <p:sldId id="369" r:id="rId25"/>
    <p:sldId id="364" r:id="rId26"/>
    <p:sldId id="352" r:id="rId27"/>
    <p:sldId id="370" r:id="rId28"/>
    <p:sldId id="371" r:id="rId29"/>
    <p:sldId id="353" r:id="rId30"/>
    <p:sldId id="365" r:id="rId31"/>
    <p:sldId id="372" r:id="rId32"/>
    <p:sldId id="354" r:id="rId33"/>
    <p:sldId id="366" r:id="rId34"/>
    <p:sldId id="355" r:id="rId35"/>
    <p:sldId id="356" r:id="rId36"/>
    <p:sldId id="367" r:id="rId37"/>
    <p:sldId id="303" r:id="rId38"/>
    <p:sldId id="304" r:id="rId39"/>
    <p:sldId id="357" r:id="rId40"/>
    <p:sldId id="275" r:id="rId41"/>
    <p:sldId id="358" r:id="rId42"/>
    <p:sldId id="359" r:id="rId43"/>
    <p:sldId id="361" r:id="rId44"/>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A2C"/>
    <a:srgbClr val="A7291F"/>
    <a:srgbClr val="FFC000"/>
    <a:srgbClr val="7C180E"/>
    <a:srgbClr val="421814"/>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15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188"/>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15374" y="0"/>
            <a:ext cx="2918831" cy="495188"/>
          </a:xfrm>
          <a:prstGeom prst="rect">
            <a:avLst/>
          </a:prstGeom>
        </p:spPr>
        <p:txBody>
          <a:bodyPr vert="horz" lIns="93177" tIns="46589" rIns="93177" bIns="46589" rtlCol="0"/>
          <a:lstStyle>
            <a:lvl1pPr algn="r">
              <a:defRPr sz="1200"/>
            </a:lvl1pPr>
          </a:lstStyle>
          <a:p>
            <a:fld id="{967FEB26-87A9-4ABB-BF94-CA44A4F06B3E}" type="datetimeFigureOut">
              <a:rPr lang="en-US" smtClean="0"/>
              <a:t>12/2/2021</a:t>
            </a:fld>
            <a:endParaRPr lang="en-US"/>
          </a:p>
        </p:txBody>
      </p:sp>
      <p:sp>
        <p:nvSpPr>
          <p:cNvPr id="4" name="Footer Placeholder 3"/>
          <p:cNvSpPr>
            <a:spLocks noGrp="1"/>
          </p:cNvSpPr>
          <p:nvPr>
            <p:ph type="ftr" sz="quarter" idx="2"/>
          </p:nvPr>
        </p:nvSpPr>
        <p:spPr>
          <a:xfrm>
            <a:off x="0" y="9374302"/>
            <a:ext cx="2918831" cy="495187"/>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15374" y="9374302"/>
            <a:ext cx="2918831" cy="495187"/>
          </a:xfrm>
          <a:prstGeom prst="rect">
            <a:avLst/>
          </a:prstGeom>
        </p:spPr>
        <p:txBody>
          <a:bodyPr vert="horz" lIns="93177" tIns="46589" rIns="93177" bIns="46589" rtlCol="0" anchor="b"/>
          <a:lstStyle>
            <a:lvl1pPr algn="r">
              <a:defRPr sz="1200"/>
            </a:lvl1pPr>
          </a:lstStyle>
          <a:p>
            <a:fld id="{7D258EA1-ADA2-4A86-BD74-0E6DB52D0712}" type="slidenum">
              <a:rPr lang="en-US" smtClean="0"/>
              <a:t>‹#›</a:t>
            </a:fld>
            <a:endParaRPr lang="en-US"/>
          </a:p>
        </p:txBody>
      </p:sp>
    </p:spTree>
    <p:extLst>
      <p:ext uri="{BB962C8B-B14F-4D97-AF65-F5344CB8AC3E}">
        <p14:creationId xmlns:p14="http://schemas.microsoft.com/office/powerpoint/2010/main" val="366416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188"/>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15374" y="0"/>
            <a:ext cx="2918831" cy="495188"/>
          </a:xfrm>
          <a:prstGeom prst="rect">
            <a:avLst/>
          </a:prstGeom>
        </p:spPr>
        <p:txBody>
          <a:bodyPr vert="horz" lIns="93177" tIns="46589" rIns="93177" bIns="46589" rtlCol="0"/>
          <a:lstStyle>
            <a:lvl1pPr algn="r">
              <a:defRPr sz="1200"/>
            </a:lvl1pPr>
          </a:lstStyle>
          <a:p>
            <a:fld id="{A095CB20-10BA-4326-BD73-41A064945D67}" type="datetimeFigureOut">
              <a:rPr lang="en-US" smtClean="0"/>
              <a:t>12/2/2021</a:t>
            </a:fld>
            <a:endParaRPr lang="en-US"/>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3577" y="4749691"/>
            <a:ext cx="5388610" cy="3886111"/>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302"/>
            <a:ext cx="2918831" cy="495187"/>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4302"/>
            <a:ext cx="2918831" cy="495187"/>
          </a:xfrm>
          <a:prstGeom prst="rect">
            <a:avLst/>
          </a:prstGeom>
        </p:spPr>
        <p:txBody>
          <a:bodyPr vert="horz" lIns="93177" tIns="46589" rIns="93177" bIns="46589" rtlCol="0" anchor="b"/>
          <a:lstStyle>
            <a:lvl1pPr algn="r">
              <a:defRPr sz="1200"/>
            </a:lvl1pPr>
          </a:lstStyle>
          <a:p>
            <a:fld id="{18ADDEA6-F18D-4C97-B04F-9E010CB7F783}" type="slidenum">
              <a:rPr lang="en-US" smtClean="0"/>
              <a:t>‹#›</a:t>
            </a:fld>
            <a:endParaRPr lang="en-US"/>
          </a:p>
        </p:txBody>
      </p:sp>
    </p:spTree>
    <p:extLst>
      <p:ext uri="{BB962C8B-B14F-4D97-AF65-F5344CB8AC3E}">
        <p14:creationId xmlns:p14="http://schemas.microsoft.com/office/powerpoint/2010/main" val="255139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1</a:t>
            </a:fld>
            <a:endParaRPr lang="en-US"/>
          </a:p>
        </p:txBody>
      </p:sp>
    </p:spTree>
    <p:extLst>
      <p:ext uri="{BB962C8B-B14F-4D97-AF65-F5344CB8AC3E}">
        <p14:creationId xmlns:p14="http://schemas.microsoft.com/office/powerpoint/2010/main" val="393928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10</a:t>
            </a:fld>
            <a:endParaRPr lang="en-US"/>
          </a:p>
        </p:txBody>
      </p:sp>
    </p:spTree>
    <p:extLst>
      <p:ext uri="{BB962C8B-B14F-4D97-AF65-F5344CB8AC3E}">
        <p14:creationId xmlns:p14="http://schemas.microsoft.com/office/powerpoint/2010/main" val="2878668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11</a:t>
            </a:fld>
            <a:endParaRPr lang="en-US"/>
          </a:p>
        </p:txBody>
      </p:sp>
    </p:spTree>
    <p:extLst>
      <p:ext uri="{BB962C8B-B14F-4D97-AF65-F5344CB8AC3E}">
        <p14:creationId xmlns:p14="http://schemas.microsoft.com/office/powerpoint/2010/main" val="2271639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12</a:t>
            </a:fld>
            <a:endParaRPr lang="en-US"/>
          </a:p>
        </p:txBody>
      </p:sp>
    </p:spTree>
    <p:extLst>
      <p:ext uri="{BB962C8B-B14F-4D97-AF65-F5344CB8AC3E}">
        <p14:creationId xmlns:p14="http://schemas.microsoft.com/office/powerpoint/2010/main" val="287550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13</a:t>
            </a:fld>
            <a:endParaRPr lang="en-US"/>
          </a:p>
        </p:txBody>
      </p:sp>
    </p:spTree>
    <p:extLst>
      <p:ext uri="{BB962C8B-B14F-4D97-AF65-F5344CB8AC3E}">
        <p14:creationId xmlns:p14="http://schemas.microsoft.com/office/powerpoint/2010/main" val="1560165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14</a:t>
            </a:fld>
            <a:endParaRPr lang="en-US"/>
          </a:p>
        </p:txBody>
      </p:sp>
    </p:spTree>
    <p:extLst>
      <p:ext uri="{BB962C8B-B14F-4D97-AF65-F5344CB8AC3E}">
        <p14:creationId xmlns:p14="http://schemas.microsoft.com/office/powerpoint/2010/main" val="75535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15</a:t>
            </a:fld>
            <a:endParaRPr lang="en-US"/>
          </a:p>
        </p:txBody>
      </p:sp>
    </p:spTree>
    <p:extLst>
      <p:ext uri="{BB962C8B-B14F-4D97-AF65-F5344CB8AC3E}">
        <p14:creationId xmlns:p14="http://schemas.microsoft.com/office/powerpoint/2010/main" val="3707348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16</a:t>
            </a:fld>
            <a:endParaRPr lang="en-US"/>
          </a:p>
        </p:txBody>
      </p:sp>
    </p:spTree>
    <p:extLst>
      <p:ext uri="{BB962C8B-B14F-4D97-AF65-F5344CB8AC3E}">
        <p14:creationId xmlns:p14="http://schemas.microsoft.com/office/powerpoint/2010/main" val="1392192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17</a:t>
            </a:fld>
            <a:endParaRPr lang="en-US"/>
          </a:p>
        </p:txBody>
      </p:sp>
    </p:spTree>
    <p:extLst>
      <p:ext uri="{BB962C8B-B14F-4D97-AF65-F5344CB8AC3E}">
        <p14:creationId xmlns:p14="http://schemas.microsoft.com/office/powerpoint/2010/main" val="1428805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18</a:t>
            </a:fld>
            <a:endParaRPr lang="en-US"/>
          </a:p>
        </p:txBody>
      </p:sp>
    </p:spTree>
    <p:extLst>
      <p:ext uri="{BB962C8B-B14F-4D97-AF65-F5344CB8AC3E}">
        <p14:creationId xmlns:p14="http://schemas.microsoft.com/office/powerpoint/2010/main" val="1007641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19</a:t>
            </a:fld>
            <a:endParaRPr lang="en-US"/>
          </a:p>
        </p:txBody>
      </p:sp>
    </p:spTree>
    <p:extLst>
      <p:ext uri="{BB962C8B-B14F-4D97-AF65-F5344CB8AC3E}">
        <p14:creationId xmlns:p14="http://schemas.microsoft.com/office/powerpoint/2010/main" val="304642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2</a:t>
            </a:fld>
            <a:endParaRPr lang="en-US"/>
          </a:p>
        </p:txBody>
      </p:sp>
    </p:spTree>
    <p:extLst>
      <p:ext uri="{BB962C8B-B14F-4D97-AF65-F5344CB8AC3E}">
        <p14:creationId xmlns:p14="http://schemas.microsoft.com/office/powerpoint/2010/main" val="1047938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20</a:t>
            </a:fld>
            <a:endParaRPr lang="en-US"/>
          </a:p>
        </p:txBody>
      </p:sp>
    </p:spTree>
    <p:extLst>
      <p:ext uri="{BB962C8B-B14F-4D97-AF65-F5344CB8AC3E}">
        <p14:creationId xmlns:p14="http://schemas.microsoft.com/office/powerpoint/2010/main" val="335034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21</a:t>
            </a:fld>
            <a:endParaRPr lang="en-US"/>
          </a:p>
        </p:txBody>
      </p:sp>
    </p:spTree>
    <p:extLst>
      <p:ext uri="{BB962C8B-B14F-4D97-AF65-F5344CB8AC3E}">
        <p14:creationId xmlns:p14="http://schemas.microsoft.com/office/powerpoint/2010/main" val="2523797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22</a:t>
            </a:fld>
            <a:endParaRPr lang="en-US"/>
          </a:p>
        </p:txBody>
      </p:sp>
    </p:spTree>
    <p:extLst>
      <p:ext uri="{BB962C8B-B14F-4D97-AF65-F5344CB8AC3E}">
        <p14:creationId xmlns:p14="http://schemas.microsoft.com/office/powerpoint/2010/main" val="4260814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23</a:t>
            </a:fld>
            <a:endParaRPr lang="en-US"/>
          </a:p>
        </p:txBody>
      </p:sp>
    </p:spTree>
    <p:extLst>
      <p:ext uri="{BB962C8B-B14F-4D97-AF65-F5344CB8AC3E}">
        <p14:creationId xmlns:p14="http://schemas.microsoft.com/office/powerpoint/2010/main" val="877374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24</a:t>
            </a:fld>
            <a:endParaRPr lang="en-US"/>
          </a:p>
        </p:txBody>
      </p:sp>
    </p:spTree>
    <p:extLst>
      <p:ext uri="{BB962C8B-B14F-4D97-AF65-F5344CB8AC3E}">
        <p14:creationId xmlns:p14="http://schemas.microsoft.com/office/powerpoint/2010/main" val="906067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25</a:t>
            </a:fld>
            <a:endParaRPr lang="en-US"/>
          </a:p>
        </p:txBody>
      </p:sp>
    </p:spTree>
    <p:extLst>
      <p:ext uri="{BB962C8B-B14F-4D97-AF65-F5344CB8AC3E}">
        <p14:creationId xmlns:p14="http://schemas.microsoft.com/office/powerpoint/2010/main" val="2864731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26</a:t>
            </a:fld>
            <a:endParaRPr lang="en-US"/>
          </a:p>
        </p:txBody>
      </p:sp>
    </p:spTree>
    <p:extLst>
      <p:ext uri="{BB962C8B-B14F-4D97-AF65-F5344CB8AC3E}">
        <p14:creationId xmlns:p14="http://schemas.microsoft.com/office/powerpoint/2010/main" val="4175554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27</a:t>
            </a:fld>
            <a:endParaRPr lang="en-US"/>
          </a:p>
        </p:txBody>
      </p:sp>
    </p:spTree>
    <p:extLst>
      <p:ext uri="{BB962C8B-B14F-4D97-AF65-F5344CB8AC3E}">
        <p14:creationId xmlns:p14="http://schemas.microsoft.com/office/powerpoint/2010/main" val="438273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28</a:t>
            </a:fld>
            <a:endParaRPr lang="en-US"/>
          </a:p>
        </p:txBody>
      </p:sp>
    </p:spTree>
    <p:extLst>
      <p:ext uri="{BB962C8B-B14F-4D97-AF65-F5344CB8AC3E}">
        <p14:creationId xmlns:p14="http://schemas.microsoft.com/office/powerpoint/2010/main" val="107521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29</a:t>
            </a:fld>
            <a:endParaRPr lang="en-US"/>
          </a:p>
        </p:txBody>
      </p:sp>
    </p:spTree>
    <p:extLst>
      <p:ext uri="{BB962C8B-B14F-4D97-AF65-F5344CB8AC3E}">
        <p14:creationId xmlns:p14="http://schemas.microsoft.com/office/powerpoint/2010/main" val="269188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3</a:t>
            </a:fld>
            <a:endParaRPr lang="en-US"/>
          </a:p>
        </p:txBody>
      </p:sp>
    </p:spTree>
    <p:extLst>
      <p:ext uri="{BB962C8B-B14F-4D97-AF65-F5344CB8AC3E}">
        <p14:creationId xmlns:p14="http://schemas.microsoft.com/office/powerpoint/2010/main" val="3070032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30</a:t>
            </a:fld>
            <a:endParaRPr lang="en-US"/>
          </a:p>
        </p:txBody>
      </p:sp>
    </p:spTree>
    <p:extLst>
      <p:ext uri="{BB962C8B-B14F-4D97-AF65-F5344CB8AC3E}">
        <p14:creationId xmlns:p14="http://schemas.microsoft.com/office/powerpoint/2010/main" val="3511291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31</a:t>
            </a:fld>
            <a:endParaRPr lang="en-US"/>
          </a:p>
        </p:txBody>
      </p:sp>
    </p:spTree>
    <p:extLst>
      <p:ext uri="{BB962C8B-B14F-4D97-AF65-F5344CB8AC3E}">
        <p14:creationId xmlns:p14="http://schemas.microsoft.com/office/powerpoint/2010/main" val="59749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32</a:t>
            </a:fld>
            <a:endParaRPr lang="en-US"/>
          </a:p>
        </p:txBody>
      </p:sp>
    </p:spTree>
    <p:extLst>
      <p:ext uri="{BB962C8B-B14F-4D97-AF65-F5344CB8AC3E}">
        <p14:creationId xmlns:p14="http://schemas.microsoft.com/office/powerpoint/2010/main" val="3109650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33</a:t>
            </a:fld>
            <a:endParaRPr lang="en-US"/>
          </a:p>
        </p:txBody>
      </p:sp>
    </p:spTree>
    <p:extLst>
      <p:ext uri="{BB962C8B-B14F-4D97-AF65-F5344CB8AC3E}">
        <p14:creationId xmlns:p14="http://schemas.microsoft.com/office/powerpoint/2010/main" val="3174571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34</a:t>
            </a:fld>
            <a:endParaRPr lang="en-US"/>
          </a:p>
        </p:txBody>
      </p:sp>
    </p:spTree>
    <p:extLst>
      <p:ext uri="{BB962C8B-B14F-4D97-AF65-F5344CB8AC3E}">
        <p14:creationId xmlns:p14="http://schemas.microsoft.com/office/powerpoint/2010/main" val="4214296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35</a:t>
            </a:fld>
            <a:endParaRPr lang="en-US"/>
          </a:p>
        </p:txBody>
      </p:sp>
    </p:spTree>
    <p:extLst>
      <p:ext uri="{BB962C8B-B14F-4D97-AF65-F5344CB8AC3E}">
        <p14:creationId xmlns:p14="http://schemas.microsoft.com/office/powerpoint/2010/main" val="1842492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36</a:t>
            </a:fld>
            <a:endParaRPr lang="en-US"/>
          </a:p>
        </p:txBody>
      </p:sp>
    </p:spTree>
    <p:extLst>
      <p:ext uri="{BB962C8B-B14F-4D97-AF65-F5344CB8AC3E}">
        <p14:creationId xmlns:p14="http://schemas.microsoft.com/office/powerpoint/2010/main" val="3740445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37</a:t>
            </a:fld>
            <a:endParaRPr lang="en-US"/>
          </a:p>
        </p:txBody>
      </p:sp>
    </p:spTree>
    <p:extLst>
      <p:ext uri="{BB962C8B-B14F-4D97-AF65-F5344CB8AC3E}">
        <p14:creationId xmlns:p14="http://schemas.microsoft.com/office/powerpoint/2010/main" val="1401731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38</a:t>
            </a:fld>
            <a:endParaRPr lang="en-US"/>
          </a:p>
        </p:txBody>
      </p:sp>
    </p:spTree>
    <p:extLst>
      <p:ext uri="{BB962C8B-B14F-4D97-AF65-F5344CB8AC3E}">
        <p14:creationId xmlns:p14="http://schemas.microsoft.com/office/powerpoint/2010/main" val="2368226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39</a:t>
            </a:fld>
            <a:endParaRPr lang="en-US"/>
          </a:p>
        </p:txBody>
      </p:sp>
    </p:spTree>
    <p:extLst>
      <p:ext uri="{BB962C8B-B14F-4D97-AF65-F5344CB8AC3E}">
        <p14:creationId xmlns:p14="http://schemas.microsoft.com/office/powerpoint/2010/main" val="314950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4</a:t>
            </a:fld>
            <a:endParaRPr lang="en-US"/>
          </a:p>
        </p:txBody>
      </p:sp>
    </p:spTree>
    <p:extLst>
      <p:ext uri="{BB962C8B-B14F-4D97-AF65-F5344CB8AC3E}">
        <p14:creationId xmlns:p14="http://schemas.microsoft.com/office/powerpoint/2010/main" val="1054531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40</a:t>
            </a:fld>
            <a:endParaRPr lang="en-US"/>
          </a:p>
        </p:txBody>
      </p:sp>
    </p:spTree>
    <p:extLst>
      <p:ext uri="{BB962C8B-B14F-4D97-AF65-F5344CB8AC3E}">
        <p14:creationId xmlns:p14="http://schemas.microsoft.com/office/powerpoint/2010/main" val="1012364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41</a:t>
            </a:fld>
            <a:endParaRPr lang="en-US"/>
          </a:p>
        </p:txBody>
      </p:sp>
    </p:spTree>
    <p:extLst>
      <p:ext uri="{BB962C8B-B14F-4D97-AF65-F5344CB8AC3E}">
        <p14:creationId xmlns:p14="http://schemas.microsoft.com/office/powerpoint/2010/main" val="668288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42</a:t>
            </a:fld>
            <a:endParaRPr lang="en-US"/>
          </a:p>
        </p:txBody>
      </p:sp>
    </p:spTree>
    <p:extLst>
      <p:ext uri="{BB962C8B-B14F-4D97-AF65-F5344CB8AC3E}">
        <p14:creationId xmlns:p14="http://schemas.microsoft.com/office/powerpoint/2010/main" val="4227035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43</a:t>
            </a:fld>
            <a:endParaRPr lang="en-US"/>
          </a:p>
        </p:txBody>
      </p:sp>
    </p:spTree>
    <p:extLst>
      <p:ext uri="{BB962C8B-B14F-4D97-AF65-F5344CB8AC3E}">
        <p14:creationId xmlns:p14="http://schemas.microsoft.com/office/powerpoint/2010/main" val="266820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5</a:t>
            </a:fld>
            <a:endParaRPr lang="en-US"/>
          </a:p>
        </p:txBody>
      </p:sp>
    </p:spTree>
    <p:extLst>
      <p:ext uri="{BB962C8B-B14F-4D97-AF65-F5344CB8AC3E}">
        <p14:creationId xmlns:p14="http://schemas.microsoft.com/office/powerpoint/2010/main" val="300374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6</a:t>
            </a:fld>
            <a:endParaRPr lang="en-US"/>
          </a:p>
        </p:txBody>
      </p:sp>
    </p:spTree>
    <p:extLst>
      <p:ext uri="{BB962C8B-B14F-4D97-AF65-F5344CB8AC3E}">
        <p14:creationId xmlns:p14="http://schemas.microsoft.com/office/powerpoint/2010/main" val="144663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7</a:t>
            </a:fld>
            <a:endParaRPr lang="en-US"/>
          </a:p>
        </p:txBody>
      </p:sp>
    </p:spTree>
    <p:extLst>
      <p:ext uri="{BB962C8B-B14F-4D97-AF65-F5344CB8AC3E}">
        <p14:creationId xmlns:p14="http://schemas.microsoft.com/office/powerpoint/2010/main" val="313709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8</a:t>
            </a:fld>
            <a:endParaRPr lang="en-US"/>
          </a:p>
        </p:txBody>
      </p:sp>
    </p:spTree>
    <p:extLst>
      <p:ext uri="{BB962C8B-B14F-4D97-AF65-F5344CB8AC3E}">
        <p14:creationId xmlns:p14="http://schemas.microsoft.com/office/powerpoint/2010/main" val="215482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ADDEA6-F18D-4C97-B04F-9E010CB7F783}" type="slidenum">
              <a:rPr lang="en-US" smtClean="0"/>
              <a:t>9</a:t>
            </a:fld>
            <a:endParaRPr lang="en-US"/>
          </a:p>
        </p:txBody>
      </p:sp>
    </p:spTree>
    <p:extLst>
      <p:ext uri="{BB962C8B-B14F-4D97-AF65-F5344CB8AC3E}">
        <p14:creationId xmlns:p14="http://schemas.microsoft.com/office/powerpoint/2010/main" val="74828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AC6590-D130-4FF6-84F2-821F9879B43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E700C-6A8D-4C0B-BBE8-05793CE9A527}" type="slidenum">
              <a:rPr lang="en-US" smtClean="0"/>
              <a:t>‹#›</a:t>
            </a:fld>
            <a:endParaRPr lang="en-US"/>
          </a:p>
        </p:txBody>
      </p:sp>
    </p:spTree>
    <p:extLst>
      <p:ext uri="{BB962C8B-B14F-4D97-AF65-F5344CB8AC3E}">
        <p14:creationId xmlns:p14="http://schemas.microsoft.com/office/powerpoint/2010/main" val="423213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C6590-D130-4FF6-84F2-821F9879B43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E700C-6A8D-4C0B-BBE8-05793CE9A527}" type="slidenum">
              <a:rPr lang="en-US" smtClean="0"/>
              <a:t>‹#›</a:t>
            </a:fld>
            <a:endParaRPr lang="en-US"/>
          </a:p>
        </p:txBody>
      </p:sp>
    </p:spTree>
    <p:extLst>
      <p:ext uri="{BB962C8B-B14F-4D97-AF65-F5344CB8AC3E}">
        <p14:creationId xmlns:p14="http://schemas.microsoft.com/office/powerpoint/2010/main" val="266612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C6590-D130-4FF6-84F2-821F9879B43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E700C-6A8D-4C0B-BBE8-05793CE9A527}" type="slidenum">
              <a:rPr lang="en-US" smtClean="0"/>
              <a:t>‹#›</a:t>
            </a:fld>
            <a:endParaRPr lang="en-US"/>
          </a:p>
        </p:txBody>
      </p:sp>
    </p:spTree>
    <p:extLst>
      <p:ext uri="{BB962C8B-B14F-4D97-AF65-F5344CB8AC3E}">
        <p14:creationId xmlns:p14="http://schemas.microsoft.com/office/powerpoint/2010/main" val="184176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C6590-D130-4FF6-84F2-821F9879B43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E700C-6A8D-4C0B-BBE8-05793CE9A527}" type="slidenum">
              <a:rPr lang="en-US" smtClean="0"/>
              <a:t>‹#›</a:t>
            </a:fld>
            <a:endParaRPr lang="en-US"/>
          </a:p>
        </p:txBody>
      </p:sp>
    </p:spTree>
    <p:extLst>
      <p:ext uri="{BB962C8B-B14F-4D97-AF65-F5344CB8AC3E}">
        <p14:creationId xmlns:p14="http://schemas.microsoft.com/office/powerpoint/2010/main" val="85887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C6590-D130-4FF6-84F2-821F9879B43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E700C-6A8D-4C0B-BBE8-05793CE9A527}" type="slidenum">
              <a:rPr lang="en-US" smtClean="0"/>
              <a:t>‹#›</a:t>
            </a:fld>
            <a:endParaRPr lang="en-US"/>
          </a:p>
        </p:txBody>
      </p:sp>
    </p:spTree>
    <p:extLst>
      <p:ext uri="{BB962C8B-B14F-4D97-AF65-F5344CB8AC3E}">
        <p14:creationId xmlns:p14="http://schemas.microsoft.com/office/powerpoint/2010/main" val="375406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C6590-D130-4FF6-84F2-821F9879B43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E700C-6A8D-4C0B-BBE8-05793CE9A527}" type="slidenum">
              <a:rPr lang="en-US" smtClean="0"/>
              <a:t>‹#›</a:t>
            </a:fld>
            <a:endParaRPr lang="en-US"/>
          </a:p>
        </p:txBody>
      </p:sp>
    </p:spTree>
    <p:extLst>
      <p:ext uri="{BB962C8B-B14F-4D97-AF65-F5344CB8AC3E}">
        <p14:creationId xmlns:p14="http://schemas.microsoft.com/office/powerpoint/2010/main" val="309675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C6590-D130-4FF6-84F2-821F9879B43F}"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E700C-6A8D-4C0B-BBE8-05793CE9A527}" type="slidenum">
              <a:rPr lang="en-US" smtClean="0"/>
              <a:t>‹#›</a:t>
            </a:fld>
            <a:endParaRPr lang="en-US"/>
          </a:p>
        </p:txBody>
      </p:sp>
    </p:spTree>
    <p:extLst>
      <p:ext uri="{BB962C8B-B14F-4D97-AF65-F5344CB8AC3E}">
        <p14:creationId xmlns:p14="http://schemas.microsoft.com/office/powerpoint/2010/main" val="62029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C6590-D130-4FF6-84F2-821F9879B43F}"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E700C-6A8D-4C0B-BBE8-05793CE9A527}" type="slidenum">
              <a:rPr lang="en-US" smtClean="0"/>
              <a:t>‹#›</a:t>
            </a:fld>
            <a:endParaRPr lang="en-US"/>
          </a:p>
        </p:txBody>
      </p:sp>
    </p:spTree>
    <p:extLst>
      <p:ext uri="{BB962C8B-B14F-4D97-AF65-F5344CB8AC3E}">
        <p14:creationId xmlns:p14="http://schemas.microsoft.com/office/powerpoint/2010/main" val="52891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C6590-D130-4FF6-84F2-821F9879B43F}"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E700C-6A8D-4C0B-BBE8-05793CE9A527}" type="slidenum">
              <a:rPr lang="en-US" smtClean="0"/>
              <a:t>‹#›</a:t>
            </a:fld>
            <a:endParaRPr lang="en-US"/>
          </a:p>
        </p:txBody>
      </p:sp>
    </p:spTree>
    <p:extLst>
      <p:ext uri="{BB962C8B-B14F-4D97-AF65-F5344CB8AC3E}">
        <p14:creationId xmlns:p14="http://schemas.microsoft.com/office/powerpoint/2010/main" val="359992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AC6590-D130-4FF6-84F2-821F9879B43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E700C-6A8D-4C0B-BBE8-05793CE9A527}" type="slidenum">
              <a:rPr lang="en-US" smtClean="0"/>
              <a:t>‹#›</a:t>
            </a:fld>
            <a:endParaRPr lang="en-US"/>
          </a:p>
        </p:txBody>
      </p:sp>
    </p:spTree>
    <p:extLst>
      <p:ext uri="{BB962C8B-B14F-4D97-AF65-F5344CB8AC3E}">
        <p14:creationId xmlns:p14="http://schemas.microsoft.com/office/powerpoint/2010/main" val="229235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AC6590-D130-4FF6-84F2-821F9879B43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E700C-6A8D-4C0B-BBE8-05793CE9A527}" type="slidenum">
              <a:rPr lang="en-US" smtClean="0"/>
              <a:t>‹#›</a:t>
            </a:fld>
            <a:endParaRPr lang="en-US"/>
          </a:p>
        </p:txBody>
      </p:sp>
    </p:spTree>
    <p:extLst>
      <p:ext uri="{BB962C8B-B14F-4D97-AF65-F5344CB8AC3E}">
        <p14:creationId xmlns:p14="http://schemas.microsoft.com/office/powerpoint/2010/main" val="38587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5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C6590-D130-4FF6-84F2-821F9879B43F}" type="datetimeFigureOut">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E700C-6A8D-4C0B-BBE8-05793CE9A527}" type="slidenum">
              <a:rPr lang="en-US" smtClean="0"/>
              <a:t>‹#›</a:t>
            </a:fld>
            <a:endParaRPr lang="en-US"/>
          </a:p>
        </p:txBody>
      </p:sp>
    </p:spTree>
    <p:extLst>
      <p:ext uri="{BB962C8B-B14F-4D97-AF65-F5344CB8AC3E}">
        <p14:creationId xmlns:p14="http://schemas.microsoft.com/office/powerpoint/2010/main" val="83455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cxnSp>
        <p:nvCxnSpPr>
          <p:cNvPr id="3" name="Straight Connector 2">
            <a:extLst>
              <a:ext uri="{FF2B5EF4-FFF2-40B4-BE49-F238E27FC236}">
                <a16:creationId xmlns:a16="http://schemas.microsoft.com/office/drawing/2014/main" id="{760D0B58-0815-4B3C-9341-990CFBE0482E}"/>
              </a:ext>
            </a:extLst>
          </p:cNvPr>
          <p:cNvCxnSpPr/>
          <p:nvPr/>
        </p:nvCxnSpPr>
        <p:spPr>
          <a:xfrm>
            <a:off x="900048" y="3962234"/>
            <a:ext cx="10685821" cy="0"/>
          </a:xfrm>
          <a:prstGeom prst="line">
            <a:avLst/>
          </a:prstGeom>
          <a:ln w="28575">
            <a:solidFill>
              <a:srgbClr val="068A2C"/>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E1CCDA4-5491-41D9-AD2B-BB11BD815A9A}"/>
              </a:ext>
            </a:extLst>
          </p:cNvPr>
          <p:cNvSpPr txBox="1"/>
          <p:nvPr/>
        </p:nvSpPr>
        <p:spPr>
          <a:xfrm>
            <a:off x="900048" y="2973037"/>
            <a:ext cx="10685820" cy="646331"/>
          </a:xfrm>
          <a:prstGeom prst="rect">
            <a:avLst/>
          </a:prstGeom>
          <a:solidFill>
            <a:srgbClr val="068A2C"/>
          </a:solidFill>
        </p:spPr>
        <p:txBody>
          <a:bodyPr wrap="square" rtlCol="0">
            <a:spAutoFit/>
          </a:bodyPr>
          <a:lstStyle/>
          <a:p>
            <a:pPr algn="ctr"/>
            <a:r>
              <a:rPr lang="en-US" sz="3600" smtClean="0">
                <a:solidFill>
                  <a:schemeClr val="bg1"/>
                </a:solidFill>
                <a:latin typeface="UTM Kabel KT" panose="02040603050506020204" pitchFamily="18" charset="0"/>
              </a:rPr>
              <a:t>Về công tác chuẩn bị văn kiện Đại hội Đoàn các cấp</a:t>
            </a:r>
            <a:endParaRPr lang="en-US" sz="3600" dirty="0">
              <a:solidFill>
                <a:schemeClr val="bg1"/>
              </a:solidFill>
              <a:latin typeface="UTM Kabel KT" panose="02040603050506020204" pitchFamily="18" charset="0"/>
            </a:endParaRPr>
          </a:p>
        </p:txBody>
      </p:sp>
      <p:sp>
        <p:nvSpPr>
          <p:cNvPr id="30" name="TextBox 29">
            <a:extLst>
              <a:ext uri="{FF2B5EF4-FFF2-40B4-BE49-F238E27FC236}">
                <a16:creationId xmlns:a16="http://schemas.microsoft.com/office/drawing/2014/main" id="{C2D2A40B-CEB9-4E31-89FC-15255C1C5DA7}"/>
              </a:ext>
            </a:extLst>
          </p:cNvPr>
          <p:cNvSpPr txBox="1"/>
          <p:nvPr/>
        </p:nvSpPr>
        <p:spPr>
          <a:xfrm>
            <a:off x="654485" y="1885452"/>
            <a:ext cx="11176947" cy="923330"/>
          </a:xfrm>
          <a:prstGeom prst="rect">
            <a:avLst/>
          </a:prstGeom>
          <a:noFill/>
        </p:spPr>
        <p:txBody>
          <a:bodyPr wrap="square" rtlCol="0">
            <a:spAutoFit/>
          </a:bodyPr>
          <a:lstStyle/>
          <a:p>
            <a:pPr algn="ctr"/>
            <a:r>
              <a:rPr lang="en-US" sz="5400" b="1" smtClean="0">
                <a:ln w="19050">
                  <a:solidFill>
                    <a:srgbClr val="FF0000"/>
                  </a:solidFill>
                </a:ln>
                <a:solidFill>
                  <a:schemeClr val="bg1"/>
                </a:solidFill>
                <a:effectLst>
                  <a:outerShdw blurRad="50800" dist="38100" algn="l" rotWithShape="0">
                    <a:prstClr val="black">
                      <a:alpha val="40000"/>
                    </a:prstClr>
                  </a:outerShdw>
                </a:effectLst>
                <a:latin typeface="UTM Avo" panose="02040603050506020204" pitchFamily="18" charset="0"/>
              </a:rPr>
              <a:t>MỘT SỐ NỘI DUNG TRỌNG TÂM</a:t>
            </a:r>
            <a:endParaRPr lang="en-US" sz="5400" b="1" dirty="0">
              <a:ln w="19050">
                <a:solidFill>
                  <a:srgbClr val="FF0000"/>
                </a:solidFill>
              </a:ln>
              <a:solidFill>
                <a:schemeClr val="bg1"/>
              </a:solidFill>
              <a:effectLst>
                <a:outerShdw blurRad="50800" dist="38100" algn="l" rotWithShape="0">
                  <a:prstClr val="black">
                    <a:alpha val="40000"/>
                  </a:prstClr>
                </a:outerShdw>
              </a:effectLst>
              <a:latin typeface="UTM Avo" panose="02040603050506020204" pitchFamily="18" charset="0"/>
            </a:endParaRPr>
          </a:p>
        </p:txBody>
      </p:sp>
      <p:sp>
        <p:nvSpPr>
          <p:cNvPr id="5" name="TextBox 4"/>
          <p:cNvSpPr txBox="1"/>
          <p:nvPr/>
        </p:nvSpPr>
        <p:spPr>
          <a:xfrm>
            <a:off x="4666251" y="4356982"/>
            <a:ext cx="7055805" cy="1138773"/>
          </a:xfrm>
          <a:prstGeom prst="rect">
            <a:avLst/>
          </a:prstGeom>
          <a:noFill/>
        </p:spPr>
        <p:txBody>
          <a:bodyPr wrap="square" rtlCol="0">
            <a:spAutoFit/>
          </a:bodyPr>
          <a:lstStyle/>
          <a:p>
            <a:r>
              <a:rPr lang="en-US" sz="1600" i="1" smtClean="0">
                <a:solidFill>
                  <a:srgbClr val="C00000"/>
                </a:solidFill>
                <a:latin typeface="UTM Facebook" panose="02040403050506020204" pitchFamily="18" charset="0"/>
              </a:rPr>
              <a:t>Báo cáo viên: </a:t>
            </a:r>
            <a:r>
              <a:rPr lang="en-US" sz="2000" b="1" smtClean="0">
                <a:solidFill>
                  <a:srgbClr val="C00000"/>
                </a:solidFill>
                <a:latin typeface="UTM Facebook" panose="02040403050506020204" pitchFamily="18" charset="0"/>
              </a:rPr>
              <a:t>Đồng chí Bùi Quang Huy</a:t>
            </a:r>
          </a:p>
          <a:p>
            <a:pPr indent="1343025"/>
            <a:r>
              <a:rPr lang="en-US" sz="1600" smtClean="0">
                <a:solidFill>
                  <a:srgbClr val="C00000"/>
                </a:solidFill>
                <a:latin typeface="UTM Facebook" panose="02040403050506020204" pitchFamily="18" charset="0"/>
              </a:rPr>
              <a:t>Ủy viên dự khuyết Ban Chấp hành Trung ương Đảng,</a:t>
            </a:r>
          </a:p>
          <a:p>
            <a:pPr indent="1343025"/>
            <a:r>
              <a:rPr lang="en-US" sz="1600" smtClean="0">
                <a:solidFill>
                  <a:srgbClr val="C00000"/>
                </a:solidFill>
                <a:latin typeface="UTM Facebook" panose="02040403050506020204" pitchFamily="18" charset="0"/>
              </a:rPr>
              <a:t>Bí thư thường trực Ban Chấp hành Trung ương Đoàn,</a:t>
            </a:r>
          </a:p>
          <a:p>
            <a:pPr indent="1343025"/>
            <a:r>
              <a:rPr lang="en-US" sz="1600" smtClean="0">
                <a:solidFill>
                  <a:srgbClr val="C00000"/>
                </a:solidFill>
                <a:latin typeface="UTM Facebook" panose="02040403050506020204" pitchFamily="18" charset="0"/>
              </a:rPr>
              <a:t>Chủ tịch Hội Sinh viên Việt Nam</a:t>
            </a:r>
          </a:p>
        </p:txBody>
      </p:sp>
    </p:spTree>
    <p:extLst>
      <p:ext uri="{BB962C8B-B14F-4D97-AF65-F5344CB8AC3E}">
        <p14:creationId xmlns:p14="http://schemas.microsoft.com/office/powerpoint/2010/main" val="3437049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grpSp>
        <p:nvGrpSpPr>
          <p:cNvPr id="9" name="Group 8"/>
          <p:cNvGrpSpPr/>
          <p:nvPr/>
        </p:nvGrpSpPr>
        <p:grpSpPr>
          <a:xfrm>
            <a:off x="512324" y="1300385"/>
            <a:ext cx="11024681" cy="4693347"/>
            <a:chOff x="1396292" y="2389086"/>
            <a:chExt cx="9796313" cy="5215177"/>
          </a:xfrm>
        </p:grpSpPr>
        <p:sp>
          <p:nvSpPr>
            <p:cNvPr id="8" name="TextBox 7"/>
            <p:cNvSpPr txBox="1"/>
            <p:nvPr/>
          </p:nvSpPr>
          <p:spPr>
            <a:xfrm>
              <a:off x="1396292" y="2725679"/>
              <a:ext cx="9796313" cy="4878584"/>
            </a:xfrm>
            <a:prstGeom prst="rect">
              <a:avLst/>
            </a:prstGeom>
            <a:noFill/>
            <a:ln w="38100">
              <a:solidFill>
                <a:srgbClr val="0070C0"/>
              </a:solidFill>
              <a:prstDash val="sysDash"/>
            </a:ln>
          </p:spPr>
          <p:txBody>
            <a:bodyPr wrap="square" rtlCol="0">
              <a:spAutoFit/>
            </a:bodyPr>
            <a:lstStyle/>
            <a:p>
              <a:pPr>
                <a:lnSpc>
                  <a:spcPct val="105000"/>
                </a:lnSpc>
              </a:pPr>
              <a:endParaRPr lang="en-US" sz="600" smtClean="0">
                <a:solidFill>
                  <a:srgbClr val="0070C0"/>
                </a:solidFill>
                <a:latin typeface="UTM Seagull" panose="02040603050506020204" pitchFamily="18" charset="0"/>
              </a:endParaRPr>
            </a:p>
            <a:p>
              <a:pPr algn="just">
                <a:lnSpc>
                  <a:spcPct val="105000"/>
                </a:lnSpc>
              </a:pPr>
              <a:endParaRPr lang="en-US" sz="1400">
                <a:solidFill>
                  <a:srgbClr val="0070C0"/>
                </a:solidFill>
                <a:latin typeface="UTM Seagull" panose="02040603050506020204" pitchFamily="18" charset="0"/>
              </a:endParaRPr>
            </a:p>
            <a:p>
              <a:pPr indent="355600" algn="just">
                <a:lnSpc>
                  <a:spcPct val="105000"/>
                </a:lnSpc>
              </a:pPr>
              <a:r>
                <a:rPr lang="en-US" sz="2400" smtClean="0">
                  <a:solidFill>
                    <a:srgbClr val="0070C0"/>
                  </a:solidFill>
                  <a:latin typeface="UTM Seagull" panose="02040603050506020204" pitchFamily="18" charset="0"/>
                </a:rPr>
                <a:t>Các </a:t>
              </a:r>
              <a:r>
                <a:rPr lang="en-US" sz="2400">
                  <a:solidFill>
                    <a:srgbClr val="0070C0"/>
                  </a:solidFill>
                  <a:latin typeface="UTM Seagull" panose="02040603050506020204" pitchFamily="18" charset="0"/>
                </a:rPr>
                <a:t>văn kiện phải phản ánh </a:t>
              </a:r>
              <a:r>
                <a:rPr lang="en-US" sz="2400">
                  <a:solidFill>
                    <a:srgbClr val="C00000"/>
                  </a:solidFill>
                  <a:latin typeface="UTM Seagull" panose="02040603050506020204" pitchFamily="18" charset="0"/>
                </a:rPr>
                <a:t>trung thực, khách quan, toàn diện </a:t>
              </a:r>
              <a:r>
                <a:rPr lang="en-US" sz="2400">
                  <a:solidFill>
                    <a:srgbClr val="0070C0"/>
                  </a:solidFill>
                  <a:latin typeface="UTM Seagull" panose="02040603050506020204" pitchFamily="18" charset="0"/>
                </a:rPr>
                <a:t>tình hình thực hiện Nghị quyết Đại hội Đoàn nhiệm kỳ cũ. </a:t>
              </a:r>
              <a:r>
                <a:rPr lang="vi-VN" sz="2400">
                  <a:solidFill>
                    <a:srgbClr val="0070C0"/>
                  </a:solidFill>
                  <a:latin typeface="UTM Seagull" panose="02040603050506020204" pitchFamily="18" charset="0"/>
                </a:rPr>
                <a:t>Nội dung trình bày trong các văn kiện, nhất là các nhận định, đánh giá, dự báo, những định hướng về mục tiêu, nhiệm vụ, giải pháp phải bảo đảm khách quan, chính xác, khả thi, không tô hồng, không bôi đen, </a:t>
              </a:r>
              <a:r>
                <a:rPr lang="vi-VN" sz="2400">
                  <a:solidFill>
                    <a:srgbClr val="C00000"/>
                  </a:solidFill>
                  <a:latin typeface="UTM Seagull" panose="02040603050506020204" pitchFamily="18" charset="0"/>
                </a:rPr>
                <a:t>phản ánh đúng thực tế khách quan và yêu cầu, đòi hỏi khách quan</a:t>
              </a:r>
              <a:r>
                <a:rPr lang="vi-VN" sz="2400">
                  <a:solidFill>
                    <a:srgbClr val="0070C0"/>
                  </a:solidFill>
                  <a:latin typeface="UTM Seagull" panose="02040603050506020204" pitchFamily="18" charset="0"/>
                </a:rPr>
                <a:t>.</a:t>
              </a:r>
              <a:endParaRPr lang="en-US" sz="2400">
                <a:solidFill>
                  <a:srgbClr val="0070C0"/>
                </a:solidFill>
                <a:latin typeface="UTM Seagull" panose="02040603050506020204" pitchFamily="18" charset="0"/>
              </a:endParaRPr>
            </a:p>
            <a:p>
              <a:pPr indent="355600" algn="just">
                <a:lnSpc>
                  <a:spcPct val="105000"/>
                </a:lnSpc>
              </a:pPr>
              <a:endParaRPr lang="en-US" sz="600" smtClean="0">
                <a:solidFill>
                  <a:srgbClr val="0070C0"/>
                </a:solidFill>
                <a:latin typeface="UTM Seagull" panose="02040603050506020204" pitchFamily="18" charset="0"/>
              </a:endParaRPr>
            </a:p>
            <a:p>
              <a:pPr indent="355600" algn="just">
                <a:lnSpc>
                  <a:spcPct val="105000"/>
                </a:lnSpc>
              </a:pPr>
              <a:r>
                <a:rPr lang="vi-VN" sz="2400" smtClean="0">
                  <a:solidFill>
                    <a:srgbClr val="0070C0"/>
                  </a:solidFill>
                  <a:latin typeface="UTM Seagull" panose="02040603050506020204" pitchFamily="18" charset="0"/>
                </a:rPr>
                <a:t>Các </a:t>
              </a:r>
              <a:r>
                <a:rPr lang="vi-VN" sz="2400">
                  <a:solidFill>
                    <a:srgbClr val="0070C0"/>
                  </a:solidFill>
                  <a:latin typeface="UTM Seagull" panose="02040603050506020204" pitchFamily="18" charset="0"/>
                </a:rPr>
                <a:t>văn kiện Đại hội Đoàn các cấp cần được xây dựng công phu, nghiêm túc trên cơ sở chắt lọc, tổng hợp, tích hợp kết quả tổng kết thực tiễn, toàn diện, trên nhiều lĩnh vực, ở nhiều cấp độ với các công trình nghiên cứu lý luận để </a:t>
              </a:r>
              <a:r>
                <a:rPr lang="vi-VN" sz="2400">
                  <a:solidFill>
                    <a:srgbClr val="C00000"/>
                  </a:solidFill>
                  <a:latin typeface="UTM Seagull" panose="02040603050506020204" pitchFamily="18" charset="0"/>
                </a:rPr>
                <a:t>văn kiện có chiều sâu và tính khái quát cao</a:t>
              </a:r>
              <a:r>
                <a:rPr lang="vi-VN" sz="2400" smtClean="0">
                  <a:solidFill>
                    <a:srgbClr val="0070C0"/>
                  </a:solidFill>
                  <a:latin typeface="UTM Seagull" panose="02040603050506020204" pitchFamily="18" charset="0"/>
                </a:rPr>
                <a:t>.</a:t>
              </a:r>
              <a:endParaRPr lang="en-US" sz="2400" smtClean="0">
                <a:solidFill>
                  <a:srgbClr val="0070C0"/>
                </a:solidFill>
                <a:latin typeface="UTM Seagull" panose="02040603050506020204" pitchFamily="18" charset="0"/>
              </a:endParaRPr>
            </a:p>
          </p:txBody>
        </p:sp>
        <p:sp>
          <p:nvSpPr>
            <p:cNvPr id="3" name="Rounded Rectangle 2"/>
            <p:cNvSpPr/>
            <p:nvPr/>
          </p:nvSpPr>
          <p:spPr>
            <a:xfrm>
              <a:off x="3102003" y="2389086"/>
              <a:ext cx="6649967" cy="566619"/>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r>
                <a:rPr lang="en-US" sz="2800" b="1" smtClean="0">
                  <a:latin typeface="UTM Avo" panose="02040603050506020204" pitchFamily="18" charset="0"/>
                </a:rPr>
                <a:t>2. Nguyên tắc khách quan, toàn diện</a:t>
              </a:r>
              <a:endParaRPr lang="en-US" sz="2800" b="1">
                <a:latin typeface="UTM Avo" panose="02040603050506020204" pitchFamily="18" charset="0"/>
              </a:endParaRPr>
            </a:p>
          </p:txBody>
        </p:sp>
      </p:grpSp>
    </p:spTree>
    <p:extLst>
      <p:ext uri="{BB962C8B-B14F-4D97-AF65-F5344CB8AC3E}">
        <p14:creationId xmlns:p14="http://schemas.microsoft.com/office/powerpoint/2010/main" val="3028734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7">
            <a:extLst>
              <a:ext uri="{FF2B5EF4-FFF2-40B4-BE49-F238E27FC236}">
                <a16:creationId xmlns:a16="http://schemas.microsoft.com/office/drawing/2014/main" id="{1A2ACB85-AFDF-4E78-BD9C-35F35416C38B}"/>
              </a:ext>
            </a:extLst>
          </p:cNvPr>
          <p:cNvSpPr/>
          <p:nvPr/>
        </p:nvSpPr>
        <p:spPr>
          <a:xfrm>
            <a:off x="475033" y="1906621"/>
            <a:ext cx="11167353" cy="3891064"/>
          </a:xfrm>
          <a:prstGeom prst="round2Diag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lnSpc>
                <a:spcPct val="105000"/>
              </a:lnSpc>
              <a:spcAft>
                <a:spcPts val="1200"/>
              </a:spcAft>
            </a:pPr>
            <a:r>
              <a:rPr lang="vi-VN" sz="2800">
                <a:solidFill>
                  <a:schemeClr val="bg1"/>
                </a:solidFill>
                <a:latin typeface="UTM Seagull" panose="02040603050506020204" pitchFamily="18" charset="0"/>
              </a:rPr>
              <a:t>Các văn kiện cần </a:t>
            </a:r>
            <a:r>
              <a:rPr lang="vi-VN" sz="2800">
                <a:solidFill>
                  <a:srgbClr val="FFFF00"/>
                </a:solidFill>
                <a:latin typeface="UTM Seagull" panose="02040603050506020204" pitchFamily="18" charset="0"/>
              </a:rPr>
              <a:t>kế thừa có chọn lọc </a:t>
            </a:r>
            <a:r>
              <a:rPr lang="vi-VN" sz="2800">
                <a:solidFill>
                  <a:schemeClr val="bg1"/>
                </a:solidFill>
                <a:latin typeface="UTM Seagull" panose="02040603050506020204" pitchFamily="18" charset="0"/>
              </a:rPr>
              <a:t>cách xác định chủ đề, phương châm Đại hội; cách kết cấu, trình bày và những nội dung cơ bản... trong văn kiện các Đại hội của Đoàn </a:t>
            </a:r>
            <a:r>
              <a:rPr lang="en-US" sz="2800">
                <a:solidFill>
                  <a:schemeClr val="bg1"/>
                </a:solidFill>
                <a:latin typeface="UTM Seagull" panose="02040603050506020204" pitchFamily="18" charset="0"/>
              </a:rPr>
              <a:t>2-3 nhiệm kỳ gần đây</a:t>
            </a:r>
            <a:r>
              <a:rPr lang="vi-VN" sz="2800">
                <a:solidFill>
                  <a:schemeClr val="bg1"/>
                </a:solidFill>
                <a:latin typeface="UTM Seagull" panose="02040603050506020204" pitchFamily="18" charset="0"/>
              </a:rPr>
              <a:t>, đồng thời có sự </a:t>
            </a:r>
            <a:r>
              <a:rPr lang="vi-VN" sz="2800">
                <a:solidFill>
                  <a:srgbClr val="FFFF00"/>
                </a:solidFill>
                <a:latin typeface="UTM Seagull" panose="02040603050506020204" pitchFamily="18" charset="0"/>
              </a:rPr>
              <a:t>điều chỉnh, bổ sung, phát triển phù hợp. </a:t>
            </a:r>
            <a:endParaRPr lang="en-US" sz="2800">
              <a:solidFill>
                <a:srgbClr val="FFFF00"/>
              </a:solidFill>
              <a:latin typeface="UTM Seagull" panose="02040603050506020204" pitchFamily="18" charset="0"/>
            </a:endParaRPr>
          </a:p>
          <a:p>
            <a:pPr indent="355600" algn="just">
              <a:lnSpc>
                <a:spcPct val="105000"/>
              </a:lnSpc>
              <a:spcAft>
                <a:spcPts val="600"/>
              </a:spcAft>
            </a:pPr>
            <a:r>
              <a:rPr lang="en-US" sz="2800">
                <a:solidFill>
                  <a:schemeClr val="bg1"/>
                </a:solidFill>
                <a:latin typeface="UTM Seagull" panose="02040603050506020204" pitchFamily="18" charset="0"/>
              </a:rPr>
              <a:t>Việc x</a:t>
            </a:r>
            <a:r>
              <a:rPr lang="vi-VN" sz="2800">
                <a:solidFill>
                  <a:schemeClr val="bg1"/>
                </a:solidFill>
                <a:latin typeface="UTM Seagull" panose="02040603050506020204" pitchFamily="18" charset="0"/>
              </a:rPr>
              <a:t>ác định </a:t>
            </a:r>
            <a:r>
              <a:rPr lang="en-US" sz="2800">
                <a:solidFill>
                  <a:schemeClr val="bg1"/>
                </a:solidFill>
                <a:latin typeface="UTM Seagull" panose="02040603050506020204" pitchFamily="18" charset="0"/>
              </a:rPr>
              <a:t>các </a:t>
            </a:r>
            <a:r>
              <a:rPr lang="vi-VN" sz="2800">
                <a:solidFill>
                  <a:schemeClr val="bg1"/>
                </a:solidFill>
                <a:latin typeface="UTM Seagull" panose="02040603050506020204" pitchFamily="18" charset="0"/>
              </a:rPr>
              <a:t>giải pháp, phương hướng </a:t>
            </a:r>
            <a:r>
              <a:rPr lang="en-US" sz="2800">
                <a:solidFill>
                  <a:schemeClr val="bg1"/>
                </a:solidFill>
                <a:latin typeface="UTM Seagull" panose="02040603050506020204" pitchFamily="18" charset="0"/>
              </a:rPr>
              <a:t>nhiệm kỳ</a:t>
            </a:r>
            <a:r>
              <a:rPr lang="vi-VN" sz="2800">
                <a:solidFill>
                  <a:schemeClr val="bg1"/>
                </a:solidFill>
                <a:latin typeface="UTM Seagull" panose="02040603050506020204" pitchFamily="18" charset="0"/>
              </a:rPr>
              <a:t> mới phải </a:t>
            </a:r>
            <a:r>
              <a:rPr lang="vi-VN" sz="2800">
                <a:solidFill>
                  <a:srgbClr val="FFFF00"/>
                </a:solidFill>
                <a:latin typeface="UTM Seagull" panose="02040603050506020204" pitchFamily="18" charset="0"/>
              </a:rPr>
              <a:t>gắn với yêu cầu thực tiễn, có tính khả thi cao</a:t>
            </a:r>
            <a:r>
              <a:rPr lang="en-US" sz="2800">
                <a:solidFill>
                  <a:schemeClr val="bg1"/>
                </a:solidFill>
                <a:latin typeface="UTM Seagull" panose="02040603050506020204" pitchFamily="18" charset="0"/>
              </a:rPr>
              <a:t>. </a:t>
            </a:r>
          </a:p>
        </p:txBody>
      </p:sp>
      <p:grpSp>
        <p:nvGrpSpPr>
          <p:cNvPr id="4" name="Group 3"/>
          <p:cNvGrpSpPr/>
          <p:nvPr/>
        </p:nvGrpSpPr>
        <p:grpSpPr>
          <a:xfrm>
            <a:off x="1607358" y="944760"/>
            <a:ext cx="9029164" cy="566619"/>
            <a:chOff x="1683558" y="1421584"/>
            <a:chExt cx="9029164" cy="566619"/>
          </a:xfrm>
        </p:grpSpPr>
        <p:cxnSp>
          <p:nvCxnSpPr>
            <p:cNvPr id="3" name="Straight Connector 2">
              <a:extLst>
                <a:ext uri="{FF2B5EF4-FFF2-40B4-BE49-F238E27FC236}">
                  <a16:creationId xmlns:a16="http://schemas.microsoft.com/office/drawing/2014/main" id="{D2F3F9DC-9BF3-49E3-AC06-F85EFC7262A6}"/>
                </a:ext>
              </a:extLst>
            </p:cNvPr>
            <p:cNvCxnSpPr/>
            <p:nvPr/>
          </p:nvCxnSpPr>
          <p:spPr>
            <a:xfrm>
              <a:off x="1683558" y="1704894"/>
              <a:ext cx="1385454"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5BE68B7-78EE-4D66-9CA2-05D419E2FA2A}"/>
                </a:ext>
              </a:extLst>
            </p:cNvPr>
            <p:cNvCxnSpPr/>
            <p:nvPr/>
          </p:nvCxnSpPr>
          <p:spPr>
            <a:xfrm>
              <a:off x="9327268" y="1704894"/>
              <a:ext cx="1385454"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877766" y="1421584"/>
              <a:ext cx="6517531" cy="5666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r>
                <a:rPr lang="en-US" sz="2800" b="1" smtClean="0">
                  <a:solidFill>
                    <a:srgbClr val="0070C0"/>
                  </a:solidFill>
                  <a:latin typeface="UTM Avo" panose="02040603050506020204" pitchFamily="18" charset="0"/>
                </a:rPr>
                <a:t>3. Nguyên tắc kế thừa, phát triển</a:t>
              </a:r>
              <a:endParaRPr lang="en-US" sz="2800" b="1">
                <a:solidFill>
                  <a:srgbClr val="0070C0"/>
                </a:solidFill>
                <a:latin typeface="UTM Avo"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Tree>
    <p:extLst>
      <p:ext uri="{BB962C8B-B14F-4D97-AF65-F5344CB8AC3E}">
        <p14:creationId xmlns:p14="http://schemas.microsoft.com/office/powerpoint/2010/main" val="3323838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0">
            <a:extLst>
              <a:ext uri="{FF2B5EF4-FFF2-40B4-BE49-F238E27FC236}">
                <a16:creationId xmlns:a16="http://schemas.microsoft.com/office/drawing/2014/main" id="{C0E56B06-2BE4-45E3-9FAE-6B063024C6F6}"/>
              </a:ext>
            </a:extLst>
          </p:cNvPr>
          <p:cNvSpPr/>
          <p:nvPr/>
        </p:nvSpPr>
        <p:spPr>
          <a:xfrm>
            <a:off x="511671" y="1623231"/>
            <a:ext cx="10915086" cy="3902080"/>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r>
              <a:rPr lang="vi-VN" sz="2800">
                <a:solidFill>
                  <a:srgbClr val="0070C0"/>
                </a:solidFill>
                <a:latin typeface="UTM Seagull" panose="02040603050506020204" pitchFamily="18" charset="0"/>
              </a:rPr>
              <a:t>Các văn kiện </a:t>
            </a:r>
            <a:r>
              <a:rPr lang="en-US" sz="2800">
                <a:solidFill>
                  <a:srgbClr val="0070C0"/>
                </a:solidFill>
                <a:latin typeface="UTM Seagull" panose="02040603050506020204" pitchFamily="18" charset="0"/>
              </a:rPr>
              <a:t>Đại hội của Đoàn phải </a:t>
            </a:r>
            <a:r>
              <a:rPr lang="vi-VN" sz="2800">
                <a:solidFill>
                  <a:srgbClr val="0070C0"/>
                </a:solidFill>
                <a:latin typeface="UTM Seagull" panose="02040603050506020204" pitchFamily="18" charset="0"/>
              </a:rPr>
              <a:t>thể hiện cho được </a:t>
            </a:r>
            <a:r>
              <a:rPr lang="vi-VN" sz="2800">
                <a:solidFill>
                  <a:srgbClr val="C00000"/>
                </a:solidFill>
                <a:latin typeface="UTM Seagull" panose="02040603050506020204" pitchFamily="18" charset="0"/>
              </a:rPr>
              <a:t>tinh thần đổi mới, sáng tạo </a:t>
            </a:r>
            <a:r>
              <a:rPr lang="vi-VN" sz="2800">
                <a:solidFill>
                  <a:srgbClr val="0070C0"/>
                </a:solidFill>
                <a:latin typeface="UTM Seagull" panose="02040603050506020204" pitchFamily="18" charset="0"/>
              </a:rPr>
              <a:t>của thanh niên.</a:t>
            </a:r>
            <a:r>
              <a:rPr lang="en-US" sz="2800">
                <a:solidFill>
                  <a:srgbClr val="0070C0"/>
                </a:solidFill>
                <a:latin typeface="UTM Seagull" panose="02040603050506020204" pitchFamily="18" charset="0"/>
              </a:rPr>
              <a:t> Các cấp bộ đoàn c</a:t>
            </a:r>
            <a:r>
              <a:rPr lang="vi-VN" sz="2800">
                <a:solidFill>
                  <a:srgbClr val="0070C0"/>
                </a:solidFill>
                <a:latin typeface="UTM Seagull" panose="02040603050506020204" pitchFamily="18" charset="0"/>
              </a:rPr>
              <a:t>ần tiếp tục </a:t>
            </a:r>
            <a:r>
              <a:rPr lang="vi-VN" sz="2800">
                <a:solidFill>
                  <a:srgbClr val="C00000"/>
                </a:solidFill>
                <a:latin typeface="UTM Seagull" panose="02040603050506020204" pitchFamily="18" charset="0"/>
              </a:rPr>
              <a:t>đổi mới tư duy</a:t>
            </a:r>
            <a:r>
              <a:rPr lang="vi-VN" sz="2800">
                <a:solidFill>
                  <a:srgbClr val="0070C0"/>
                </a:solidFill>
                <a:latin typeface="UTM Seagull" panose="02040603050506020204" pitchFamily="18" charset="0"/>
              </a:rPr>
              <a:t> trong phân tích, đánh giá, dự báo tình hình đất nước, địa phương, đơn vị và thanh thiếu nhi; </a:t>
            </a:r>
            <a:r>
              <a:rPr lang="vi-VN" sz="2800">
                <a:solidFill>
                  <a:srgbClr val="C00000"/>
                </a:solidFill>
                <a:latin typeface="UTM Seagull" panose="02040603050506020204" pitchFamily="18" charset="0"/>
              </a:rPr>
              <a:t>sáng tạo</a:t>
            </a:r>
            <a:r>
              <a:rPr lang="vi-VN" sz="2800">
                <a:solidFill>
                  <a:srgbClr val="0070C0"/>
                </a:solidFill>
                <a:latin typeface="UTM Seagull" panose="02040603050506020204" pitchFamily="18" charset="0"/>
              </a:rPr>
              <a:t> trong quá trình xây dựng, tổ chức thảo luận, lấy ý kiến góp ý văn kiện </a:t>
            </a:r>
            <a:r>
              <a:rPr lang="vi-VN" sz="2800">
                <a:solidFill>
                  <a:srgbClr val="C00000"/>
                </a:solidFill>
                <a:latin typeface="UTM Seagull" panose="02040603050506020204" pitchFamily="18" charset="0"/>
              </a:rPr>
              <a:t>đảm bảo tính trẻ trung, sôi nổi</a:t>
            </a:r>
            <a:r>
              <a:rPr lang="vi-VN" sz="2800">
                <a:solidFill>
                  <a:srgbClr val="0070C0"/>
                </a:solidFill>
                <a:latin typeface="UTM Seagull" panose="02040603050506020204" pitchFamily="18" charset="0"/>
              </a:rPr>
              <a:t> của thanh niên. </a:t>
            </a:r>
            <a:endParaRPr lang="en-US" sz="2800">
              <a:solidFill>
                <a:srgbClr val="0070C0"/>
              </a:solidFill>
              <a:latin typeface="UTM Seagull" panose="02040603050506020204" pitchFamily="18" charset="0"/>
            </a:endParaRPr>
          </a:p>
        </p:txBody>
      </p:sp>
      <p:sp>
        <p:nvSpPr>
          <p:cNvPr id="3" name="Rectangle 2">
            <a:extLst>
              <a:ext uri="{FF2B5EF4-FFF2-40B4-BE49-F238E27FC236}">
                <a16:creationId xmlns:a16="http://schemas.microsoft.com/office/drawing/2014/main" id="{72E2CB89-0E5C-49F1-BE38-3C537BD373D9}"/>
              </a:ext>
            </a:extLst>
          </p:cNvPr>
          <p:cNvSpPr/>
          <p:nvPr/>
        </p:nvSpPr>
        <p:spPr>
          <a:xfrm>
            <a:off x="2869333" y="971791"/>
            <a:ext cx="6199762" cy="732191"/>
          </a:xfrm>
          <a:prstGeom prst="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UTM Avo" panose="02040603050506020204" pitchFamily="18" charset="0"/>
              </a:rPr>
              <a:t>4. Nguyên tắc đổi mới, sáng tạo</a:t>
            </a:r>
            <a:endParaRPr lang="en-US" sz="2800" b="1" dirty="0">
              <a:solidFill>
                <a:srgbClr val="0070C0"/>
              </a:solidFill>
              <a:latin typeface="UTM Avo" panose="02040603050506020204" pitchFamily="18" charset="0"/>
            </a:endParaRPr>
          </a:p>
        </p:txBody>
      </p:sp>
    </p:spTree>
    <p:extLst>
      <p:ext uri="{BB962C8B-B14F-4D97-AF65-F5344CB8AC3E}">
        <p14:creationId xmlns:p14="http://schemas.microsoft.com/office/powerpoint/2010/main" val="582952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0">
            <a:extLst>
              <a:ext uri="{FF2B5EF4-FFF2-40B4-BE49-F238E27FC236}">
                <a16:creationId xmlns:a16="http://schemas.microsoft.com/office/drawing/2014/main" id="{8884D5C3-D740-4C8B-94AA-A8228AD6E650}"/>
              </a:ext>
            </a:extLst>
          </p:cNvPr>
          <p:cNvSpPr/>
          <p:nvPr/>
        </p:nvSpPr>
        <p:spPr>
          <a:xfrm>
            <a:off x="443343" y="1482623"/>
            <a:ext cx="11462327" cy="4659746"/>
          </a:xfrm>
          <a:prstGeom prst="round1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a:lnSpc>
                <a:spcPct val="105000"/>
              </a:lnSpc>
            </a:pPr>
            <a:r>
              <a:rPr lang="vi-VN" sz="2600">
                <a:solidFill>
                  <a:srgbClr val="0070C0"/>
                </a:solidFill>
                <a:latin typeface="UTM Seagull" panose="02040603050506020204" pitchFamily="18" charset="0"/>
              </a:rPr>
              <a:t>Nội dung các văn kiện được </a:t>
            </a:r>
            <a:r>
              <a:rPr lang="vi-VN" sz="2600">
                <a:solidFill>
                  <a:srgbClr val="C00000"/>
                </a:solidFill>
                <a:latin typeface="UTM Seagull" panose="02040603050506020204" pitchFamily="18" charset="0"/>
              </a:rPr>
              <a:t>trao đổi, cân nhắc, thảo luận, tranh luận nhiều lần, nhiều vòng</a:t>
            </a:r>
            <a:r>
              <a:rPr lang="vi-VN" sz="2600">
                <a:solidFill>
                  <a:srgbClr val="0070C0"/>
                </a:solidFill>
                <a:latin typeface="UTM Seagull" panose="02040603050506020204" pitchFamily="18" charset="0"/>
              </a:rPr>
              <a:t> từ tổ biên tập, tiểu ban, đến Thường trực, Ban Thường vụ, Ban Chấp hành Đoàn các cấp; được sự góp ý của các cấp ủy, chính quyền, các chuyên gia, các nhà khoa học; được lấy ý kiến sâu rộng của cán bộ, đoàn viên, thanh thiếu nhi với đa dạng các hình thức. Nội dung các văn kiện phải thật sự là </a:t>
            </a:r>
            <a:r>
              <a:rPr lang="vi-VN" sz="2600">
                <a:solidFill>
                  <a:srgbClr val="C00000"/>
                </a:solidFill>
                <a:latin typeface="UTM Seagull" panose="02040603050506020204" pitchFamily="18" charset="0"/>
              </a:rPr>
              <a:t>kết tinh của tinh thần dân chủ</a:t>
            </a:r>
            <a:r>
              <a:rPr lang="vi-VN" sz="2600">
                <a:solidFill>
                  <a:srgbClr val="0070C0"/>
                </a:solidFill>
                <a:latin typeface="UTM Seagull" panose="02040603050506020204" pitchFamily="18" charset="0"/>
              </a:rPr>
              <a:t>, phản ánh những vấn đề </a:t>
            </a:r>
            <a:r>
              <a:rPr lang="vi-VN" sz="2600">
                <a:solidFill>
                  <a:srgbClr val="C00000"/>
                </a:solidFill>
                <a:latin typeface="UTM Seagull" panose="02040603050506020204" pitchFamily="18" charset="0"/>
              </a:rPr>
              <a:t>được đa số đồng tình, nhất trí</a:t>
            </a:r>
            <a:r>
              <a:rPr lang="vi-VN" sz="2600">
                <a:solidFill>
                  <a:srgbClr val="0070C0"/>
                </a:solidFill>
                <a:latin typeface="UTM Seagull" panose="02040603050506020204" pitchFamily="18" charset="0"/>
              </a:rPr>
              <a:t>; những vấn đề còn có ý kiến khác nhau, chưa đủ độ chín chưa đưa vào văn kiện, tiếp tục được nghiên cứu, thảo luận, không gượng ép, không võ đoán. </a:t>
            </a:r>
            <a:endParaRPr lang="en-US" sz="2600">
              <a:solidFill>
                <a:srgbClr val="0070C0"/>
              </a:solidFill>
              <a:latin typeface="UTM Seagull" panose="02040603050506020204" pitchFamily="18" charset="0"/>
            </a:endParaRPr>
          </a:p>
        </p:txBody>
      </p:sp>
      <p:sp>
        <p:nvSpPr>
          <p:cNvPr id="3" name="TextBox 2">
            <a:extLst>
              <a:ext uri="{FF2B5EF4-FFF2-40B4-BE49-F238E27FC236}">
                <a16:creationId xmlns:a16="http://schemas.microsoft.com/office/drawing/2014/main" id="{91FE1E4D-CD34-4FDA-9D5F-2A838994B70E}"/>
              </a:ext>
            </a:extLst>
          </p:cNvPr>
          <p:cNvSpPr txBox="1"/>
          <p:nvPr/>
        </p:nvSpPr>
        <p:spPr>
          <a:xfrm>
            <a:off x="3096026" y="1070883"/>
            <a:ext cx="6156960" cy="523220"/>
          </a:xfrm>
          <a:prstGeom prst="rect">
            <a:avLst/>
          </a:prstGeom>
          <a:solidFill>
            <a:srgbClr val="0070C0"/>
          </a:solidFill>
        </p:spPr>
        <p:txBody>
          <a:bodyPr wrap="square" rtlCol="0">
            <a:spAutoFit/>
          </a:bodyPr>
          <a:lstStyle/>
          <a:p>
            <a:pPr algn="ctr"/>
            <a:r>
              <a:rPr lang="en-US" sz="2800" b="1" smtClean="0">
                <a:solidFill>
                  <a:schemeClr val="bg1"/>
                </a:solidFill>
                <a:latin typeface="UTM Avo" panose="02040603050506020204" pitchFamily="18" charset="0"/>
              </a:rPr>
              <a:t>5. Nguyên tắc phát huy dân chủ</a:t>
            </a:r>
            <a:endParaRPr lang="vi-VN" sz="2800" b="1" dirty="0">
              <a:solidFill>
                <a:schemeClr val="bg1"/>
              </a:solidFill>
              <a:latin typeface="UTM Kabel KT" panose="02040603050506020204" pitchFamily="18" charset="0"/>
            </a:endParaRPr>
          </a:p>
        </p:txBody>
      </p:sp>
    </p:spTree>
    <p:extLst>
      <p:ext uri="{BB962C8B-B14F-4D97-AF65-F5344CB8AC3E}">
        <p14:creationId xmlns:p14="http://schemas.microsoft.com/office/powerpoint/2010/main" val="3814953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grpSp>
        <p:nvGrpSpPr>
          <p:cNvPr id="7" name="Group 6"/>
          <p:cNvGrpSpPr/>
          <p:nvPr/>
        </p:nvGrpSpPr>
        <p:grpSpPr>
          <a:xfrm>
            <a:off x="271198" y="1228070"/>
            <a:ext cx="10806858" cy="5072516"/>
            <a:chOff x="94565" y="2258145"/>
            <a:chExt cx="11185530" cy="3425897"/>
          </a:xfrm>
        </p:grpSpPr>
        <p:grpSp>
          <p:nvGrpSpPr>
            <p:cNvPr id="3" name="Group 2">
              <a:extLst>
                <a:ext uri="{FF2B5EF4-FFF2-40B4-BE49-F238E27FC236}">
                  <a16:creationId xmlns:a16="http://schemas.microsoft.com/office/drawing/2014/main" id="{F0BC290F-429E-45D2-91DB-F895976241DF}"/>
                </a:ext>
              </a:extLst>
            </p:cNvPr>
            <p:cNvGrpSpPr/>
            <p:nvPr/>
          </p:nvGrpSpPr>
          <p:grpSpPr>
            <a:xfrm>
              <a:off x="797626" y="2258145"/>
              <a:ext cx="10482469" cy="3425897"/>
              <a:chOff x="1899636" y="2616315"/>
              <a:chExt cx="7429500" cy="3021350"/>
            </a:xfrm>
          </p:grpSpPr>
          <p:sp>
            <p:nvSpPr>
              <p:cNvPr id="4" name="Rectangle 3">
                <a:extLst>
                  <a:ext uri="{FF2B5EF4-FFF2-40B4-BE49-F238E27FC236}">
                    <a16:creationId xmlns:a16="http://schemas.microsoft.com/office/drawing/2014/main" id="{63BFEF0C-25BD-4386-94E9-7AB0A7EE32EE}"/>
                  </a:ext>
                </a:extLst>
              </p:cNvPr>
              <p:cNvSpPr/>
              <p:nvPr/>
            </p:nvSpPr>
            <p:spPr>
              <a:xfrm>
                <a:off x="1899636" y="2616315"/>
                <a:ext cx="7429500" cy="302135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Box 4">
                <a:extLst>
                  <a:ext uri="{FF2B5EF4-FFF2-40B4-BE49-F238E27FC236}">
                    <a16:creationId xmlns:a16="http://schemas.microsoft.com/office/drawing/2014/main" id="{75BDF493-286F-4BF0-A452-941F86B05BEB}"/>
                  </a:ext>
                </a:extLst>
              </p:cNvPr>
              <p:cNvSpPr txBox="1"/>
              <p:nvPr/>
            </p:nvSpPr>
            <p:spPr>
              <a:xfrm>
                <a:off x="2634510" y="2774842"/>
                <a:ext cx="6458049" cy="2777319"/>
              </a:xfrm>
              <a:prstGeom prst="rect">
                <a:avLst/>
              </a:prstGeom>
              <a:noFill/>
            </p:spPr>
            <p:txBody>
              <a:bodyPr wrap="square" rtlCol="0">
                <a:spAutoFit/>
              </a:bodyPr>
              <a:lstStyle/>
              <a:p>
                <a:pPr indent="355600" algn="just">
                  <a:lnSpc>
                    <a:spcPct val="110000"/>
                  </a:lnSpc>
                </a:pPr>
                <a:r>
                  <a:rPr lang="en-US" sz="3000" smtClean="0">
                    <a:solidFill>
                      <a:srgbClr val="C00000"/>
                    </a:solidFill>
                    <a:latin typeface="UTM Avo" panose="02040603050506020204" pitchFamily="18" charset="0"/>
                  </a:rPr>
                  <a:t>C</a:t>
                </a:r>
                <a:r>
                  <a:rPr lang="vi-VN" sz="3000" smtClean="0">
                    <a:solidFill>
                      <a:srgbClr val="C00000"/>
                    </a:solidFill>
                    <a:latin typeface="UTM Avo" panose="02040603050506020204" pitchFamily="18" charset="0"/>
                  </a:rPr>
                  <a:t>ác </a:t>
                </a:r>
                <a:r>
                  <a:rPr lang="vi-VN" sz="3000">
                    <a:solidFill>
                      <a:srgbClr val="C00000"/>
                    </a:solidFill>
                    <a:latin typeface="UTM Avo" panose="02040603050506020204" pitchFamily="18" charset="0"/>
                  </a:rPr>
                  <a:t>dự thảo văn kiện, đặc biệt là dự thảo Báo cáo chính trị phải được chuẩn bị </a:t>
                </a:r>
                <a:r>
                  <a:rPr lang="vi-VN" sz="3000" b="1">
                    <a:solidFill>
                      <a:srgbClr val="C00000"/>
                    </a:solidFill>
                    <a:latin typeface="UTM Avo" panose="02040603050506020204" pitchFamily="18" charset="0"/>
                  </a:rPr>
                  <a:t>công phu, nghiêm túc, khoa học,</a:t>
                </a:r>
                <a:r>
                  <a:rPr lang="vi-VN" sz="3000">
                    <a:solidFill>
                      <a:srgbClr val="C00000"/>
                    </a:solidFill>
                    <a:latin typeface="UTM Avo" panose="02040603050506020204" pitchFamily="18" charset="0"/>
                  </a:rPr>
                  <a:t> có chất lượng, có tính </a:t>
                </a:r>
                <a:r>
                  <a:rPr lang="vi-VN" sz="3000" b="1">
                    <a:solidFill>
                      <a:srgbClr val="C00000"/>
                    </a:solidFill>
                    <a:latin typeface="UTM Avo" panose="02040603050506020204" pitchFamily="18" charset="0"/>
                  </a:rPr>
                  <a:t>kế thừa và phát triển </a:t>
                </a:r>
                <a:r>
                  <a:rPr lang="vi-VN" sz="3000">
                    <a:solidFill>
                      <a:srgbClr val="C00000"/>
                    </a:solidFill>
                    <a:latin typeface="UTM Avo" panose="02040603050506020204" pitchFamily="18" charset="0"/>
                  </a:rPr>
                  <a:t>về tư duy, lý luận, kết tinh </a:t>
                </a:r>
                <a:r>
                  <a:rPr lang="vi-VN" sz="3000" b="1">
                    <a:solidFill>
                      <a:srgbClr val="C00000"/>
                    </a:solidFill>
                    <a:latin typeface="UTM Avo" panose="02040603050506020204" pitchFamily="18" charset="0"/>
                  </a:rPr>
                  <a:t>trí tuệ </a:t>
                </a:r>
                <a:r>
                  <a:rPr lang="vi-VN" sz="3000">
                    <a:solidFill>
                      <a:srgbClr val="C00000"/>
                    </a:solidFill>
                    <a:latin typeface="UTM Avo" panose="02040603050506020204" pitchFamily="18" charset="0"/>
                  </a:rPr>
                  <a:t>và sức </a:t>
                </a:r>
                <a:r>
                  <a:rPr lang="vi-VN" sz="3000" b="1">
                    <a:solidFill>
                      <a:srgbClr val="C00000"/>
                    </a:solidFill>
                    <a:latin typeface="UTM Avo" panose="02040603050506020204" pitchFamily="18" charset="0"/>
                  </a:rPr>
                  <a:t>sáng tạo </a:t>
                </a:r>
                <a:r>
                  <a:rPr lang="vi-VN" sz="3000">
                    <a:solidFill>
                      <a:srgbClr val="C00000"/>
                    </a:solidFill>
                    <a:latin typeface="UTM Avo" panose="02040603050506020204" pitchFamily="18" charset="0"/>
                  </a:rPr>
                  <a:t>của các cấp bộ Đoàn, đoàn viên, thanh thiếu nhi và cộng đồng xã hội. Các ý kiến góp ý, hiến kế hợp lý cần được tiếp thu tối đa để hoàn thiện dự thảo các văn kiện.</a:t>
                </a:r>
                <a:endParaRPr lang="en-US" sz="3000" dirty="0">
                  <a:solidFill>
                    <a:srgbClr val="C00000"/>
                  </a:solidFill>
                  <a:latin typeface="UTM Avo" panose="02040603050506020204" pitchFamily="18" charset="0"/>
                </a:endParaRPr>
              </a:p>
            </p:txBody>
          </p:sp>
        </p:grpSp>
        <p:sp>
          <p:nvSpPr>
            <p:cNvPr id="6" name="Rounded Rectangle 5"/>
            <p:cNvSpPr/>
            <p:nvPr/>
          </p:nvSpPr>
          <p:spPr>
            <a:xfrm rot="16200000">
              <a:off x="-253194" y="3309434"/>
              <a:ext cx="2101640" cy="1406121"/>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C00000"/>
                  </a:solidFill>
                  <a:latin typeface="UTM Avo" panose="02040603050506020204" pitchFamily="18" charset="0"/>
                </a:rPr>
                <a:t>NÓI CHUNG</a:t>
              </a:r>
              <a:endParaRPr lang="en-US" sz="4400" b="1">
                <a:solidFill>
                  <a:srgbClr val="C00000"/>
                </a:solidFill>
                <a:latin typeface="UTM Avo" panose="02040603050506020204" pitchFamily="18" charset="0"/>
              </a:endParaRPr>
            </a:p>
          </p:txBody>
        </p:sp>
      </p:grpSp>
    </p:spTree>
    <p:extLst>
      <p:ext uri="{BB962C8B-B14F-4D97-AF65-F5344CB8AC3E}">
        <p14:creationId xmlns:p14="http://schemas.microsoft.com/office/powerpoint/2010/main" val="1267008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grpSp>
        <p:nvGrpSpPr>
          <p:cNvPr id="7" name="Group 6">
            <a:extLst>
              <a:ext uri="{FF2B5EF4-FFF2-40B4-BE49-F238E27FC236}">
                <a16:creationId xmlns:a16="http://schemas.microsoft.com/office/drawing/2014/main" id="{6782171A-C4DC-4274-8DEC-C0DED9BCC391}"/>
              </a:ext>
            </a:extLst>
          </p:cNvPr>
          <p:cNvGrpSpPr/>
          <p:nvPr/>
        </p:nvGrpSpPr>
        <p:grpSpPr>
          <a:xfrm>
            <a:off x="1404508" y="1952191"/>
            <a:ext cx="9126224" cy="2497889"/>
            <a:chOff x="422924" y="1337322"/>
            <a:chExt cx="13577485" cy="4348891"/>
          </a:xfrm>
        </p:grpSpPr>
        <p:sp>
          <p:nvSpPr>
            <p:cNvPr id="8" name="Rectangle 7">
              <a:extLst>
                <a:ext uri="{FF2B5EF4-FFF2-40B4-BE49-F238E27FC236}">
                  <a16:creationId xmlns:a16="http://schemas.microsoft.com/office/drawing/2014/main" id="{57C92176-A34B-4F24-A5D2-67302DC1DCF6}"/>
                </a:ext>
              </a:extLst>
            </p:cNvPr>
            <p:cNvSpPr/>
            <p:nvPr/>
          </p:nvSpPr>
          <p:spPr>
            <a:xfrm>
              <a:off x="1875173" y="2888436"/>
              <a:ext cx="12125236" cy="2797777"/>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a:extLst>
                <a:ext uri="{FF2B5EF4-FFF2-40B4-BE49-F238E27FC236}">
                  <a16:creationId xmlns:a16="http://schemas.microsoft.com/office/drawing/2014/main" id="{69CF65E0-A488-4669-8F12-FCC49B100D34}"/>
                </a:ext>
              </a:extLst>
            </p:cNvPr>
            <p:cNvSpPr txBox="1"/>
            <p:nvPr/>
          </p:nvSpPr>
          <p:spPr>
            <a:xfrm>
              <a:off x="1976462" y="3028083"/>
              <a:ext cx="11922657" cy="2518482"/>
            </a:xfrm>
            <a:prstGeom prst="rect">
              <a:avLst/>
            </a:prstGeom>
            <a:noFill/>
          </p:spPr>
          <p:txBody>
            <a:bodyPr wrap="square" rtlCol="0">
              <a:spAutoFit/>
            </a:bodyPr>
            <a:lstStyle/>
            <a:p>
              <a:pPr algn="ctr"/>
              <a:r>
                <a:rPr lang="en-US" sz="4400" smtClean="0">
                  <a:solidFill>
                    <a:srgbClr val="FF0000"/>
                  </a:solidFill>
                  <a:latin typeface="UTM Kabel KT" panose="02040603050506020204" pitchFamily="18" charset="0"/>
                </a:rPr>
                <a:t>MỘT SỐ VẤN ĐỀ </a:t>
              </a:r>
            </a:p>
            <a:p>
              <a:pPr algn="ctr"/>
              <a:r>
                <a:rPr lang="en-US" sz="4400" smtClean="0">
                  <a:solidFill>
                    <a:srgbClr val="FF0000"/>
                  </a:solidFill>
                  <a:latin typeface="UTM Kabel KT" panose="02040603050506020204" pitchFamily="18" charset="0"/>
                </a:rPr>
                <a:t>TRỌNG TÂM CẦN LƯU Ý</a:t>
              </a:r>
              <a:endParaRPr lang="en-US" sz="4400" dirty="0">
                <a:solidFill>
                  <a:srgbClr val="FF0000"/>
                </a:solidFill>
                <a:latin typeface="UTM Kabel KT" panose="02040603050506020204" pitchFamily="18" charset="0"/>
              </a:endParaRPr>
            </a:p>
          </p:txBody>
        </p:sp>
        <p:sp>
          <p:nvSpPr>
            <p:cNvPr id="10" name="TextBox 9">
              <a:extLst>
                <a:ext uri="{FF2B5EF4-FFF2-40B4-BE49-F238E27FC236}">
                  <a16:creationId xmlns:a16="http://schemas.microsoft.com/office/drawing/2014/main" id="{A4ADD6EC-94D8-42D5-BF77-71EBB9EDEAA3}"/>
                </a:ext>
              </a:extLst>
            </p:cNvPr>
            <p:cNvSpPr txBox="1"/>
            <p:nvPr/>
          </p:nvSpPr>
          <p:spPr>
            <a:xfrm>
              <a:off x="422924" y="1337322"/>
              <a:ext cx="2550902" cy="3241875"/>
            </a:xfrm>
            <a:prstGeom prst="rect">
              <a:avLst/>
            </a:prstGeom>
            <a:noFill/>
          </p:spPr>
          <p:txBody>
            <a:bodyPr wrap="square" rtlCol="0">
              <a:spAutoFit/>
            </a:bodyPr>
            <a:lstStyle/>
            <a:p>
              <a:r>
                <a:rPr lang="en-US" sz="11500" b="1" i="1" smtClean="0">
                  <a:ln w="38100">
                    <a:solidFill>
                      <a:srgbClr val="FF0000"/>
                    </a:solidFill>
                  </a:ln>
                  <a:solidFill>
                    <a:schemeClr val="bg1"/>
                  </a:solidFill>
                  <a:latin typeface="UTM Colossalis" panose="02040603050506020204" pitchFamily="18" charset="0"/>
                </a:rPr>
                <a:t>III</a:t>
              </a:r>
              <a:endParaRPr lang="en-US" sz="11500" b="1" i="1" dirty="0">
                <a:ln w="38100">
                  <a:solidFill>
                    <a:srgbClr val="FF0000"/>
                  </a:solidFill>
                </a:ln>
                <a:solidFill>
                  <a:schemeClr val="bg1"/>
                </a:solidFill>
                <a:latin typeface="UTM Colossalis" panose="02040603050506020204" pitchFamily="18" charset="0"/>
              </a:endParaRPr>
            </a:p>
          </p:txBody>
        </p:sp>
      </p:grpSp>
    </p:spTree>
    <p:extLst>
      <p:ext uri="{BB962C8B-B14F-4D97-AF65-F5344CB8AC3E}">
        <p14:creationId xmlns:p14="http://schemas.microsoft.com/office/powerpoint/2010/main" val="3082200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3" name="Rectangle 2">
            <a:extLst>
              <a:ext uri="{FF2B5EF4-FFF2-40B4-BE49-F238E27FC236}">
                <a16:creationId xmlns:a16="http://schemas.microsoft.com/office/drawing/2014/main" id="{75BEE7A8-BD55-44DA-8B93-73AB9E997084}"/>
              </a:ext>
            </a:extLst>
          </p:cNvPr>
          <p:cNvSpPr/>
          <p:nvPr/>
        </p:nvSpPr>
        <p:spPr>
          <a:xfrm rot="16200000">
            <a:off x="-1438377" y="3574157"/>
            <a:ext cx="4476964" cy="723966"/>
          </a:xfrm>
          <a:prstGeom prst="rect">
            <a:avLst/>
          </a:prstGeom>
          <a:no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68A2C"/>
                </a:solidFill>
                <a:latin typeface="UTM Avo" panose="02040603050506020204" pitchFamily="18" charset="0"/>
              </a:rPr>
              <a:t>CĂN CỨ XÂY DỰNG</a:t>
            </a:r>
            <a:endParaRPr lang="en-US" sz="3200" b="1" dirty="0">
              <a:solidFill>
                <a:srgbClr val="068A2C"/>
              </a:solidFill>
              <a:latin typeface="UTM Avo" panose="02040603050506020204" pitchFamily="18" charset="0"/>
            </a:endParaRPr>
          </a:p>
        </p:txBody>
      </p:sp>
      <p:grpSp>
        <p:nvGrpSpPr>
          <p:cNvPr id="19" name="Group 18"/>
          <p:cNvGrpSpPr/>
          <p:nvPr/>
        </p:nvGrpSpPr>
        <p:grpSpPr>
          <a:xfrm>
            <a:off x="1271438" y="1633174"/>
            <a:ext cx="10742171" cy="2246769"/>
            <a:chOff x="1271439" y="1575037"/>
            <a:chExt cx="9875189" cy="2246769"/>
          </a:xfrm>
        </p:grpSpPr>
        <p:sp>
          <p:nvSpPr>
            <p:cNvPr id="4" name="Rectangle 3">
              <a:extLst>
                <a:ext uri="{FF2B5EF4-FFF2-40B4-BE49-F238E27FC236}">
                  <a16:creationId xmlns:a16="http://schemas.microsoft.com/office/drawing/2014/main" id="{DD9C863E-3CB8-4103-84F5-46499CC23FEA}"/>
                </a:ext>
              </a:extLst>
            </p:cNvPr>
            <p:cNvSpPr/>
            <p:nvPr/>
          </p:nvSpPr>
          <p:spPr>
            <a:xfrm>
              <a:off x="2027643" y="1575037"/>
              <a:ext cx="9118985" cy="2246769"/>
            </a:xfrm>
            <a:prstGeom prst="rect">
              <a:avLst/>
            </a:prstGeom>
            <a:noFill/>
            <a:ln>
              <a:noFill/>
            </a:ln>
          </p:spPr>
          <p:txBody>
            <a:bodyPr wrap="square">
              <a:spAutoFit/>
            </a:bodyPr>
            <a:lstStyle/>
            <a:p>
              <a:pPr algn="just"/>
              <a:r>
                <a:rPr lang="vi-VN" sz="2800" b="1">
                  <a:solidFill>
                    <a:srgbClr val="068A2C"/>
                  </a:solidFill>
                  <a:latin typeface="UTM Avo" panose="02040603050506020204" pitchFamily="18" charset="0"/>
                </a:rPr>
                <a:t>Căn cứ Điều lệ Đoàn TNCS Hồ Chí Minh, Hướng dẫn thực hiện Điều lệ Đoàn TNCS Hồ Chí Minh; Quy chế hoạt động của Ban Chấp hành; Chương trình làm việc toàn khóa của Ban Thường vụ, Ban Chấp hành</a:t>
              </a:r>
              <a:r>
                <a:rPr lang="en-US" sz="2800" b="1">
                  <a:solidFill>
                    <a:srgbClr val="068A2C"/>
                  </a:solidFill>
                  <a:latin typeface="UTM Avo" panose="02040603050506020204" pitchFamily="18" charset="0"/>
                </a:rPr>
                <a:t> đương nhiệm</a:t>
              </a:r>
              <a:r>
                <a:rPr lang="vi-VN" sz="2800" b="1">
                  <a:solidFill>
                    <a:srgbClr val="068A2C"/>
                  </a:solidFill>
                  <a:latin typeface="UTM Avo" panose="02040603050506020204" pitchFamily="18" charset="0"/>
                </a:rPr>
                <a:t>.</a:t>
              </a:r>
              <a:endParaRPr lang="vi-VN" sz="2800" b="1" dirty="0">
                <a:solidFill>
                  <a:srgbClr val="068A2C"/>
                </a:solidFill>
                <a:latin typeface="UTM Avo" panose="02040603050506020204" pitchFamily="18" charset="0"/>
              </a:endParaRPr>
            </a:p>
          </p:txBody>
        </p:sp>
        <p:sp>
          <p:nvSpPr>
            <p:cNvPr id="5" name="Rectangle 4">
              <a:extLst>
                <a:ext uri="{FF2B5EF4-FFF2-40B4-BE49-F238E27FC236}">
                  <a16:creationId xmlns:a16="http://schemas.microsoft.com/office/drawing/2014/main" id="{279BD3DA-2CA6-4DB0-800E-BF2F0081B435}"/>
                </a:ext>
              </a:extLst>
            </p:cNvPr>
            <p:cNvSpPr/>
            <p:nvPr/>
          </p:nvSpPr>
          <p:spPr>
            <a:xfrm>
              <a:off x="1271439" y="1631234"/>
              <a:ext cx="645295" cy="2097344"/>
            </a:xfrm>
            <a:prstGeom prst="rect">
              <a:avLst/>
            </a:prstGeom>
            <a:solidFill>
              <a:srgbClr val="068A2C"/>
            </a:solidFill>
            <a:ln>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1</a:t>
              </a:r>
            </a:p>
          </p:txBody>
        </p:sp>
      </p:grpSp>
      <p:grpSp>
        <p:nvGrpSpPr>
          <p:cNvPr id="20" name="Group 19"/>
          <p:cNvGrpSpPr/>
          <p:nvPr/>
        </p:nvGrpSpPr>
        <p:grpSpPr>
          <a:xfrm>
            <a:off x="1271439" y="3936140"/>
            <a:ext cx="10719523" cy="1063557"/>
            <a:chOff x="1271439" y="2463178"/>
            <a:chExt cx="9899573" cy="1063557"/>
          </a:xfrm>
        </p:grpSpPr>
        <p:sp>
          <p:nvSpPr>
            <p:cNvPr id="6" name="Rectangle 5">
              <a:extLst>
                <a:ext uri="{FF2B5EF4-FFF2-40B4-BE49-F238E27FC236}">
                  <a16:creationId xmlns:a16="http://schemas.microsoft.com/office/drawing/2014/main" id="{5D3DF8F9-2C48-4259-B5BE-D39EB696DB68}"/>
                </a:ext>
              </a:extLst>
            </p:cNvPr>
            <p:cNvSpPr/>
            <p:nvPr/>
          </p:nvSpPr>
          <p:spPr>
            <a:xfrm>
              <a:off x="2052027" y="2517902"/>
              <a:ext cx="9118985" cy="954107"/>
            </a:xfrm>
            <a:prstGeom prst="rect">
              <a:avLst/>
            </a:prstGeom>
            <a:noFill/>
            <a:ln>
              <a:noFill/>
            </a:ln>
          </p:spPr>
          <p:txBody>
            <a:bodyPr wrap="square">
              <a:spAutoFit/>
            </a:bodyPr>
            <a:lstStyle/>
            <a:p>
              <a:pPr algn="just"/>
              <a:r>
                <a:rPr lang="vi-VN" sz="2800" b="1">
                  <a:solidFill>
                    <a:srgbClr val="068A2C"/>
                  </a:solidFill>
                  <a:latin typeface="UTM Avo" panose="02040603050506020204" pitchFamily="18" charset="0"/>
                </a:rPr>
                <a:t>Nghị quyết và Chương trình hành động thực hiện Nghị quyết Đại hội Đoàn</a:t>
              </a:r>
              <a:r>
                <a:rPr lang="en-US" sz="2800" b="1">
                  <a:solidFill>
                    <a:srgbClr val="068A2C"/>
                  </a:solidFill>
                  <a:latin typeface="UTM Avo" panose="02040603050506020204" pitchFamily="18" charset="0"/>
                </a:rPr>
                <a:t> các cấp</a:t>
              </a:r>
              <a:endParaRPr lang="vi-VN" sz="2800" b="1" dirty="0">
                <a:solidFill>
                  <a:srgbClr val="068A2C"/>
                </a:solidFill>
                <a:latin typeface="UTM Avo" panose="02040603050506020204" pitchFamily="18" charset="0"/>
              </a:endParaRPr>
            </a:p>
          </p:txBody>
        </p:sp>
        <p:sp>
          <p:nvSpPr>
            <p:cNvPr id="7" name="Rectangle 6">
              <a:extLst>
                <a:ext uri="{FF2B5EF4-FFF2-40B4-BE49-F238E27FC236}">
                  <a16:creationId xmlns:a16="http://schemas.microsoft.com/office/drawing/2014/main" id="{D15793DC-EBA3-436C-83EC-803668B3042F}"/>
                </a:ext>
              </a:extLst>
            </p:cNvPr>
            <p:cNvSpPr/>
            <p:nvPr/>
          </p:nvSpPr>
          <p:spPr>
            <a:xfrm>
              <a:off x="1271439" y="2463178"/>
              <a:ext cx="645295" cy="1063557"/>
            </a:xfrm>
            <a:prstGeom prst="rect">
              <a:avLst/>
            </a:prstGeom>
            <a:solidFill>
              <a:srgbClr val="068A2C"/>
            </a:solidFill>
            <a:ln>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2</a:t>
              </a:r>
            </a:p>
          </p:txBody>
        </p:sp>
      </p:grpSp>
      <p:grpSp>
        <p:nvGrpSpPr>
          <p:cNvPr id="21" name="Group 20"/>
          <p:cNvGrpSpPr/>
          <p:nvPr/>
        </p:nvGrpSpPr>
        <p:grpSpPr>
          <a:xfrm>
            <a:off x="1281552" y="5149122"/>
            <a:ext cx="10709410" cy="1384995"/>
            <a:chOff x="1271439" y="3456510"/>
            <a:chExt cx="9863518" cy="1384995"/>
          </a:xfrm>
        </p:grpSpPr>
        <p:sp>
          <p:nvSpPr>
            <p:cNvPr id="8" name="Rectangle 7">
              <a:extLst>
                <a:ext uri="{FF2B5EF4-FFF2-40B4-BE49-F238E27FC236}">
                  <a16:creationId xmlns:a16="http://schemas.microsoft.com/office/drawing/2014/main" id="{06172F2A-D877-417E-AF4A-826C72942FE2}"/>
                </a:ext>
              </a:extLst>
            </p:cNvPr>
            <p:cNvSpPr/>
            <p:nvPr/>
          </p:nvSpPr>
          <p:spPr>
            <a:xfrm>
              <a:off x="1996710" y="3456510"/>
              <a:ext cx="9138247" cy="1384995"/>
            </a:xfrm>
            <a:prstGeom prst="rect">
              <a:avLst/>
            </a:prstGeom>
            <a:noFill/>
            <a:ln>
              <a:noFill/>
            </a:ln>
          </p:spPr>
          <p:txBody>
            <a:bodyPr wrap="square">
              <a:spAutoFit/>
            </a:bodyPr>
            <a:lstStyle/>
            <a:p>
              <a:pPr algn="just"/>
              <a:r>
                <a:rPr lang="vi-VN" sz="2800" b="1">
                  <a:solidFill>
                    <a:srgbClr val="068A2C"/>
                  </a:solidFill>
                  <a:latin typeface="UTM Avo" panose="02040603050506020204" pitchFamily="18" charset="0"/>
                </a:rPr>
                <a:t>Báo cáo đánh giá sơ kết giữa nhiệm kỳ và tình hình thực tiễn triển khai Nghị quyết Đại hội Đoàn</a:t>
              </a:r>
              <a:r>
                <a:rPr lang="en-US" sz="2800" b="1">
                  <a:solidFill>
                    <a:srgbClr val="068A2C"/>
                  </a:solidFill>
                  <a:latin typeface="UTM Avo" panose="02040603050506020204" pitchFamily="18" charset="0"/>
                </a:rPr>
                <a:t> các cấp</a:t>
              </a:r>
              <a:endParaRPr lang="vi-VN" sz="2800" b="1" dirty="0">
                <a:solidFill>
                  <a:srgbClr val="068A2C"/>
                </a:solidFill>
                <a:latin typeface="UTM Avo" panose="02040603050506020204" pitchFamily="18" charset="0"/>
              </a:endParaRPr>
            </a:p>
          </p:txBody>
        </p:sp>
        <p:sp>
          <p:nvSpPr>
            <p:cNvPr id="9" name="Rectangle 8">
              <a:extLst>
                <a:ext uri="{FF2B5EF4-FFF2-40B4-BE49-F238E27FC236}">
                  <a16:creationId xmlns:a16="http://schemas.microsoft.com/office/drawing/2014/main" id="{E676609F-A3D2-41C6-81DF-3FD661A4E02B}"/>
                </a:ext>
              </a:extLst>
            </p:cNvPr>
            <p:cNvSpPr/>
            <p:nvPr/>
          </p:nvSpPr>
          <p:spPr>
            <a:xfrm>
              <a:off x="1271439" y="3456510"/>
              <a:ext cx="673947" cy="1025500"/>
            </a:xfrm>
            <a:prstGeom prst="rect">
              <a:avLst/>
            </a:prstGeom>
            <a:solidFill>
              <a:srgbClr val="068A2C"/>
            </a:solidFill>
            <a:ln>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3</a:t>
              </a:r>
            </a:p>
          </p:txBody>
        </p:sp>
      </p:grpSp>
      <p:grpSp>
        <p:nvGrpSpPr>
          <p:cNvPr id="12" name="Group 1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13" name="Rectangle 1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68A2C"/>
                  </a:solidFill>
                  <a:latin typeface="UTM Avo" panose="02040603050506020204" pitchFamily="18" charset="0"/>
                </a:rPr>
                <a:t>ĐỐI VỚI </a:t>
              </a:r>
            </a:p>
            <a:p>
              <a:pPr algn="ctr"/>
              <a:r>
                <a:rPr lang="en-US" sz="2000" b="1" smtClean="0">
                  <a:solidFill>
                    <a:srgbClr val="068A2C"/>
                  </a:solidFill>
                  <a:latin typeface="UTM Avo" panose="02040603050506020204" pitchFamily="18" charset="0"/>
                </a:rPr>
                <a:t>BÁO CÁO CHÍNH TRỊ</a:t>
              </a:r>
              <a:endParaRPr lang="en-US" sz="2000" b="1" dirty="0">
                <a:solidFill>
                  <a:srgbClr val="068A2C"/>
                </a:solidFill>
                <a:latin typeface="UTM Avo" panose="02040603050506020204" pitchFamily="18" charset="0"/>
              </a:endParaRPr>
            </a:p>
          </p:txBody>
        </p:sp>
        <p:pic>
          <p:nvPicPr>
            <p:cNvPr id="14" name="Picture 13">
              <a:extLst>
                <a:ext uri="{FF2B5EF4-FFF2-40B4-BE49-F238E27FC236}">
                  <a16:creationId xmlns:a16="http://schemas.microsoft.com/office/drawing/2014/main" id="{3831D774-9BA4-4679-818B-D958EE5E4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15" name="Rectangle 1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 name="TextBox 1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spTree>
    <p:extLst>
      <p:ext uri="{BB962C8B-B14F-4D97-AF65-F5344CB8AC3E}">
        <p14:creationId xmlns:p14="http://schemas.microsoft.com/office/powerpoint/2010/main" val="265314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3" name="Rectangle 2">
            <a:extLst>
              <a:ext uri="{FF2B5EF4-FFF2-40B4-BE49-F238E27FC236}">
                <a16:creationId xmlns:a16="http://schemas.microsoft.com/office/drawing/2014/main" id="{75BEE7A8-BD55-44DA-8B93-73AB9E997084}"/>
              </a:ext>
            </a:extLst>
          </p:cNvPr>
          <p:cNvSpPr/>
          <p:nvPr/>
        </p:nvSpPr>
        <p:spPr>
          <a:xfrm rot="16200000">
            <a:off x="-1158798" y="3853736"/>
            <a:ext cx="3917805" cy="723966"/>
          </a:xfrm>
          <a:prstGeom prst="rect">
            <a:avLst/>
          </a:prstGeom>
          <a:no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68A2C"/>
                </a:solidFill>
                <a:latin typeface="UTM Avo" panose="02040603050506020204" pitchFamily="18" charset="0"/>
              </a:rPr>
              <a:t>CĂN CỨ XÂY DỰNG</a:t>
            </a:r>
            <a:endParaRPr lang="en-US" sz="2800" b="1" dirty="0">
              <a:solidFill>
                <a:srgbClr val="068A2C"/>
              </a:solidFill>
              <a:latin typeface="UTM Avo" panose="02040603050506020204" pitchFamily="18" charset="0"/>
            </a:endParaRPr>
          </a:p>
        </p:txBody>
      </p:sp>
      <p:grpSp>
        <p:nvGrpSpPr>
          <p:cNvPr id="4" name="Group 3"/>
          <p:cNvGrpSpPr/>
          <p:nvPr/>
        </p:nvGrpSpPr>
        <p:grpSpPr>
          <a:xfrm>
            <a:off x="1285764" y="2355050"/>
            <a:ext cx="10672771" cy="1827338"/>
            <a:chOff x="1285765" y="4442654"/>
            <a:chExt cx="10128022" cy="1827338"/>
          </a:xfrm>
        </p:grpSpPr>
        <p:sp>
          <p:nvSpPr>
            <p:cNvPr id="5" name="Rectangle 4">
              <a:extLst>
                <a:ext uri="{FF2B5EF4-FFF2-40B4-BE49-F238E27FC236}">
                  <a16:creationId xmlns:a16="http://schemas.microsoft.com/office/drawing/2014/main" id="{873B316D-787D-4CA6-B5BF-E7026793F552}"/>
                </a:ext>
              </a:extLst>
            </p:cNvPr>
            <p:cNvSpPr/>
            <p:nvPr/>
          </p:nvSpPr>
          <p:spPr>
            <a:xfrm>
              <a:off x="2006822" y="4454110"/>
              <a:ext cx="9406965" cy="1815882"/>
            </a:xfrm>
            <a:prstGeom prst="rect">
              <a:avLst/>
            </a:prstGeom>
            <a:noFill/>
            <a:ln>
              <a:noFill/>
            </a:ln>
          </p:spPr>
          <p:txBody>
            <a:bodyPr wrap="square">
              <a:spAutoFit/>
            </a:bodyPr>
            <a:lstStyle/>
            <a:p>
              <a:pPr algn="just"/>
              <a:r>
                <a:rPr lang="vi-VN" sz="2800" b="1">
                  <a:solidFill>
                    <a:srgbClr val="068A2C"/>
                  </a:solidFill>
                  <a:latin typeface="UTM Avo" panose="02040603050506020204" pitchFamily="18" charset="0"/>
                </a:rPr>
                <a:t>Nghị quyết Đại hội </a:t>
              </a:r>
              <a:r>
                <a:rPr lang="en-US" sz="2800" b="1">
                  <a:solidFill>
                    <a:srgbClr val="068A2C"/>
                  </a:solidFill>
                  <a:latin typeface="UTM Avo" panose="02040603050506020204" pitchFamily="18" charset="0"/>
                </a:rPr>
                <a:t>Đảng các cấp nhiệm kỳ 2016 - 2021, 2021 - 2025</a:t>
              </a:r>
              <a:r>
                <a:rPr lang="vi-VN" sz="2800" b="1">
                  <a:solidFill>
                    <a:srgbClr val="068A2C"/>
                  </a:solidFill>
                  <a:latin typeface="UTM Avo" panose="02040603050506020204" pitchFamily="18" charset="0"/>
                </a:rPr>
                <a:t> và Chương trình hành động của Đoàn TNCS Hồ Chí Minh thực hiện Nghị quyết </a:t>
              </a:r>
              <a:r>
                <a:rPr lang="en-US" sz="2800" b="1">
                  <a:solidFill>
                    <a:srgbClr val="068A2C"/>
                  </a:solidFill>
                  <a:latin typeface="UTM Avo" panose="02040603050506020204" pitchFamily="18" charset="0"/>
                </a:rPr>
                <a:t>Đại hội Đảng các cấp</a:t>
              </a:r>
              <a:endParaRPr lang="vi-VN" sz="2800" b="1" dirty="0">
                <a:solidFill>
                  <a:srgbClr val="068A2C"/>
                </a:solidFill>
                <a:latin typeface="UTM Avo" panose="02040603050506020204" pitchFamily="18" charset="0"/>
              </a:endParaRPr>
            </a:p>
          </p:txBody>
        </p:sp>
        <p:sp>
          <p:nvSpPr>
            <p:cNvPr id="6" name="Rectangle 5">
              <a:extLst>
                <a:ext uri="{FF2B5EF4-FFF2-40B4-BE49-F238E27FC236}">
                  <a16:creationId xmlns:a16="http://schemas.microsoft.com/office/drawing/2014/main" id="{1C883F32-9F5F-4FAA-87A0-9538D8FA25CB}"/>
                </a:ext>
              </a:extLst>
            </p:cNvPr>
            <p:cNvSpPr/>
            <p:nvPr/>
          </p:nvSpPr>
          <p:spPr>
            <a:xfrm>
              <a:off x="1285765" y="4442654"/>
              <a:ext cx="645295" cy="1827338"/>
            </a:xfrm>
            <a:prstGeom prst="rect">
              <a:avLst/>
            </a:prstGeom>
            <a:solidFill>
              <a:srgbClr val="068A2C"/>
            </a:solidFill>
            <a:ln>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4</a:t>
              </a:r>
            </a:p>
          </p:txBody>
        </p:sp>
      </p:grpSp>
      <p:grpSp>
        <p:nvGrpSpPr>
          <p:cNvPr id="7" name="Group 6">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8" name="Rectangle 7">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68A2C"/>
                  </a:solidFill>
                  <a:latin typeface="UTM Avo" panose="02040603050506020204" pitchFamily="18" charset="0"/>
                </a:rPr>
                <a:t>ĐỐI VỚI </a:t>
              </a:r>
            </a:p>
            <a:p>
              <a:pPr algn="ctr"/>
              <a:r>
                <a:rPr lang="en-US" sz="2000" b="1" smtClean="0">
                  <a:solidFill>
                    <a:srgbClr val="068A2C"/>
                  </a:solidFill>
                  <a:latin typeface="UTM Avo" panose="02040603050506020204" pitchFamily="18" charset="0"/>
                </a:rPr>
                <a:t>BÁO CÁO CHÍNH TRỊ</a:t>
              </a:r>
              <a:endParaRPr lang="en-US" sz="2000" b="1" dirty="0">
                <a:solidFill>
                  <a:srgbClr val="068A2C"/>
                </a:solidFill>
                <a:latin typeface="UTM Avo" panose="02040603050506020204" pitchFamily="18" charset="0"/>
              </a:endParaRPr>
            </a:p>
          </p:txBody>
        </p:sp>
        <p:pic>
          <p:nvPicPr>
            <p:cNvPr id="9" name="Picture 8">
              <a:extLst>
                <a:ext uri="{FF2B5EF4-FFF2-40B4-BE49-F238E27FC236}">
                  <a16:creationId xmlns:a16="http://schemas.microsoft.com/office/drawing/2014/main" id="{3831D774-9BA4-4679-818B-D958EE5E4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10" name="Rectangle 9">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10">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grpSp>
        <p:nvGrpSpPr>
          <p:cNvPr id="12" name="Group 11"/>
          <p:cNvGrpSpPr/>
          <p:nvPr/>
        </p:nvGrpSpPr>
        <p:grpSpPr>
          <a:xfrm>
            <a:off x="1285765" y="4501363"/>
            <a:ext cx="10620890" cy="1550740"/>
            <a:chOff x="1285765" y="4501363"/>
            <a:chExt cx="9884440" cy="1550740"/>
          </a:xfrm>
        </p:grpSpPr>
        <p:sp>
          <p:nvSpPr>
            <p:cNvPr id="13" name="Rectangle 12">
              <a:extLst>
                <a:ext uri="{FF2B5EF4-FFF2-40B4-BE49-F238E27FC236}">
                  <a16:creationId xmlns:a16="http://schemas.microsoft.com/office/drawing/2014/main" id="{1C883F32-9F5F-4FAA-87A0-9538D8FA25CB}"/>
                </a:ext>
              </a:extLst>
            </p:cNvPr>
            <p:cNvSpPr/>
            <p:nvPr/>
          </p:nvSpPr>
          <p:spPr>
            <a:xfrm>
              <a:off x="1285765" y="4501363"/>
              <a:ext cx="645295" cy="1550740"/>
            </a:xfrm>
            <a:prstGeom prst="rect">
              <a:avLst/>
            </a:prstGeom>
            <a:solidFill>
              <a:srgbClr val="068A2C"/>
            </a:solidFill>
            <a:ln>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5</a:t>
              </a:r>
            </a:p>
          </p:txBody>
        </p:sp>
        <p:sp>
          <p:nvSpPr>
            <p:cNvPr id="14" name="Rectangle 13">
              <a:extLst>
                <a:ext uri="{FF2B5EF4-FFF2-40B4-BE49-F238E27FC236}">
                  <a16:creationId xmlns:a16="http://schemas.microsoft.com/office/drawing/2014/main" id="{873B316D-787D-4CA6-B5BF-E7026793F552}"/>
                </a:ext>
              </a:extLst>
            </p:cNvPr>
            <p:cNvSpPr/>
            <p:nvPr/>
          </p:nvSpPr>
          <p:spPr>
            <a:xfrm>
              <a:off x="2051220" y="4738124"/>
              <a:ext cx="9118985" cy="1077218"/>
            </a:xfrm>
            <a:prstGeom prst="rect">
              <a:avLst/>
            </a:prstGeom>
            <a:noFill/>
            <a:ln>
              <a:noFill/>
            </a:ln>
          </p:spPr>
          <p:txBody>
            <a:bodyPr wrap="square">
              <a:spAutoFit/>
            </a:bodyPr>
            <a:lstStyle/>
            <a:p>
              <a:pPr algn="just"/>
              <a:r>
                <a:rPr lang="vi-VN" sz="3200" b="1">
                  <a:solidFill>
                    <a:srgbClr val="068A2C"/>
                  </a:solidFill>
                  <a:latin typeface="UTM Avo" panose="02040603050506020204" pitchFamily="18" charset="0"/>
                </a:rPr>
                <a:t>Các báo cáo, tài liệu chuyên đề giai đoạn 2018 – 2022</a:t>
              </a:r>
              <a:endParaRPr lang="vi-VN" sz="3200" b="1" dirty="0">
                <a:solidFill>
                  <a:srgbClr val="068A2C"/>
                </a:solidFill>
                <a:latin typeface="UTM Avo" panose="02040603050506020204" pitchFamily="18" charset="0"/>
              </a:endParaRPr>
            </a:p>
          </p:txBody>
        </p:sp>
      </p:grpSp>
    </p:spTree>
    <p:extLst>
      <p:ext uri="{BB962C8B-B14F-4D97-AF65-F5344CB8AC3E}">
        <p14:creationId xmlns:p14="http://schemas.microsoft.com/office/powerpoint/2010/main" val="193919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68A2C"/>
                  </a:solidFill>
                  <a:latin typeface="UTM Avo" panose="02040603050506020204" pitchFamily="18" charset="0"/>
                </a:rPr>
                <a:t>ĐỐI VỚI </a:t>
              </a:r>
            </a:p>
            <a:p>
              <a:pPr algn="ctr"/>
              <a:r>
                <a:rPr lang="en-US" sz="2000" b="1" smtClean="0">
                  <a:solidFill>
                    <a:srgbClr val="068A2C"/>
                  </a:solidFill>
                  <a:latin typeface="UTM Avo" panose="02040603050506020204" pitchFamily="18" charset="0"/>
                </a:rPr>
                <a:t>BÁO CÁO CHÍNH TRỊ</a:t>
              </a:r>
              <a:endParaRPr lang="en-US" sz="2000"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grpSp>
        <p:nvGrpSpPr>
          <p:cNvPr id="17" name="Group 16"/>
          <p:cNvGrpSpPr/>
          <p:nvPr/>
        </p:nvGrpSpPr>
        <p:grpSpPr>
          <a:xfrm>
            <a:off x="982189" y="3231489"/>
            <a:ext cx="11099486" cy="1643120"/>
            <a:chOff x="1433772" y="3378016"/>
            <a:chExt cx="11099486" cy="1643120"/>
          </a:xfrm>
        </p:grpSpPr>
        <p:sp>
          <p:nvSpPr>
            <p:cNvPr id="8" name="Rectangle 7">
              <a:extLst>
                <a:ext uri="{FF2B5EF4-FFF2-40B4-BE49-F238E27FC236}">
                  <a16:creationId xmlns:a16="http://schemas.microsoft.com/office/drawing/2014/main" id="{39A92D53-92FE-48B3-B3A3-D44D9B94560B}"/>
                </a:ext>
              </a:extLst>
            </p:cNvPr>
            <p:cNvSpPr/>
            <p:nvPr/>
          </p:nvSpPr>
          <p:spPr>
            <a:xfrm>
              <a:off x="2813781" y="3378016"/>
              <a:ext cx="9719477" cy="1569660"/>
            </a:xfrm>
            <a:prstGeom prst="rect">
              <a:avLst/>
            </a:prstGeom>
          </p:spPr>
          <p:txBody>
            <a:bodyPr wrap="square">
              <a:spAutoFit/>
            </a:bodyPr>
            <a:lstStyle/>
            <a:p>
              <a:pPr algn="just"/>
              <a:r>
                <a:rPr lang="en-US" sz="4800" b="1" smtClean="0">
                  <a:solidFill>
                    <a:srgbClr val="A7291F"/>
                  </a:solidFill>
                  <a:latin typeface="UTM Avo" panose="02040603050506020204" pitchFamily="18" charset="0"/>
                </a:rPr>
                <a:t>PHẦN PHI LỘ: </a:t>
              </a:r>
            </a:p>
            <a:p>
              <a:pPr algn="just"/>
              <a:r>
                <a:rPr lang="en-US" sz="4800" b="1" smtClean="0">
                  <a:solidFill>
                    <a:srgbClr val="068A2C"/>
                  </a:solidFill>
                  <a:latin typeface="UTM Avo" panose="02040603050506020204" pitchFamily="18" charset="0"/>
                </a:rPr>
                <a:t>khái </a:t>
              </a:r>
              <a:r>
                <a:rPr lang="en-US" sz="4800" b="1">
                  <a:solidFill>
                    <a:srgbClr val="068A2C"/>
                  </a:solidFill>
                  <a:latin typeface="UTM Avo" panose="02040603050506020204" pitchFamily="18" charset="0"/>
                </a:rPr>
                <a:t>quát bối cảnh, tình </a:t>
              </a:r>
              <a:r>
                <a:rPr lang="en-US" sz="4800" b="1" smtClean="0">
                  <a:solidFill>
                    <a:srgbClr val="068A2C"/>
                  </a:solidFill>
                  <a:latin typeface="UTM Avo" panose="02040603050506020204" pitchFamily="18" charset="0"/>
                </a:rPr>
                <a:t>hình</a:t>
              </a:r>
              <a:endParaRPr lang="vi-VN" sz="4800" b="1" dirty="0">
                <a:solidFill>
                  <a:srgbClr val="068A2C"/>
                </a:solidFill>
                <a:latin typeface="UTM Kabel KT" panose="02040603050506020204" pitchFamily="18" charset="0"/>
              </a:endParaRPr>
            </a:p>
          </p:txBody>
        </p:sp>
        <p:grpSp>
          <p:nvGrpSpPr>
            <p:cNvPr id="16" name="Group 15"/>
            <p:cNvGrpSpPr/>
            <p:nvPr/>
          </p:nvGrpSpPr>
          <p:grpSpPr>
            <a:xfrm>
              <a:off x="1433772" y="3378016"/>
              <a:ext cx="10874449" cy="1643120"/>
              <a:chOff x="1433772" y="3378016"/>
              <a:chExt cx="10874449" cy="1643120"/>
            </a:xfrm>
          </p:grpSpPr>
          <p:sp>
            <p:nvSpPr>
              <p:cNvPr id="9" name="Rectangle 8">
                <a:extLst>
                  <a:ext uri="{FF2B5EF4-FFF2-40B4-BE49-F238E27FC236}">
                    <a16:creationId xmlns:a16="http://schemas.microsoft.com/office/drawing/2014/main" id="{0C6D617E-DDD3-4E20-94B1-4587E669328F}"/>
                  </a:ext>
                </a:extLst>
              </p:cNvPr>
              <p:cNvSpPr/>
              <p:nvPr/>
            </p:nvSpPr>
            <p:spPr>
              <a:xfrm>
                <a:off x="1433772" y="3485737"/>
                <a:ext cx="1223908" cy="1107996"/>
              </a:xfrm>
              <a:prstGeom prst="rect">
                <a:avLst/>
              </a:prstGeom>
              <a:noFill/>
              <a:ln>
                <a:noFill/>
              </a:ln>
            </p:spPr>
            <p:txBody>
              <a:bodyPr wrap="square">
                <a:spAutoFit/>
              </a:bodyPr>
              <a:lstStyle/>
              <a:p>
                <a:pPr algn="r"/>
                <a:r>
                  <a:rPr lang="vi-VN" sz="6600" smtClean="0">
                    <a:solidFill>
                      <a:srgbClr val="068A2C"/>
                    </a:solidFill>
                    <a:latin typeface="UTM Kabel KT" panose="02040603050506020204" pitchFamily="18" charset="0"/>
                  </a:rPr>
                  <a:t>1</a:t>
                </a:r>
                <a:r>
                  <a:rPr lang="en-US" sz="6600" smtClean="0">
                    <a:solidFill>
                      <a:srgbClr val="068A2C"/>
                    </a:solidFill>
                    <a:latin typeface="UTM Kabel KT" panose="02040603050506020204" pitchFamily="18" charset="0"/>
                  </a:rPr>
                  <a:t>.1.</a:t>
                </a:r>
                <a:endParaRPr lang="vi-VN" sz="6600" dirty="0">
                  <a:solidFill>
                    <a:srgbClr val="068A2C"/>
                  </a:solidFill>
                  <a:latin typeface="UTM Kabel KT" panose="02040603050506020204" pitchFamily="18" charset="0"/>
                </a:endParaRPr>
              </a:p>
            </p:txBody>
          </p:sp>
          <p:grpSp>
            <p:nvGrpSpPr>
              <p:cNvPr id="10" name="Group 9">
                <a:extLst>
                  <a:ext uri="{FF2B5EF4-FFF2-40B4-BE49-F238E27FC236}">
                    <a16:creationId xmlns:a16="http://schemas.microsoft.com/office/drawing/2014/main" id="{F829FE2E-B56C-4391-A68D-C174E94F5876}"/>
                  </a:ext>
                </a:extLst>
              </p:cNvPr>
              <p:cNvGrpSpPr/>
              <p:nvPr/>
            </p:nvGrpSpPr>
            <p:grpSpPr>
              <a:xfrm>
                <a:off x="1433772" y="3378016"/>
                <a:ext cx="10874449" cy="1643120"/>
                <a:chOff x="370261" y="3148128"/>
                <a:chExt cx="10917152" cy="1193513"/>
              </a:xfrm>
            </p:grpSpPr>
            <p:cxnSp>
              <p:nvCxnSpPr>
                <p:cNvPr id="11" name="Straight Connector 10">
                  <a:extLst>
                    <a:ext uri="{FF2B5EF4-FFF2-40B4-BE49-F238E27FC236}">
                      <a16:creationId xmlns:a16="http://schemas.microsoft.com/office/drawing/2014/main" id="{1625E9A3-2575-47B9-BB91-A8C27FF87CE7}"/>
                    </a:ext>
                  </a:extLst>
                </p:cNvPr>
                <p:cNvCxnSpPr/>
                <p:nvPr/>
              </p:nvCxnSpPr>
              <p:spPr>
                <a:xfrm flipV="1">
                  <a:off x="370261" y="4288282"/>
                  <a:ext cx="10917152" cy="53359"/>
                </a:xfrm>
                <a:prstGeom prst="line">
                  <a:avLst/>
                </a:prstGeom>
                <a:ln w="381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734B4F4-A5F2-423C-AD6D-6FDAA173D003}"/>
                    </a:ext>
                  </a:extLst>
                </p:cNvPr>
                <p:cNvCxnSpPr/>
                <p:nvPr/>
              </p:nvCxnSpPr>
              <p:spPr>
                <a:xfrm flipH="1" flipV="1">
                  <a:off x="11271865" y="3148128"/>
                  <a:ext cx="15548" cy="1140155"/>
                </a:xfrm>
                <a:prstGeom prst="line">
                  <a:avLst/>
                </a:prstGeom>
                <a:ln w="381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sp>
        <p:nvSpPr>
          <p:cNvPr id="15" name="TextBox 14">
            <a:extLst>
              <a:ext uri="{FF2B5EF4-FFF2-40B4-BE49-F238E27FC236}">
                <a16:creationId xmlns:a16="http://schemas.microsoft.com/office/drawing/2014/main" id="{0B4104A7-405B-4414-8A11-D1953A7BBE0E}"/>
              </a:ext>
            </a:extLst>
          </p:cNvPr>
          <p:cNvSpPr txBox="1"/>
          <p:nvPr/>
        </p:nvSpPr>
        <p:spPr>
          <a:xfrm>
            <a:off x="391935" y="1713577"/>
            <a:ext cx="2983510" cy="523220"/>
          </a:xfrm>
          <a:prstGeom prst="rect">
            <a:avLst/>
          </a:prstGeom>
          <a:solidFill>
            <a:srgbClr val="068A2C"/>
          </a:solidFill>
        </p:spPr>
        <p:txBody>
          <a:bodyPr wrap="none" rtlCol="0">
            <a:spAutoFit/>
          </a:bodyPr>
          <a:lstStyle/>
          <a:p>
            <a:pPr algn="ctr"/>
            <a:r>
              <a:rPr lang="en-US" sz="2800" smtClean="0">
                <a:solidFill>
                  <a:schemeClr val="bg1"/>
                </a:solidFill>
                <a:latin typeface="UTM Kabel KT" panose="02040603050506020204" pitchFamily="18" charset="0"/>
              </a:rPr>
              <a:t>ĐỀ CƯƠNG CHUNG</a:t>
            </a:r>
            <a:endParaRPr lang="vi-VN" sz="2800" dirty="0">
              <a:solidFill>
                <a:schemeClr val="bg1"/>
              </a:solidFill>
              <a:latin typeface="UTM Kabel KT" panose="02040603050506020204" pitchFamily="18" charset="0"/>
            </a:endParaRPr>
          </a:p>
        </p:txBody>
      </p:sp>
    </p:spTree>
    <p:extLst>
      <p:ext uri="{BB962C8B-B14F-4D97-AF65-F5344CB8AC3E}">
        <p14:creationId xmlns:p14="http://schemas.microsoft.com/office/powerpoint/2010/main" val="2328572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68A2C"/>
                  </a:solidFill>
                  <a:latin typeface="UTM Avo" panose="02040603050506020204" pitchFamily="18" charset="0"/>
                </a:rPr>
                <a:t>ĐỐI VỚI </a:t>
              </a:r>
            </a:p>
            <a:p>
              <a:pPr algn="ctr"/>
              <a:r>
                <a:rPr lang="en-US" sz="2000" b="1" smtClean="0">
                  <a:solidFill>
                    <a:srgbClr val="068A2C"/>
                  </a:solidFill>
                  <a:latin typeface="UTM Avo" panose="02040603050506020204" pitchFamily="18" charset="0"/>
                </a:rPr>
                <a:t>BÁO CÁO CHÍNH TRỊ</a:t>
              </a:r>
              <a:endParaRPr lang="en-US" sz="2000"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TextBox 7">
            <a:extLst>
              <a:ext uri="{FF2B5EF4-FFF2-40B4-BE49-F238E27FC236}">
                <a16:creationId xmlns:a16="http://schemas.microsoft.com/office/drawing/2014/main" id="{0B4104A7-405B-4414-8A11-D1953A7BBE0E}"/>
              </a:ext>
            </a:extLst>
          </p:cNvPr>
          <p:cNvSpPr txBox="1"/>
          <p:nvPr/>
        </p:nvSpPr>
        <p:spPr>
          <a:xfrm>
            <a:off x="439007" y="1499470"/>
            <a:ext cx="2983510" cy="523220"/>
          </a:xfrm>
          <a:prstGeom prst="rect">
            <a:avLst/>
          </a:prstGeom>
          <a:solidFill>
            <a:srgbClr val="068A2C"/>
          </a:solidFill>
        </p:spPr>
        <p:txBody>
          <a:bodyPr wrap="none" rtlCol="0">
            <a:spAutoFit/>
          </a:bodyPr>
          <a:lstStyle/>
          <a:p>
            <a:pPr algn="ctr"/>
            <a:r>
              <a:rPr lang="en-US" sz="2800" smtClean="0">
                <a:solidFill>
                  <a:schemeClr val="bg1"/>
                </a:solidFill>
                <a:latin typeface="UTM Kabel KT" panose="02040603050506020204" pitchFamily="18" charset="0"/>
              </a:rPr>
              <a:t>ĐỀ CƯƠNG CHUNG</a:t>
            </a:r>
            <a:endParaRPr lang="vi-VN" sz="2800" dirty="0">
              <a:solidFill>
                <a:schemeClr val="bg1"/>
              </a:solidFill>
              <a:latin typeface="UTM Kabel KT" panose="02040603050506020204" pitchFamily="18" charset="0"/>
            </a:endParaRPr>
          </a:p>
        </p:txBody>
      </p:sp>
      <p:grpSp>
        <p:nvGrpSpPr>
          <p:cNvPr id="32" name="Group 31"/>
          <p:cNvGrpSpPr/>
          <p:nvPr/>
        </p:nvGrpSpPr>
        <p:grpSpPr>
          <a:xfrm>
            <a:off x="642809" y="2011768"/>
            <a:ext cx="10987925" cy="899549"/>
            <a:chOff x="1759046" y="2141044"/>
            <a:chExt cx="9845281" cy="899549"/>
          </a:xfrm>
        </p:grpSpPr>
        <p:sp>
          <p:nvSpPr>
            <p:cNvPr id="18" name="Rectangle 17">
              <a:extLst>
                <a:ext uri="{FF2B5EF4-FFF2-40B4-BE49-F238E27FC236}">
                  <a16:creationId xmlns:a16="http://schemas.microsoft.com/office/drawing/2014/main" id="{39A92D53-92FE-48B3-B3A3-D44D9B94560B}"/>
                </a:ext>
              </a:extLst>
            </p:cNvPr>
            <p:cNvSpPr/>
            <p:nvPr/>
          </p:nvSpPr>
          <p:spPr>
            <a:xfrm>
              <a:off x="2717182" y="2141044"/>
              <a:ext cx="8089037" cy="830997"/>
            </a:xfrm>
            <a:prstGeom prst="rect">
              <a:avLst/>
            </a:prstGeom>
          </p:spPr>
          <p:txBody>
            <a:bodyPr wrap="square">
              <a:spAutoFit/>
            </a:bodyPr>
            <a:lstStyle/>
            <a:p>
              <a:pPr algn="just"/>
              <a:r>
                <a:rPr lang="en-US" sz="2400" b="1">
                  <a:solidFill>
                    <a:srgbClr val="A7291F"/>
                  </a:solidFill>
                  <a:latin typeface="UTM Avo" panose="02040603050506020204" pitchFamily="18" charset="0"/>
                </a:rPr>
                <a:t>Phần thứ nhất: </a:t>
              </a:r>
              <a:r>
                <a:rPr lang="en-US" sz="2400" b="1">
                  <a:solidFill>
                    <a:srgbClr val="068A2C"/>
                  </a:solidFill>
                  <a:latin typeface="UTM Avo" panose="02040603050506020204" pitchFamily="18" charset="0"/>
                </a:rPr>
                <a:t>Đánh giá kết quả triển khai thực hiện Nghị quyết </a:t>
              </a:r>
              <a:r>
                <a:rPr lang="en-US" sz="2400" b="1" smtClean="0">
                  <a:solidFill>
                    <a:srgbClr val="068A2C"/>
                  </a:solidFill>
                  <a:latin typeface="UTM Avo" panose="02040603050506020204" pitchFamily="18" charset="0"/>
                </a:rPr>
                <a:t>Đại </a:t>
              </a:r>
              <a:r>
                <a:rPr lang="en-US" sz="2400" b="1">
                  <a:solidFill>
                    <a:srgbClr val="068A2C"/>
                  </a:solidFill>
                  <a:latin typeface="UTM Avo" panose="02040603050506020204" pitchFamily="18" charset="0"/>
                </a:rPr>
                <a:t>hội Đoàn nhiệm kỳ cũ</a:t>
              </a:r>
              <a:endParaRPr lang="vi-VN" sz="2400" b="1" dirty="0">
                <a:solidFill>
                  <a:srgbClr val="068A2C"/>
                </a:solidFill>
                <a:latin typeface="UTM Avo" panose="02040603050506020204" pitchFamily="18" charset="0"/>
              </a:endParaRPr>
            </a:p>
          </p:txBody>
        </p:sp>
        <p:sp>
          <p:nvSpPr>
            <p:cNvPr id="20" name="Rectangle 19">
              <a:extLst>
                <a:ext uri="{FF2B5EF4-FFF2-40B4-BE49-F238E27FC236}">
                  <a16:creationId xmlns:a16="http://schemas.microsoft.com/office/drawing/2014/main" id="{0C6D617E-DDD3-4E20-94B1-4587E669328F}"/>
                </a:ext>
              </a:extLst>
            </p:cNvPr>
            <p:cNvSpPr/>
            <p:nvPr/>
          </p:nvSpPr>
          <p:spPr>
            <a:xfrm>
              <a:off x="1759046" y="2175320"/>
              <a:ext cx="958136" cy="830997"/>
            </a:xfrm>
            <a:prstGeom prst="rect">
              <a:avLst/>
            </a:prstGeom>
            <a:noFill/>
            <a:ln>
              <a:noFill/>
            </a:ln>
          </p:spPr>
          <p:txBody>
            <a:bodyPr wrap="square">
              <a:spAutoFit/>
            </a:bodyPr>
            <a:lstStyle/>
            <a:p>
              <a:pPr algn="r"/>
              <a:r>
                <a:rPr lang="en-US" sz="4800" smtClean="0">
                  <a:solidFill>
                    <a:srgbClr val="068A2C"/>
                  </a:solidFill>
                  <a:latin typeface="UTM Kabel KT" panose="02040603050506020204" pitchFamily="18" charset="0"/>
                </a:rPr>
                <a:t>1.2.</a:t>
              </a:r>
              <a:endParaRPr lang="vi-VN" sz="4800" dirty="0">
                <a:solidFill>
                  <a:srgbClr val="068A2C"/>
                </a:solidFill>
                <a:latin typeface="UTM Kabel KT" panose="02040603050506020204" pitchFamily="18" charset="0"/>
              </a:endParaRPr>
            </a:p>
          </p:txBody>
        </p:sp>
        <p:grpSp>
          <p:nvGrpSpPr>
            <p:cNvPr id="21" name="Group 20">
              <a:extLst>
                <a:ext uri="{FF2B5EF4-FFF2-40B4-BE49-F238E27FC236}">
                  <a16:creationId xmlns:a16="http://schemas.microsoft.com/office/drawing/2014/main" id="{F829FE2E-B56C-4391-A68D-C174E94F5876}"/>
                </a:ext>
              </a:extLst>
            </p:cNvPr>
            <p:cNvGrpSpPr/>
            <p:nvPr/>
          </p:nvGrpSpPr>
          <p:grpSpPr>
            <a:xfrm>
              <a:off x="1790648" y="2332707"/>
              <a:ext cx="9813679" cy="707886"/>
              <a:chOff x="505188" y="3103418"/>
              <a:chExt cx="10227467" cy="734720"/>
            </a:xfrm>
          </p:grpSpPr>
          <p:cxnSp>
            <p:nvCxnSpPr>
              <p:cNvPr id="22" name="Straight Connector 21">
                <a:extLst>
                  <a:ext uri="{FF2B5EF4-FFF2-40B4-BE49-F238E27FC236}">
                    <a16:creationId xmlns:a16="http://schemas.microsoft.com/office/drawing/2014/main" id="{1625E9A3-2575-47B9-BB91-A8C27FF87CE7}"/>
                  </a:ext>
                </a:extLst>
              </p:cNvPr>
              <p:cNvCxnSpPr/>
              <p:nvPr/>
            </p:nvCxnSpPr>
            <p:spPr>
              <a:xfrm>
                <a:off x="505188" y="3838138"/>
                <a:ext cx="10227467" cy="0"/>
              </a:xfrm>
              <a:prstGeom prst="line">
                <a:avLst/>
              </a:prstGeom>
              <a:ln w="381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34B4F4-A5F2-423C-AD6D-6FDAA173D003}"/>
                  </a:ext>
                </a:extLst>
              </p:cNvPr>
              <p:cNvCxnSpPr/>
              <p:nvPr/>
            </p:nvCxnSpPr>
            <p:spPr>
              <a:xfrm flipV="1">
                <a:off x="10723418" y="3103418"/>
                <a:ext cx="0" cy="734720"/>
              </a:xfrm>
              <a:prstGeom prst="line">
                <a:avLst/>
              </a:prstGeom>
              <a:ln w="381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439007" y="2924693"/>
            <a:ext cx="11191727" cy="1652341"/>
            <a:chOff x="439007" y="3130095"/>
            <a:chExt cx="11191727" cy="1652341"/>
          </a:xfrm>
        </p:grpSpPr>
        <p:sp>
          <p:nvSpPr>
            <p:cNvPr id="24" name="TextBox 23">
              <a:extLst>
                <a:ext uri="{FF2B5EF4-FFF2-40B4-BE49-F238E27FC236}">
                  <a16:creationId xmlns:a16="http://schemas.microsoft.com/office/drawing/2014/main" id="{CCCBF2F1-7CE3-409A-A7EC-024900221056}"/>
                </a:ext>
              </a:extLst>
            </p:cNvPr>
            <p:cNvSpPr txBox="1"/>
            <p:nvPr/>
          </p:nvSpPr>
          <p:spPr>
            <a:xfrm>
              <a:off x="678079" y="3458997"/>
              <a:ext cx="10952655" cy="1323439"/>
            </a:xfrm>
            <a:prstGeom prst="rect">
              <a:avLst/>
            </a:prstGeom>
            <a:noFill/>
            <a:ln w="28575">
              <a:solidFill>
                <a:srgbClr val="068A2C"/>
              </a:solidFill>
            </a:ln>
          </p:spPr>
          <p:txBody>
            <a:bodyPr wrap="square" rtlCol="0">
              <a:spAutoFit/>
            </a:bodyPr>
            <a:lstStyle/>
            <a:p>
              <a:pPr indent="357188" algn="just"/>
              <a:r>
                <a:rPr lang="en-US" sz="2000" b="1">
                  <a:solidFill>
                    <a:srgbClr val="068A2C"/>
                  </a:solidFill>
                  <a:latin typeface="UTM Avo" panose="02040603050506020204" pitchFamily="18" charset="0"/>
                </a:rPr>
                <a:t>Những kết quả đạt được: </a:t>
              </a:r>
              <a:r>
                <a:rPr lang="en-US" sz="2000">
                  <a:solidFill>
                    <a:srgbClr val="068A2C"/>
                  </a:solidFill>
                  <a:latin typeface="UTM Avo" panose="02040603050506020204" pitchFamily="18" charset="0"/>
                </a:rPr>
                <a:t>Đánh giá đầy đủ, toàn diện các mảng công tác theo Văn kiện Đại hội Đoàn nhiệm kỳ trước đã đề ra. </a:t>
              </a:r>
              <a:r>
                <a:rPr lang="vi-VN" sz="2000">
                  <a:solidFill>
                    <a:srgbClr val="068A2C"/>
                  </a:solidFill>
                  <a:latin typeface="UTM Avo" panose="02040603050506020204" pitchFamily="18" charset="0"/>
                </a:rPr>
                <a:t>Tập trung nêu rõ những kết quả, dấu ấn nổi bật, đúc kết những mô hình, kinh nghiệm hay, cho thấy sự phát triển của phong trào, của tổ chức; sự kiên trì, sáng tạo của toàn Đoàn. </a:t>
              </a:r>
              <a:endParaRPr lang="en-US" sz="2000" dirty="0">
                <a:solidFill>
                  <a:srgbClr val="068A2C"/>
                </a:solidFill>
                <a:latin typeface="UTM Avo" panose="02040603050506020204" pitchFamily="18" charset="0"/>
              </a:endParaRPr>
            </a:p>
          </p:txBody>
        </p:sp>
        <p:grpSp>
          <p:nvGrpSpPr>
            <p:cNvPr id="38" name="Group 37"/>
            <p:cNvGrpSpPr/>
            <p:nvPr/>
          </p:nvGrpSpPr>
          <p:grpSpPr>
            <a:xfrm>
              <a:off x="439007" y="3130095"/>
              <a:ext cx="531048" cy="594426"/>
              <a:chOff x="439007" y="3130095"/>
              <a:chExt cx="531048" cy="594426"/>
            </a:xfrm>
          </p:grpSpPr>
          <p:sp>
            <p:nvSpPr>
              <p:cNvPr id="34" name="Oval 33"/>
              <p:cNvSpPr/>
              <p:nvPr/>
            </p:nvSpPr>
            <p:spPr>
              <a:xfrm>
                <a:off x="439007" y="3193473"/>
                <a:ext cx="531048" cy="531048"/>
              </a:xfrm>
              <a:prstGeom prst="ellipse">
                <a:avLst/>
              </a:prstGeom>
              <a:solidFill>
                <a:srgbClr val="068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Black" panose="020B0A04020102020204" pitchFamily="34" charset="0"/>
                </a:endParaRPr>
              </a:p>
            </p:txBody>
          </p:sp>
          <p:sp>
            <p:nvSpPr>
              <p:cNvPr id="37" name="TextBox 36"/>
              <p:cNvSpPr txBox="1"/>
              <p:nvPr/>
            </p:nvSpPr>
            <p:spPr>
              <a:xfrm>
                <a:off x="475141" y="3130095"/>
                <a:ext cx="458780" cy="584775"/>
              </a:xfrm>
              <a:prstGeom prst="rect">
                <a:avLst/>
              </a:prstGeom>
              <a:noFill/>
            </p:spPr>
            <p:txBody>
              <a:bodyPr wrap="none" rtlCol="0">
                <a:spAutoFit/>
              </a:bodyPr>
              <a:lstStyle/>
              <a:p>
                <a:r>
                  <a:rPr lang="en-US" sz="3200" smtClean="0">
                    <a:solidFill>
                      <a:schemeClr val="bg1"/>
                    </a:solidFill>
                    <a:latin typeface="Arial Black" panose="020B0A04020102020204" pitchFamily="34" charset="0"/>
                  </a:rPr>
                  <a:t>a</a:t>
                </a:r>
                <a:endParaRPr lang="en-US" sz="3200">
                  <a:solidFill>
                    <a:schemeClr val="bg1"/>
                  </a:solidFill>
                  <a:latin typeface="Arial Black" panose="020B0A04020102020204" pitchFamily="34" charset="0"/>
                </a:endParaRPr>
              </a:p>
            </p:txBody>
          </p:sp>
        </p:grpSp>
      </p:grpSp>
      <p:grpSp>
        <p:nvGrpSpPr>
          <p:cNvPr id="11" name="Group 10"/>
          <p:cNvGrpSpPr/>
          <p:nvPr/>
        </p:nvGrpSpPr>
        <p:grpSpPr>
          <a:xfrm>
            <a:off x="5815527" y="5895767"/>
            <a:ext cx="5815207" cy="639256"/>
            <a:chOff x="5805635" y="5734616"/>
            <a:chExt cx="5815207" cy="639256"/>
          </a:xfrm>
        </p:grpSpPr>
        <p:sp>
          <p:nvSpPr>
            <p:cNvPr id="28" name="TextBox 27">
              <a:extLst>
                <a:ext uri="{FF2B5EF4-FFF2-40B4-BE49-F238E27FC236}">
                  <a16:creationId xmlns:a16="http://schemas.microsoft.com/office/drawing/2014/main" id="{77DF68B1-CE21-4CD0-B1B6-B9AE5BB2C54E}"/>
                </a:ext>
              </a:extLst>
            </p:cNvPr>
            <p:cNvSpPr txBox="1"/>
            <p:nvPr/>
          </p:nvSpPr>
          <p:spPr>
            <a:xfrm>
              <a:off x="6073309" y="5973762"/>
              <a:ext cx="5547533" cy="400110"/>
            </a:xfrm>
            <a:prstGeom prst="rect">
              <a:avLst/>
            </a:prstGeom>
            <a:noFill/>
            <a:ln w="28575">
              <a:solidFill>
                <a:srgbClr val="068A2C"/>
              </a:solidFill>
            </a:ln>
          </p:spPr>
          <p:txBody>
            <a:bodyPr wrap="square" rtlCol="0">
              <a:spAutoFit/>
            </a:bodyPr>
            <a:lstStyle/>
            <a:p>
              <a:pPr algn="ctr"/>
              <a:r>
                <a:rPr lang="vi-VN" sz="2000" b="1">
                  <a:solidFill>
                    <a:srgbClr val="068A2C"/>
                  </a:solidFill>
                  <a:latin typeface="UTM Avo" panose="02040603050506020204" pitchFamily="18" charset="0"/>
                </a:rPr>
                <a:t>Một số bài học kinh nghiệm</a:t>
              </a:r>
              <a:endParaRPr lang="en-US" sz="2000" b="1" dirty="0">
                <a:solidFill>
                  <a:srgbClr val="068A2C"/>
                </a:solidFill>
                <a:latin typeface="UTM Avo" panose="02040603050506020204" pitchFamily="18" charset="0"/>
              </a:endParaRPr>
            </a:p>
          </p:txBody>
        </p:sp>
        <p:grpSp>
          <p:nvGrpSpPr>
            <p:cNvPr id="39" name="Group 38"/>
            <p:cNvGrpSpPr/>
            <p:nvPr/>
          </p:nvGrpSpPr>
          <p:grpSpPr>
            <a:xfrm>
              <a:off x="5805635" y="5734616"/>
              <a:ext cx="531048" cy="585529"/>
              <a:chOff x="1560394" y="3178834"/>
              <a:chExt cx="531048" cy="585529"/>
            </a:xfrm>
          </p:grpSpPr>
          <p:sp>
            <p:nvSpPr>
              <p:cNvPr id="40" name="Oval 39"/>
              <p:cNvSpPr/>
              <p:nvPr/>
            </p:nvSpPr>
            <p:spPr>
              <a:xfrm>
                <a:off x="1560394" y="3233315"/>
                <a:ext cx="531048" cy="531048"/>
              </a:xfrm>
              <a:prstGeom prst="ellipse">
                <a:avLst/>
              </a:prstGeom>
              <a:solidFill>
                <a:srgbClr val="068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Black" panose="020B0A04020102020204" pitchFamily="34" charset="0"/>
                </a:endParaRPr>
              </a:p>
            </p:txBody>
          </p:sp>
          <p:sp>
            <p:nvSpPr>
              <p:cNvPr id="41" name="TextBox 40"/>
              <p:cNvSpPr txBox="1"/>
              <p:nvPr/>
            </p:nvSpPr>
            <p:spPr>
              <a:xfrm>
                <a:off x="1596528" y="3178834"/>
                <a:ext cx="458780" cy="584775"/>
              </a:xfrm>
              <a:prstGeom prst="rect">
                <a:avLst/>
              </a:prstGeom>
              <a:noFill/>
            </p:spPr>
            <p:txBody>
              <a:bodyPr wrap="none" rtlCol="0">
                <a:spAutoFit/>
              </a:bodyPr>
              <a:lstStyle/>
              <a:p>
                <a:r>
                  <a:rPr lang="en-US" sz="3200" smtClean="0">
                    <a:solidFill>
                      <a:schemeClr val="bg1"/>
                    </a:solidFill>
                    <a:latin typeface="Arial Black" panose="020B0A04020102020204" pitchFamily="34" charset="0"/>
                  </a:rPr>
                  <a:t>c</a:t>
                </a:r>
                <a:endParaRPr lang="en-US" sz="3200">
                  <a:solidFill>
                    <a:schemeClr val="bg1"/>
                  </a:solidFill>
                  <a:latin typeface="Arial Black" panose="020B0A04020102020204" pitchFamily="34" charset="0"/>
                </a:endParaRPr>
              </a:p>
            </p:txBody>
          </p:sp>
        </p:grpSp>
      </p:grpSp>
      <p:grpSp>
        <p:nvGrpSpPr>
          <p:cNvPr id="10" name="Group 9"/>
          <p:cNvGrpSpPr/>
          <p:nvPr/>
        </p:nvGrpSpPr>
        <p:grpSpPr>
          <a:xfrm>
            <a:off x="2029154" y="4595960"/>
            <a:ext cx="9601580" cy="1280881"/>
            <a:chOff x="3236900" y="4589567"/>
            <a:chExt cx="9601580" cy="1280881"/>
          </a:xfrm>
        </p:grpSpPr>
        <p:sp>
          <p:nvSpPr>
            <p:cNvPr id="25" name="TextBox 24">
              <a:extLst>
                <a:ext uri="{FF2B5EF4-FFF2-40B4-BE49-F238E27FC236}">
                  <a16:creationId xmlns:a16="http://schemas.microsoft.com/office/drawing/2014/main" id="{FF70C0CE-22A5-4DD2-9EA7-041B575C53E9}"/>
                </a:ext>
              </a:extLst>
            </p:cNvPr>
            <p:cNvSpPr txBox="1"/>
            <p:nvPr/>
          </p:nvSpPr>
          <p:spPr>
            <a:xfrm>
              <a:off x="3502424" y="4854785"/>
              <a:ext cx="9336056" cy="1015663"/>
            </a:xfrm>
            <a:prstGeom prst="rect">
              <a:avLst/>
            </a:prstGeom>
            <a:solidFill>
              <a:srgbClr val="068A2C"/>
            </a:solidFill>
          </p:spPr>
          <p:txBody>
            <a:bodyPr wrap="square" rtlCol="0">
              <a:spAutoFit/>
            </a:bodyPr>
            <a:lstStyle/>
            <a:p>
              <a:pPr indent="357188" algn="just"/>
              <a:r>
                <a:rPr lang="en-US" sz="2000" b="1">
                  <a:solidFill>
                    <a:schemeClr val="bg1"/>
                  </a:solidFill>
                  <a:latin typeface="UTM Avo" panose="02040603050506020204" pitchFamily="18" charset="0"/>
                </a:rPr>
                <a:t>Hạn chế, nguyên nhân: </a:t>
              </a:r>
              <a:r>
                <a:rPr lang="en-US" sz="2000">
                  <a:solidFill>
                    <a:schemeClr val="bg1"/>
                  </a:solidFill>
                  <a:latin typeface="UTM Avo" panose="02040603050506020204" pitchFamily="18" charset="0"/>
                </a:rPr>
                <a:t>Đánh giá những tồn tại, hạn chế trong từng mảng công tác tương ứng với phần đánh giá kết quả đạt được; phân tích nguyên nhân, đặc biệt là nguyên nhân chủ quan.</a:t>
              </a:r>
              <a:endParaRPr lang="en-US" sz="2000" dirty="0">
                <a:solidFill>
                  <a:schemeClr val="bg1"/>
                </a:solidFill>
                <a:latin typeface="UTM Avo" panose="02040603050506020204" pitchFamily="18" charset="0"/>
              </a:endParaRPr>
            </a:p>
          </p:txBody>
        </p:sp>
        <p:grpSp>
          <p:nvGrpSpPr>
            <p:cNvPr id="42" name="Group 41"/>
            <p:cNvGrpSpPr/>
            <p:nvPr/>
          </p:nvGrpSpPr>
          <p:grpSpPr>
            <a:xfrm>
              <a:off x="3236900" y="4589567"/>
              <a:ext cx="531048" cy="585529"/>
              <a:chOff x="1560394" y="3178834"/>
              <a:chExt cx="531048" cy="585529"/>
            </a:xfrm>
            <a:solidFill>
              <a:schemeClr val="bg1"/>
            </a:solidFill>
          </p:grpSpPr>
          <p:sp>
            <p:nvSpPr>
              <p:cNvPr id="43" name="Oval 42"/>
              <p:cNvSpPr/>
              <p:nvPr/>
            </p:nvSpPr>
            <p:spPr>
              <a:xfrm>
                <a:off x="1560394" y="3233315"/>
                <a:ext cx="531048" cy="531048"/>
              </a:xfrm>
              <a:prstGeom prst="ellipse">
                <a:avLst/>
              </a:prstGeom>
              <a:grpFill/>
              <a:ln>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Black" panose="020B0A04020102020204" pitchFamily="34" charset="0"/>
                </a:endParaRPr>
              </a:p>
            </p:txBody>
          </p:sp>
          <p:sp>
            <p:nvSpPr>
              <p:cNvPr id="44" name="TextBox 43"/>
              <p:cNvSpPr txBox="1"/>
              <p:nvPr/>
            </p:nvSpPr>
            <p:spPr>
              <a:xfrm>
                <a:off x="1596528" y="3178834"/>
                <a:ext cx="458780" cy="584775"/>
              </a:xfrm>
              <a:prstGeom prst="rect">
                <a:avLst/>
              </a:prstGeom>
              <a:noFill/>
              <a:ln>
                <a:noFill/>
              </a:ln>
            </p:spPr>
            <p:txBody>
              <a:bodyPr wrap="none" rtlCol="0">
                <a:spAutoFit/>
              </a:bodyPr>
              <a:lstStyle/>
              <a:p>
                <a:r>
                  <a:rPr lang="en-US" sz="3200" smtClean="0">
                    <a:solidFill>
                      <a:srgbClr val="068A2C"/>
                    </a:solidFill>
                    <a:latin typeface="Arial Black" panose="020B0A04020102020204" pitchFamily="34" charset="0"/>
                  </a:rPr>
                  <a:t>b</a:t>
                </a:r>
                <a:endParaRPr lang="en-US" sz="3200">
                  <a:solidFill>
                    <a:srgbClr val="068A2C"/>
                  </a:solidFill>
                  <a:latin typeface="Arial Black" panose="020B0A04020102020204" pitchFamily="34" charset="0"/>
                </a:endParaRPr>
              </a:p>
            </p:txBody>
          </p:sp>
        </p:grpSp>
      </p:grpSp>
    </p:spTree>
    <p:extLst>
      <p:ext uri="{BB962C8B-B14F-4D97-AF65-F5344CB8AC3E}">
        <p14:creationId xmlns:p14="http://schemas.microsoft.com/office/powerpoint/2010/main" val="20052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D2A40B-CEB9-4E31-89FC-15255C1C5DA7}"/>
              </a:ext>
            </a:extLst>
          </p:cNvPr>
          <p:cNvSpPr txBox="1"/>
          <p:nvPr/>
        </p:nvSpPr>
        <p:spPr>
          <a:xfrm>
            <a:off x="560235" y="1228943"/>
            <a:ext cx="11176947" cy="646331"/>
          </a:xfrm>
          <a:prstGeom prst="rect">
            <a:avLst/>
          </a:prstGeom>
          <a:noFill/>
        </p:spPr>
        <p:txBody>
          <a:bodyPr wrap="square" rtlCol="0">
            <a:spAutoFit/>
          </a:bodyPr>
          <a:lstStyle/>
          <a:p>
            <a:pPr algn="ctr"/>
            <a:r>
              <a:rPr lang="en-US" sz="3600" b="1" smtClean="0">
                <a:ln w="19050">
                  <a:solidFill>
                    <a:schemeClr val="accent6">
                      <a:lumMod val="75000"/>
                    </a:schemeClr>
                  </a:solidFill>
                </a:ln>
                <a:solidFill>
                  <a:schemeClr val="bg1"/>
                </a:solidFill>
                <a:effectLst>
                  <a:outerShdw blurRad="50800" dist="38100" algn="l" rotWithShape="0">
                    <a:prstClr val="black">
                      <a:alpha val="40000"/>
                    </a:prstClr>
                  </a:outerShdw>
                </a:effectLst>
                <a:latin typeface="UTM Avo" panose="02040603050506020204" pitchFamily="18" charset="0"/>
              </a:rPr>
              <a:t>CÁC VẤN ĐỀ CHÍNH</a:t>
            </a:r>
            <a:endParaRPr lang="en-US" sz="3600" b="1" dirty="0">
              <a:ln w="19050">
                <a:solidFill>
                  <a:schemeClr val="accent6">
                    <a:lumMod val="75000"/>
                  </a:schemeClr>
                </a:solidFill>
              </a:ln>
              <a:solidFill>
                <a:schemeClr val="bg1"/>
              </a:solidFill>
              <a:effectLst>
                <a:outerShdw blurRad="50800" dist="38100" algn="l" rotWithShape="0">
                  <a:prstClr val="black">
                    <a:alpha val="40000"/>
                  </a:prstClr>
                </a:outerShdw>
              </a:effectLst>
              <a:latin typeface="UTM Avo" panose="02040603050506020204" pitchFamily="18" charset="0"/>
            </a:endParaRPr>
          </a:p>
        </p:txBody>
      </p:sp>
      <p:sp>
        <p:nvSpPr>
          <p:cNvPr id="3" name="Rectangle 2"/>
          <p:cNvSpPr/>
          <p:nvPr/>
        </p:nvSpPr>
        <p:spPr>
          <a:xfrm>
            <a:off x="642852" y="1997412"/>
            <a:ext cx="11011711" cy="58366"/>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782171A-C4DC-4274-8DEC-C0DED9BCC391}"/>
              </a:ext>
            </a:extLst>
          </p:cNvPr>
          <p:cNvGrpSpPr/>
          <p:nvPr/>
        </p:nvGrpSpPr>
        <p:grpSpPr>
          <a:xfrm>
            <a:off x="596208" y="1921003"/>
            <a:ext cx="7610802" cy="1424250"/>
            <a:chOff x="1284902" y="1656463"/>
            <a:chExt cx="11322925" cy="2479657"/>
          </a:xfrm>
        </p:grpSpPr>
        <p:sp>
          <p:nvSpPr>
            <p:cNvPr id="5" name="Rectangle 4">
              <a:extLst>
                <a:ext uri="{FF2B5EF4-FFF2-40B4-BE49-F238E27FC236}">
                  <a16:creationId xmlns:a16="http://schemas.microsoft.com/office/drawing/2014/main" id="{57C92176-A34B-4F24-A5D2-67302DC1DCF6}"/>
                </a:ext>
              </a:extLst>
            </p:cNvPr>
            <p:cNvSpPr/>
            <p:nvPr/>
          </p:nvSpPr>
          <p:spPr>
            <a:xfrm>
              <a:off x="1754539" y="2907834"/>
              <a:ext cx="10240468" cy="1228286"/>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69CF65E0-A488-4669-8F12-FCC49B100D34}"/>
                </a:ext>
              </a:extLst>
            </p:cNvPr>
            <p:cNvSpPr txBox="1"/>
            <p:nvPr/>
          </p:nvSpPr>
          <p:spPr>
            <a:xfrm>
              <a:off x="2552281" y="2882025"/>
              <a:ext cx="10055546" cy="1227742"/>
            </a:xfrm>
            <a:prstGeom prst="rect">
              <a:avLst/>
            </a:prstGeom>
            <a:noFill/>
          </p:spPr>
          <p:txBody>
            <a:bodyPr wrap="square" rtlCol="0">
              <a:spAutoFit/>
            </a:bodyPr>
            <a:lstStyle/>
            <a:p>
              <a:r>
                <a:rPr lang="en-US" sz="4000" smtClean="0">
                  <a:solidFill>
                    <a:srgbClr val="FF0000"/>
                  </a:solidFill>
                  <a:latin typeface="UTM Kabel KT" panose="02040603050506020204" pitchFamily="18" charset="0"/>
                </a:rPr>
                <a:t>Hệ thống các văn kiện</a:t>
              </a:r>
              <a:endParaRPr lang="en-US" sz="4000" dirty="0">
                <a:solidFill>
                  <a:srgbClr val="FF0000"/>
                </a:solidFill>
                <a:latin typeface="UTM Kabel KT" panose="02040603050506020204" pitchFamily="18" charset="0"/>
              </a:endParaRPr>
            </a:p>
          </p:txBody>
        </p:sp>
        <p:sp>
          <p:nvSpPr>
            <p:cNvPr id="7" name="TextBox 6">
              <a:extLst>
                <a:ext uri="{FF2B5EF4-FFF2-40B4-BE49-F238E27FC236}">
                  <a16:creationId xmlns:a16="http://schemas.microsoft.com/office/drawing/2014/main" id="{A4ADD6EC-94D8-42D5-BF77-71EBB9EDEAA3}"/>
                </a:ext>
              </a:extLst>
            </p:cNvPr>
            <p:cNvSpPr txBox="1"/>
            <p:nvPr/>
          </p:nvSpPr>
          <p:spPr>
            <a:xfrm>
              <a:off x="1284902" y="1656463"/>
              <a:ext cx="2218765" cy="2062601"/>
            </a:xfrm>
            <a:prstGeom prst="rect">
              <a:avLst/>
            </a:prstGeom>
            <a:noFill/>
          </p:spPr>
          <p:txBody>
            <a:bodyPr wrap="square" rtlCol="0">
              <a:spAutoFit/>
            </a:bodyPr>
            <a:lstStyle/>
            <a:p>
              <a:r>
                <a:rPr lang="en-US" sz="8800" b="1" i="1" smtClean="0">
                  <a:ln w="38100">
                    <a:solidFill>
                      <a:srgbClr val="FF0000"/>
                    </a:solidFill>
                  </a:ln>
                  <a:solidFill>
                    <a:schemeClr val="bg1"/>
                  </a:solidFill>
                  <a:latin typeface="UTM Colossalis" panose="02040603050506020204" pitchFamily="18" charset="0"/>
                </a:rPr>
                <a:t>I</a:t>
              </a:r>
              <a:endParaRPr lang="en-US" sz="8800" b="1" i="1" dirty="0">
                <a:ln w="38100">
                  <a:solidFill>
                    <a:srgbClr val="FF0000"/>
                  </a:solidFill>
                </a:ln>
                <a:solidFill>
                  <a:schemeClr val="bg1"/>
                </a:solidFill>
                <a:latin typeface="UTM Colossalis" panose="02040603050506020204" pitchFamily="18" charset="0"/>
              </a:endParaRPr>
            </a:p>
          </p:txBody>
        </p:sp>
      </p:grpSp>
      <p:grpSp>
        <p:nvGrpSpPr>
          <p:cNvPr id="8" name="Group 7">
            <a:extLst>
              <a:ext uri="{FF2B5EF4-FFF2-40B4-BE49-F238E27FC236}">
                <a16:creationId xmlns:a16="http://schemas.microsoft.com/office/drawing/2014/main" id="{6782171A-C4DC-4274-8DEC-C0DED9BCC391}"/>
              </a:ext>
            </a:extLst>
          </p:cNvPr>
          <p:cNvGrpSpPr/>
          <p:nvPr/>
        </p:nvGrpSpPr>
        <p:grpSpPr>
          <a:xfrm>
            <a:off x="1235690" y="3214147"/>
            <a:ext cx="8031528" cy="1446550"/>
            <a:chOff x="806745" y="1636479"/>
            <a:chExt cx="11948858" cy="2518482"/>
          </a:xfrm>
        </p:grpSpPr>
        <p:sp>
          <p:nvSpPr>
            <p:cNvPr id="9" name="Rectangle 8">
              <a:extLst>
                <a:ext uri="{FF2B5EF4-FFF2-40B4-BE49-F238E27FC236}">
                  <a16:creationId xmlns:a16="http://schemas.microsoft.com/office/drawing/2014/main" id="{57C92176-A34B-4F24-A5D2-67302DC1DCF6}"/>
                </a:ext>
              </a:extLst>
            </p:cNvPr>
            <p:cNvSpPr/>
            <p:nvPr/>
          </p:nvSpPr>
          <p:spPr>
            <a:xfrm>
              <a:off x="1822074" y="2895720"/>
              <a:ext cx="10933529" cy="1228286"/>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69CF65E0-A488-4669-8F12-FCC49B100D34}"/>
                </a:ext>
              </a:extLst>
            </p:cNvPr>
            <p:cNvSpPr txBox="1"/>
            <p:nvPr/>
          </p:nvSpPr>
          <p:spPr>
            <a:xfrm>
              <a:off x="2463678" y="2829304"/>
              <a:ext cx="10291925" cy="1232448"/>
            </a:xfrm>
            <a:prstGeom prst="rect">
              <a:avLst/>
            </a:prstGeom>
            <a:noFill/>
          </p:spPr>
          <p:txBody>
            <a:bodyPr wrap="square" rtlCol="0">
              <a:spAutoFit/>
            </a:bodyPr>
            <a:lstStyle/>
            <a:p>
              <a:r>
                <a:rPr lang="en-US" sz="4000" smtClean="0">
                  <a:solidFill>
                    <a:srgbClr val="FF0000"/>
                  </a:solidFill>
                  <a:latin typeface="UTM Kabel KT" panose="02040603050506020204" pitchFamily="18" charset="0"/>
                </a:rPr>
                <a:t>Nguyên tắc xây dựng văn kiện</a:t>
              </a:r>
              <a:endParaRPr lang="en-US" sz="4000" dirty="0">
                <a:solidFill>
                  <a:srgbClr val="FF0000"/>
                </a:solidFill>
                <a:latin typeface="UTM Kabel KT" panose="02040603050506020204" pitchFamily="18" charset="0"/>
              </a:endParaRPr>
            </a:p>
          </p:txBody>
        </p:sp>
        <p:sp>
          <p:nvSpPr>
            <p:cNvPr id="11" name="TextBox 10">
              <a:extLst>
                <a:ext uri="{FF2B5EF4-FFF2-40B4-BE49-F238E27FC236}">
                  <a16:creationId xmlns:a16="http://schemas.microsoft.com/office/drawing/2014/main" id="{A4ADD6EC-94D8-42D5-BF77-71EBB9EDEAA3}"/>
                </a:ext>
              </a:extLst>
            </p:cNvPr>
            <p:cNvSpPr txBox="1"/>
            <p:nvPr/>
          </p:nvSpPr>
          <p:spPr>
            <a:xfrm>
              <a:off x="806745" y="1636479"/>
              <a:ext cx="2218765" cy="2518482"/>
            </a:xfrm>
            <a:prstGeom prst="rect">
              <a:avLst/>
            </a:prstGeom>
            <a:noFill/>
          </p:spPr>
          <p:txBody>
            <a:bodyPr wrap="square" rtlCol="0">
              <a:spAutoFit/>
            </a:bodyPr>
            <a:lstStyle/>
            <a:p>
              <a:r>
                <a:rPr lang="en-US" sz="8800" b="1" i="1" smtClean="0">
                  <a:ln w="38100">
                    <a:solidFill>
                      <a:srgbClr val="FF0000"/>
                    </a:solidFill>
                  </a:ln>
                  <a:solidFill>
                    <a:schemeClr val="bg1"/>
                  </a:solidFill>
                  <a:latin typeface="UTM Colossalis" panose="02040603050506020204" pitchFamily="18" charset="0"/>
                </a:rPr>
                <a:t>II</a:t>
              </a:r>
              <a:endParaRPr lang="en-US" sz="8800" b="1" i="1" dirty="0">
                <a:ln w="38100">
                  <a:solidFill>
                    <a:srgbClr val="FF0000"/>
                  </a:solidFill>
                </a:ln>
                <a:solidFill>
                  <a:schemeClr val="bg1"/>
                </a:solidFill>
                <a:latin typeface="UTM Colossalis" panose="02040603050506020204" pitchFamily="18" charset="0"/>
              </a:endParaRPr>
            </a:p>
          </p:txBody>
        </p:sp>
      </p:grpSp>
      <p:grpSp>
        <p:nvGrpSpPr>
          <p:cNvPr id="12" name="Group 11">
            <a:extLst>
              <a:ext uri="{FF2B5EF4-FFF2-40B4-BE49-F238E27FC236}">
                <a16:creationId xmlns:a16="http://schemas.microsoft.com/office/drawing/2014/main" id="{6782171A-C4DC-4274-8DEC-C0DED9BCC391}"/>
              </a:ext>
            </a:extLst>
          </p:cNvPr>
          <p:cNvGrpSpPr/>
          <p:nvPr/>
        </p:nvGrpSpPr>
        <p:grpSpPr>
          <a:xfrm>
            <a:off x="2044589" y="4507291"/>
            <a:ext cx="9440533" cy="1446550"/>
            <a:chOff x="543849" y="1646633"/>
            <a:chExt cx="14045096" cy="2518482"/>
          </a:xfrm>
        </p:grpSpPr>
        <p:sp>
          <p:nvSpPr>
            <p:cNvPr id="13" name="Rectangle 12">
              <a:extLst>
                <a:ext uri="{FF2B5EF4-FFF2-40B4-BE49-F238E27FC236}">
                  <a16:creationId xmlns:a16="http://schemas.microsoft.com/office/drawing/2014/main" id="{57C92176-A34B-4F24-A5D2-67302DC1DCF6}"/>
                </a:ext>
              </a:extLst>
            </p:cNvPr>
            <p:cNvSpPr/>
            <p:nvPr/>
          </p:nvSpPr>
          <p:spPr>
            <a:xfrm>
              <a:off x="1875173" y="2888436"/>
              <a:ext cx="12125235" cy="1228286"/>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69CF65E0-A488-4669-8F12-FCC49B100D34}"/>
                </a:ext>
              </a:extLst>
            </p:cNvPr>
            <p:cNvSpPr txBox="1"/>
            <p:nvPr/>
          </p:nvSpPr>
          <p:spPr>
            <a:xfrm>
              <a:off x="2666288" y="2874919"/>
              <a:ext cx="11922657" cy="1232448"/>
            </a:xfrm>
            <a:prstGeom prst="rect">
              <a:avLst/>
            </a:prstGeom>
            <a:noFill/>
          </p:spPr>
          <p:txBody>
            <a:bodyPr wrap="square" rtlCol="0">
              <a:spAutoFit/>
            </a:bodyPr>
            <a:lstStyle/>
            <a:p>
              <a:r>
                <a:rPr lang="en-US" sz="4000" smtClean="0">
                  <a:solidFill>
                    <a:srgbClr val="FF0000"/>
                  </a:solidFill>
                  <a:latin typeface="UTM Kabel KT" panose="02040603050506020204" pitchFamily="18" charset="0"/>
                </a:rPr>
                <a:t>Một số vấn đề trọng tâm cần lưu ý</a:t>
              </a:r>
              <a:endParaRPr lang="en-US" sz="4000" dirty="0">
                <a:solidFill>
                  <a:srgbClr val="FF0000"/>
                </a:solidFill>
                <a:latin typeface="UTM Kabel KT" panose="02040603050506020204" pitchFamily="18" charset="0"/>
              </a:endParaRPr>
            </a:p>
          </p:txBody>
        </p:sp>
        <p:sp>
          <p:nvSpPr>
            <p:cNvPr id="15" name="TextBox 14">
              <a:extLst>
                <a:ext uri="{FF2B5EF4-FFF2-40B4-BE49-F238E27FC236}">
                  <a16:creationId xmlns:a16="http://schemas.microsoft.com/office/drawing/2014/main" id="{A4ADD6EC-94D8-42D5-BF77-71EBB9EDEAA3}"/>
                </a:ext>
              </a:extLst>
            </p:cNvPr>
            <p:cNvSpPr txBox="1"/>
            <p:nvPr/>
          </p:nvSpPr>
          <p:spPr>
            <a:xfrm>
              <a:off x="543849" y="1646633"/>
              <a:ext cx="2218765" cy="2518482"/>
            </a:xfrm>
            <a:prstGeom prst="rect">
              <a:avLst/>
            </a:prstGeom>
            <a:noFill/>
          </p:spPr>
          <p:txBody>
            <a:bodyPr wrap="square" rtlCol="0">
              <a:spAutoFit/>
            </a:bodyPr>
            <a:lstStyle/>
            <a:p>
              <a:r>
                <a:rPr lang="en-US" sz="8800" b="1" i="1" smtClean="0">
                  <a:ln w="38100">
                    <a:solidFill>
                      <a:srgbClr val="FF0000"/>
                    </a:solidFill>
                  </a:ln>
                  <a:solidFill>
                    <a:schemeClr val="bg1"/>
                  </a:solidFill>
                  <a:latin typeface="UTM Colossalis" panose="02040603050506020204" pitchFamily="18" charset="0"/>
                </a:rPr>
                <a:t>III</a:t>
              </a:r>
              <a:endParaRPr lang="en-US" sz="8800" b="1" i="1" dirty="0">
                <a:ln w="38100">
                  <a:solidFill>
                    <a:srgbClr val="FF0000"/>
                  </a:solidFill>
                </a:ln>
                <a:solidFill>
                  <a:schemeClr val="bg1"/>
                </a:solidFill>
                <a:latin typeface="UTM Colossalis" panose="02040603050506020204" pitchFamily="18" charset="0"/>
              </a:endParaRPr>
            </a:p>
          </p:txBody>
        </p:sp>
      </p:grpSp>
      <p:pic>
        <p:nvPicPr>
          <p:cNvPr id="17" name="Picture 16">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Tree>
    <p:extLst>
      <p:ext uri="{BB962C8B-B14F-4D97-AF65-F5344CB8AC3E}">
        <p14:creationId xmlns:p14="http://schemas.microsoft.com/office/powerpoint/2010/main" val="2772261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68A2C"/>
                  </a:solidFill>
                  <a:latin typeface="UTM Avo" panose="02040603050506020204" pitchFamily="18" charset="0"/>
                </a:rPr>
                <a:t>ĐỐI VỚI </a:t>
              </a:r>
            </a:p>
            <a:p>
              <a:pPr algn="ctr"/>
              <a:r>
                <a:rPr lang="en-US" sz="2000" b="1" smtClean="0">
                  <a:solidFill>
                    <a:srgbClr val="068A2C"/>
                  </a:solidFill>
                  <a:latin typeface="UTM Avo" panose="02040603050506020204" pitchFamily="18" charset="0"/>
                </a:rPr>
                <a:t>BÁO CÁO CHÍNH TRỊ</a:t>
              </a:r>
              <a:endParaRPr lang="en-US" sz="2000"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TextBox 7">
            <a:extLst>
              <a:ext uri="{FF2B5EF4-FFF2-40B4-BE49-F238E27FC236}">
                <a16:creationId xmlns:a16="http://schemas.microsoft.com/office/drawing/2014/main" id="{0B4104A7-405B-4414-8A11-D1953A7BBE0E}"/>
              </a:ext>
            </a:extLst>
          </p:cNvPr>
          <p:cNvSpPr txBox="1"/>
          <p:nvPr/>
        </p:nvSpPr>
        <p:spPr>
          <a:xfrm>
            <a:off x="411390" y="1448680"/>
            <a:ext cx="2983510" cy="523220"/>
          </a:xfrm>
          <a:prstGeom prst="rect">
            <a:avLst/>
          </a:prstGeom>
          <a:solidFill>
            <a:srgbClr val="068A2C"/>
          </a:solidFill>
        </p:spPr>
        <p:txBody>
          <a:bodyPr wrap="none" rtlCol="0">
            <a:spAutoFit/>
          </a:bodyPr>
          <a:lstStyle/>
          <a:p>
            <a:pPr algn="ctr"/>
            <a:r>
              <a:rPr lang="en-US" sz="2800" smtClean="0">
                <a:solidFill>
                  <a:schemeClr val="bg1"/>
                </a:solidFill>
                <a:latin typeface="UTM Kabel KT" panose="02040603050506020204" pitchFamily="18" charset="0"/>
              </a:rPr>
              <a:t>ĐỀ CƯƠNG CHUNG</a:t>
            </a:r>
            <a:endParaRPr lang="vi-VN" sz="2800" dirty="0">
              <a:solidFill>
                <a:schemeClr val="bg1"/>
              </a:solidFill>
              <a:latin typeface="UTM Kabel KT" panose="02040603050506020204" pitchFamily="18" charset="0"/>
            </a:endParaRPr>
          </a:p>
        </p:txBody>
      </p:sp>
      <p:grpSp>
        <p:nvGrpSpPr>
          <p:cNvPr id="10" name="Group 9"/>
          <p:cNvGrpSpPr/>
          <p:nvPr/>
        </p:nvGrpSpPr>
        <p:grpSpPr>
          <a:xfrm>
            <a:off x="737552" y="1953127"/>
            <a:ext cx="10416831" cy="830997"/>
            <a:chOff x="1786215" y="1969857"/>
            <a:chExt cx="9303022" cy="914441"/>
          </a:xfrm>
        </p:grpSpPr>
        <p:sp>
          <p:nvSpPr>
            <p:cNvPr id="11" name="Rectangle 10">
              <a:extLst>
                <a:ext uri="{FF2B5EF4-FFF2-40B4-BE49-F238E27FC236}">
                  <a16:creationId xmlns:a16="http://schemas.microsoft.com/office/drawing/2014/main" id="{39A92D53-92FE-48B3-B3A3-D44D9B94560B}"/>
                </a:ext>
              </a:extLst>
            </p:cNvPr>
            <p:cNvSpPr/>
            <p:nvPr/>
          </p:nvSpPr>
          <p:spPr>
            <a:xfrm>
              <a:off x="2648538" y="2075498"/>
              <a:ext cx="8089037" cy="707886"/>
            </a:xfrm>
            <a:prstGeom prst="rect">
              <a:avLst/>
            </a:prstGeom>
          </p:spPr>
          <p:txBody>
            <a:bodyPr wrap="square">
              <a:spAutoFit/>
            </a:bodyPr>
            <a:lstStyle/>
            <a:p>
              <a:pPr algn="just"/>
              <a:r>
                <a:rPr lang="en-US" sz="2000" b="1">
                  <a:solidFill>
                    <a:srgbClr val="A7291F"/>
                  </a:solidFill>
                  <a:latin typeface="UTM Avo" panose="02040603050506020204" pitchFamily="18" charset="0"/>
                </a:rPr>
                <a:t>Phần thứ hai: </a:t>
              </a:r>
              <a:r>
                <a:rPr lang="en-US" sz="2000" b="1">
                  <a:solidFill>
                    <a:srgbClr val="068A2C"/>
                  </a:solidFill>
                  <a:latin typeface="UTM Avo" panose="02040603050506020204" pitchFamily="18" charset="0"/>
                </a:rPr>
                <a:t>Nhiệm vụ và giải pháp công tác đoàn và phong trào thanh thiếu nhi nhiệm kỳ </a:t>
              </a:r>
              <a:r>
                <a:rPr lang="en-US" sz="2000" b="1" smtClean="0">
                  <a:solidFill>
                    <a:srgbClr val="068A2C"/>
                  </a:solidFill>
                  <a:latin typeface="UTM Avo" panose="02040603050506020204" pitchFamily="18" charset="0"/>
                </a:rPr>
                <a:t>mới</a:t>
              </a:r>
              <a:endParaRPr lang="vi-VN" sz="2000" b="1" dirty="0">
                <a:solidFill>
                  <a:srgbClr val="068A2C"/>
                </a:solidFill>
                <a:latin typeface="UTM Avo" panose="02040603050506020204" pitchFamily="18" charset="0"/>
              </a:endParaRPr>
            </a:p>
          </p:txBody>
        </p:sp>
        <p:sp>
          <p:nvSpPr>
            <p:cNvPr id="12" name="Rectangle 11">
              <a:extLst>
                <a:ext uri="{FF2B5EF4-FFF2-40B4-BE49-F238E27FC236}">
                  <a16:creationId xmlns:a16="http://schemas.microsoft.com/office/drawing/2014/main" id="{0C6D617E-DDD3-4E20-94B1-4587E669328F}"/>
                </a:ext>
              </a:extLst>
            </p:cNvPr>
            <p:cNvSpPr/>
            <p:nvPr/>
          </p:nvSpPr>
          <p:spPr>
            <a:xfrm>
              <a:off x="1786215" y="1969857"/>
              <a:ext cx="921692" cy="914441"/>
            </a:xfrm>
            <a:prstGeom prst="rect">
              <a:avLst/>
            </a:prstGeom>
            <a:noFill/>
            <a:ln>
              <a:noFill/>
            </a:ln>
          </p:spPr>
          <p:txBody>
            <a:bodyPr wrap="square">
              <a:spAutoFit/>
            </a:bodyPr>
            <a:lstStyle/>
            <a:p>
              <a:r>
                <a:rPr lang="en-US" sz="4800" smtClean="0">
                  <a:solidFill>
                    <a:srgbClr val="068A2C"/>
                  </a:solidFill>
                  <a:latin typeface="UTM Kabel KT" panose="02040603050506020204" pitchFamily="18" charset="0"/>
                </a:rPr>
                <a:t>1.3.</a:t>
              </a:r>
              <a:endParaRPr lang="vi-VN" sz="4800" dirty="0">
                <a:solidFill>
                  <a:srgbClr val="068A2C"/>
                </a:solidFill>
                <a:latin typeface="UTM Kabel KT" panose="02040603050506020204" pitchFamily="18" charset="0"/>
              </a:endParaRPr>
            </a:p>
          </p:txBody>
        </p:sp>
        <p:grpSp>
          <p:nvGrpSpPr>
            <p:cNvPr id="13" name="Group 12">
              <a:extLst>
                <a:ext uri="{FF2B5EF4-FFF2-40B4-BE49-F238E27FC236}">
                  <a16:creationId xmlns:a16="http://schemas.microsoft.com/office/drawing/2014/main" id="{F829FE2E-B56C-4391-A68D-C174E94F5876}"/>
                </a:ext>
              </a:extLst>
            </p:cNvPr>
            <p:cNvGrpSpPr/>
            <p:nvPr/>
          </p:nvGrpSpPr>
          <p:grpSpPr>
            <a:xfrm>
              <a:off x="1786216" y="2140027"/>
              <a:ext cx="9303021" cy="707886"/>
              <a:chOff x="500569" y="2903434"/>
              <a:chExt cx="9695277" cy="734720"/>
            </a:xfrm>
          </p:grpSpPr>
          <p:cxnSp>
            <p:nvCxnSpPr>
              <p:cNvPr id="14" name="Straight Connector 13">
                <a:extLst>
                  <a:ext uri="{FF2B5EF4-FFF2-40B4-BE49-F238E27FC236}">
                    <a16:creationId xmlns:a16="http://schemas.microsoft.com/office/drawing/2014/main" id="{1625E9A3-2575-47B9-BB91-A8C27FF87CE7}"/>
                  </a:ext>
                </a:extLst>
              </p:cNvPr>
              <p:cNvCxnSpPr/>
              <p:nvPr/>
            </p:nvCxnSpPr>
            <p:spPr>
              <a:xfrm>
                <a:off x="500569" y="3638154"/>
                <a:ext cx="9695277" cy="0"/>
              </a:xfrm>
              <a:prstGeom prst="line">
                <a:avLst/>
              </a:prstGeom>
              <a:ln w="381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34B4F4-A5F2-423C-AD6D-6FDAA173D003}"/>
                  </a:ext>
                </a:extLst>
              </p:cNvPr>
              <p:cNvCxnSpPr/>
              <p:nvPr/>
            </p:nvCxnSpPr>
            <p:spPr>
              <a:xfrm flipV="1">
                <a:off x="10195846" y="2903434"/>
                <a:ext cx="0" cy="734720"/>
              </a:xfrm>
              <a:prstGeom prst="line">
                <a:avLst/>
              </a:prstGeom>
              <a:ln w="381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474415" y="3110855"/>
            <a:ext cx="10716102" cy="789263"/>
            <a:chOff x="438281" y="2856824"/>
            <a:chExt cx="10716102" cy="789263"/>
          </a:xfrm>
        </p:grpSpPr>
        <p:sp>
          <p:nvSpPr>
            <p:cNvPr id="17" name="TextBox 16">
              <a:extLst>
                <a:ext uri="{FF2B5EF4-FFF2-40B4-BE49-F238E27FC236}">
                  <a16:creationId xmlns:a16="http://schemas.microsoft.com/office/drawing/2014/main" id="{77DF68B1-CE21-4CD0-B1B6-B9AE5BB2C54E}"/>
                </a:ext>
              </a:extLst>
            </p:cNvPr>
            <p:cNvSpPr txBox="1"/>
            <p:nvPr/>
          </p:nvSpPr>
          <p:spPr>
            <a:xfrm>
              <a:off x="923515" y="2965061"/>
              <a:ext cx="10230868" cy="584775"/>
            </a:xfrm>
            <a:prstGeom prst="rect">
              <a:avLst/>
            </a:prstGeom>
            <a:solidFill>
              <a:srgbClr val="068A2C"/>
            </a:solidFill>
            <a:ln w="28575">
              <a:solidFill>
                <a:srgbClr val="068A2C"/>
              </a:solidFill>
            </a:ln>
          </p:spPr>
          <p:txBody>
            <a:bodyPr wrap="square" rtlCol="0">
              <a:spAutoFit/>
            </a:bodyPr>
            <a:lstStyle/>
            <a:p>
              <a:pPr indent="357188" algn="just"/>
              <a:r>
                <a:rPr lang="vi-VN" sz="3200" b="1">
                  <a:solidFill>
                    <a:schemeClr val="bg1"/>
                  </a:solidFill>
                  <a:latin typeface="UTM Avo" panose="02040603050506020204" pitchFamily="18" charset="0"/>
                </a:rPr>
                <a:t>Dự báo tình hình đất nước và thanh thiếu nhi</a:t>
              </a:r>
              <a:endParaRPr lang="en-US" sz="3200" b="1" dirty="0">
                <a:solidFill>
                  <a:schemeClr val="bg1"/>
                </a:solidFill>
                <a:latin typeface="UTM Avo" panose="02040603050506020204" pitchFamily="18" charset="0"/>
              </a:endParaRPr>
            </a:p>
          </p:txBody>
        </p:sp>
        <p:grpSp>
          <p:nvGrpSpPr>
            <p:cNvPr id="41" name="Group 40"/>
            <p:cNvGrpSpPr/>
            <p:nvPr/>
          </p:nvGrpSpPr>
          <p:grpSpPr>
            <a:xfrm>
              <a:off x="438281" y="2856824"/>
              <a:ext cx="789263" cy="789263"/>
              <a:chOff x="1475899" y="3150403"/>
              <a:chExt cx="789263" cy="789263"/>
            </a:xfrm>
          </p:grpSpPr>
          <p:sp>
            <p:nvSpPr>
              <p:cNvPr id="42" name="Oval 41"/>
              <p:cNvSpPr/>
              <p:nvPr/>
            </p:nvSpPr>
            <p:spPr>
              <a:xfrm>
                <a:off x="1475899" y="3150403"/>
                <a:ext cx="789263" cy="789263"/>
              </a:xfrm>
              <a:prstGeom prst="ellipse">
                <a:avLst/>
              </a:prstGeom>
              <a:solidFill>
                <a:srgbClr val="068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Black" panose="020B0A04020102020204" pitchFamily="34" charset="0"/>
                </a:endParaRPr>
              </a:p>
            </p:txBody>
          </p:sp>
          <p:sp>
            <p:nvSpPr>
              <p:cNvPr id="43" name="TextBox 42"/>
              <p:cNvSpPr txBox="1"/>
              <p:nvPr/>
            </p:nvSpPr>
            <p:spPr>
              <a:xfrm>
                <a:off x="1632662" y="3204744"/>
                <a:ext cx="458780" cy="584775"/>
              </a:xfrm>
              <a:prstGeom prst="rect">
                <a:avLst/>
              </a:prstGeom>
              <a:noFill/>
            </p:spPr>
            <p:txBody>
              <a:bodyPr wrap="none" rtlCol="0">
                <a:spAutoFit/>
              </a:bodyPr>
              <a:lstStyle/>
              <a:p>
                <a:r>
                  <a:rPr lang="en-US" sz="3200" smtClean="0">
                    <a:solidFill>
                      <a:schemeClr val="bg1"/>
                    </a:solidFill>
                    <a:latin typeface="Arial Black" panose="020B0A04020102020204" pitchFamily="34" charset="0"/>
                  </a:rPr>
                  <a:t>a</a:t>
                </a:r>
                <a:endParaRPr lang="en-US" sz="3200">
                  <a:solidFill>
                    <a:schemeClr val="bg1"/>
                  </a:solidFill>
                  <a:latin typeface="Arial Black" panose="020B0A04020102020204" pitchFamily="34" charset="0"/>
                </a:endParaRPr>
              </a:p>
            </p:txBody>
          </p:sp>
        </p:grpSp>
      </p:grpSp>
      <p:grpSp>
        <p:nvGrpSpPr>
          <p:cNvPr id="16" name="Group 15"/>
          <p:cNvGrpSpPr/>
          <p:nvPr/>
        </p:nvGrpSpPr>
        <p:grpSpPr>
          <a:xfrm>
            <a:off x="486283" y="4184939"/>
            <a:ext cx="10704234" cy="756236"/>
            <a:chOff x="414015" y="3429878"/>
            <a:chExt cx="10704234" cy="756236"/>
          </a:xfrm>
        </p:grpSpPr>
        <p:sp>
          <p:nvSpPr>
            <p:cNvPr id="29" name="TextBox 28">
              <a:extLst>
                <a:ext uri="{FF2B5EF4-FFF2-40B4-BE49-F238E27FC236}">
                  <a16:creationId xmlns:a16="http://schemas.microsoft.com/office/drawing/2014/main" id="{77DF68B1-CE21-4CD0-B1B6-B9AE5BB2C54E}"/>
                </a:ext>
              </a:extLst>
            </p:cNvPr>
            <p:cNvSpPr txBox="1"/>
            <p:nvPr/>
          </p:nvSpPr>
          <p:spPr>
            <a:xfrm>
              <a:off x="871633" y="3545883"/>
              <a:ext cx="10246616" cy="584775"/>
            </a:xfrm>
            <a:prstGeom prst="rect">
              <a:avLst/>
            </a:prstGeom>
            <a:noFill/>
            <a:ln w="28575">
              <a:solidFill>
                <a:srgbClr val="068A2C"/>
              </a:solidFill>
            </a:ln>
          </p:spPr>
          <p:txBody>
            <a:bodyPr wrap="square" rtlCol="0">
              <a:spAutoFit/>
            </a:bodyPr>
            <a:lstStyle/>
            <a:p>
              <a:pPr indent="357188" algn="just"/>
              <a:r>
                <a:rPr lang="en-US" sz="3200" b="1" smtClean="0">
                  <a:solidFill>
                    <a:srgbClr val="068A2C"/>
                  </a:solidFill>
                  <a:latin typeface="UTM Avo" panose="02040603050506020204" pitchFamily="18" charset="0"/>
                </a:rPr>
                <a:t>Mục tiêu</a:t>
              </a:r>
              <a:endParaRPr lang="en-US" sz="3200" b="1" dirty="0">
                <a:solidFill>
                  <a:srgbClr val="068A2C"/>
                </a:solidFill>
                <a:latin typeface="UTM Avo" panose="02040603050506020204" pitchFamily="18" charset="0"/>
              </a:endParaRPr>
            </a:p>
          </p:txBody>
        </p:sp>
        <p:grpSp>
          <p:nvGrpSpPr>
            <p:cNvPr id="44" name="Group 43"/>
            <p:cNvGrpSpPr/>
            <p:nvPr/>
          </p:nvGrpSpPr>
          <p:grpSpPr>
            <a:xfrm>
              <a:off x="414015" y="3429878"/>
              <a:ext cx="756236" cy="756236"/>
              <a:chOff x="1451633" y="3090082"/>
              <a:chExt cx="756236" cy="756236"/>
            </a:xfrm>
            <a:solidFill>
              <a:schemeClr val="bg1"/>
            </a:solidFill>
          </p:grpSpPr>
          <p:sp>
            <p:nvSpPr>
              <p:cNvPr id="45" name="Oval 44"/>
              <p:cNvSpPr/>
              <p:nvPr/>
            </p:nvSpPr>
            <p:spPr>
              <a:xfrm>
                <a:off x="1451633" y="3090082"/>
                <a:ext cx="756236" cy="756236"/>
              </a:xfrm>
              <a:prstGeom prst="ellipse">
                <a:avLst/>
              </a:prstGeom>
              <a:grpFill/>
              <a:ln>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Black" panose="020B0A04020102020204" pitchFamily="34" charset="0"/>
                </a:endParaRPr>
              </a:p>
            </p:txBody>
          </p:sp>
          <p:sp>
            <p:nvSpPr>
              <p:cNvPr id="46" name="TextBox 45"/>
              <p:cNvSpPr txBox="1"/>
              <p:nvPr/>
            </p:nvSpPr>
            <p:spPr>
              <a:xfrm>
                <a:off x="1595278" y="3177064"/>
                <a:ext cx="458780" cy="584775"/>
              </a:xfrm>
              <a:prstGeom prst="rect">
                <a:avLst/>
              </a:prstGeom>
              <a:noFill/>
              <a:ln>
                <a:noFill/>
              </a:ln>
            </p:spPr>
            <p:txBody>
              <a:bodyPr wrap="none" rtlCol="0">
                <a:spAutoFit/>
              </a:bodyPr>
              <a:lstStyle/>
              <a:p>
                <a:r>
                  <a:rPr lang="en-US" sz="3200" smtClean="0">
                    <a:solidFill>
                      <a:srgbClr val="068A2C"/>
                    </a:solidFill>
                    <a:latin typeface="Arial Black" panose="020B0A04020102020204" pitchFamily="34" charset="0"/>
                  </a:rPr>
                  <a:t>b</a:t>
                </a:r>
                <a:endParaRPr lang="en-US" sz="3200">
                  <a:solidFill>
                    <a:srgbClr val="068A2C"/>
                  </a:solidFill>
                  <a:latin typeface="Arial Black" panose="020B0A04020102020204" pitchFamily="34" charset="0"/>
                </a:endParaRPr>
              </a:p>
            </p:txBody>
          </p:sp>
        </p:grpSp>
      </p:grpSp>
      <p:grpSp>
        <p:nvGrpSpPr>
          <p:cNvPr id="18" name="Group 17"/>
          <p:cNvGrpSpPr/>
          <p:nvPr/>
        </p:nvGrpSpPr>
        <p:grpSpPr>
          <a:xfrm>
            <a:off x="486283" y="5382796"/>
            <a:ext cx="10704234" cy="777395"/>
            <a:chOff x="450149" y="4055510"/>
            <a:chExt cx="10704234" cy="777395"/>
          </a:xfrm>
        </p:grpSpPr>
        <p:sp>
          <p:nvSpPr>
            <p:cNvPr id="32" name="TextBox 31">
              <a:extLst>
                <a:ext uri="{FF2B5EF4-FFF2-40B4-BE49-F238E27FC236}">
                  <a16:creationId xmlns:a16="http://schemas.microsoft.com/office/drawing/2014/main" id="{77DF68B1-CE21-4CD0-B1B6-B9AE5BB2C54E}"/>
                </a:ext>
              </a:extLst>
            </p:cNvPr>
            <p:cNvSpPr txBox="1"/>
            <p:nvPr/>
          </p:nvSpPr>
          <p:spPr>
            <a:xfrm>
              <a:off x="907767" y="4172139"/>
              <a:ext cx="10246616" cy="584775"/>
            </a:xfrm>
            <a:prstGeom prst="rect">
              <a:avLst/>
            </a:prstGeom>
            <a:solidFill>
              <a:srgbClr val="068A2C"/>
            </a:solidFill>
            <a:ln w="28575">
              <a:solidFill>
                <a:srgbClr val="068A2C"/>
              </a:solidFill>
            </a:ln>
          </p:spPr>
          <p:txBody>
            <a:bodyPr wrap="square" rtlCol="0">
              <a:spAutoFit/>
            </a:bodyPr>
            <a:lstStyle/>
            <a:p>
              <a:pPr indent="357188" algn="just"/>
              <a:r>
                <a:rPr lang="en-US" sz="3200" b="1" smtClean="0">
                  <a:solidFill>
                    <a:schemeClr val="bg1"/>
                  </a:solidFill>
                  <a:latin typeface="UTM Avo" panose="02040603050506020204" pitchFamily="18" charset="0"/>
                </a:rPr>
                <a:t>Khẩu hiệu hành động</a:t>
              </a:r>
              <a:endParaRPr lang="en-US" sz="3200" b="1" dirty="0">
                <a:solidFill>
                  <a:schemeClr val="bg1"/>
                </a:solidFill>
                <a:latin typeface="UTM Avo" panose="02040603050506020204" pitchFamily="18" charset="0"/>
              </a:endParaRPr>
            </a:p>
          </p:txBody>
        </p:sp>
        <p:grpSp>
          <p:nvGrpSpPr>
            <p:cNvPr id="47" name="Group 46"/>
            <p:cNvGrpSpPr/>
            <p:nvPr/>
          </p:nvGrpSpPr>
          <p:grpSpPr>
            <a:xfrm>
              <a:off x="450149" y="4055510"/>
              <a:ext cx="777395" cy="777395"/>
              <a:chOff x="1487767" y="3039274"/>
              <a:chExt cx="777395" cy="777395"/>
            </a:xfrm>
          </p:grpSpPr>
          <p:sp>
            <p:nvSpPr>
              <p:cNvPr id="48" name="Oval 47"/>
              <p:cNvSpPr/>
              <p:nvPr/>
            </p:nvSpPr>
            <p:spPr>
              <a:xfrm>
                <a:off x="1487767" y="3039274"/>
                <a:ext cx="777395" cy="777395"/>
              </a:xfrm>
              <a:prstGeom prst="ellipse">
                <a:avLst/>
              </a:prstGeom>
              <a:solidFill>
                <a:srgbClr val="068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Black" panose="020B0A04020102020204" pitchFamily="34" charset="0"/>
                </a:endParaRPr>
              </a:p>
            </p:txBody>
          </p:sp>
          <p:sp>
            <p:nvSpPr>
              <p:cNvPr id="49" name="TextBox 48"/>
              <p:cNvSpPr txBox="1"/>
              <p:nvPr/>
            </p:nvSpPr>
            <p:spPr>
              <a:xfrm>
                <a:off x="1666367" y="3146343"/>
                <a:ext cx="458780" cy="584775"/>
              </a:xfrm>
              <a:prstGeom prst="rect">
                <a:avLst/>
              </a:prstGeom>
              <a:noFill/>
            </p:spPr>
            <p:txBody>
              <a:bodyPr wrap="none" rtlCol="0">
                <a:spAutoFit/>
              </a:bodyPr>
              <a:lstStyle/>
              <a:p>
                <a:r>
                  <a:rPr lang="en-US" sz="3200" smtClean="0">
                    <a:solidFill>
                      <a:schemeClr val="bg1"/>
                    </a:solidFill>
                    <a:latin typeface="Arial Black" panose="020B0A04020102020204" pitchFamily="34" charset="0"/>
                  </a:rPr>
                  <a:t>c</a:t>
                </a:r>
                <a:endParaRPr lang="en-US" sz="3200">
                  <a:solidFill>
                    <a:schemeClr val="bg1"/>
                  </a:solidFill>
                  <a:latin typeface="Arial Black" panose="020B0A04020102020204" pitchFamily="34" charset="0"/>
                </a:endParaRPr>
              </a:p>
            </p:txBody>
          </p:sp>
        </p:grpSp>
      </p:grpSp>
    </p:spTree>
    <p:extLst>
      <p:ext uri="{BB962C8B-B14F-4D97-AF65-F5344CB8AC3E}">
        <p14:creationId xmlns:p14="http://schemas.microsoft.com/office/powerpoint/2010/main" val="234517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68A2C"/>
                  </a:solidFill>
                  <a:latin typeface="UTM Avo" panose="02040603050506020204" pitchFamily="18" charset="0"/>
                </a:rPr>
                <a:t>ĐỐI VỚI </a:t>
              </a:r>
            </a:p>
            <a:p>
              <a:pPr algn="ctr"/>
              <a:r>
                <a:rPr lang="en-US" sz="2000" b="1" smtClean="0">
                  <a:solidFill>
                    <a:srgbClr val="068A2C"/>
                  </a:solidFill>
                  <a:latin typeface="UTM Avo" panose="02040603050506020204" pitchFamily="18" charset="0"/>
                </a:rPr>
                <a:t>BÁO CÁO CHÍNH TRỊ</a:t>
              </a:r>
              <a:endParaRPr lang="en-US" sz="2000"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TextBox 7">
            <a:extLst>
              <a:ext uri="{FF2B5EF4-FFF2-40B4-BE49-F238E27FC236}">
                <a16:creationId xmlns:a16="http://schemas.microsoft.com/office/drawing/2014/main" id="{0B4104A7-405B-4414-8A11-D1953A7BBE0E}"/>
              </a:ext>
            </a:extLst>
          </p:cNvPr>
          <p:cNvSpPr txBox="1"/>
          <p:nvPr/>
        </p:nvSpPr>
        <p:spPr>
          <a:xfrm>
            <a:off x="411390" y="1448680"/>
            <a:ext cx="2983510" cy="523220"/>
          </a:xfrm>
          <a:prstGeom prst="rect">
            <a:avLst/>
          </a:prstGeom>
          <a:solidFill>
            <a:srgbClr val="068A2C"/>
          </a:solidFill>
        </p:spPr>
        <p:txBody>
          <a:bodyPr wrap="none" rtlCol="0">
            <a:spAutoFit/>
          </a:bodyPr>
          <a:lstStyle/>
          <a:p>
            <a:pPr algn="ctr"/>
            <a:r>
              <a:rPr lang="en-US" sz="2800" smtClean="0">
                <a:solidFill>
                  <a:schemeClr val="bg1"/>
                </a:solidFill>
                <a:latin typeface="UTM Kabel KT" panose="02040603050506020204" pitchFamily="18" charset="0"/>
              </a:rPr>
              <a:t>ĐỀ CƯƠNG CHUNG</a:t>
            </a:r>
            <a:endParaRPr lang="vi-VN" sz="2800" dirty="0">
              <a:solidFill>
                <a:schemeClr val="bg1"/>
              </a:solidFill>
              <a:latin typeface="UTM Kabel KT" panose="02040603050506020204" pitchFamily="18" charset="0"/>
            </a:endParaRPr>
          </a:p>
        </p:txBody>
      </p:sp>
      <p:grpSp>
        <p:nvGrpSpPr>
          <p:cNvPr id="9" name="Group 8"/>
          <p:cNvGrpSpPr/>
          <p:nvPr/>
        </p:nvGrpSpPr>
        <p:grpSpPr>
          <a:xfrm>
            <a:off x="737552" y="1953127"/>
            <a:ext cx="10416831" cy="830997"/>
            <a:chOff x="1786215" y="1969857"/>
            <a:chExt cx="9303022" cy="914441"/>
          </a:xfrm>
        </p:grpSpPr>
        <p:sp>
          <p:nvSpPr>
            <p:cNvPr id="10" name="Rectangle 9">
              <a:extLst>
                <a:ext uri="{FF2B5EF4-FFF2-40B4-BE49-F238E27FC236}">
                  <a16:creationId xmlns:a16="http://schemas.microsoft.com/office/drawing/2014/main" id="{39A92D53-92FE-48B3-B3A3-D44D9B94560B}"/>
                </a:ext>
              </a:extLst>
            </p:cNvPr>
            <p:cNvSpPr/>
            <p:nvPr/>
          </p:nvSpPr>
          <p:spPr>
            <a:xfrm>
              <a:off x="2648538" y="2075498"/>
              <a:ext cx="8089037" cy="707886"/>
            </a:xfrm>
            <a:prstGeom prst="rect">
              <a:avLst/>
            </a:prstGeom>
          </p:spPr>
          <p:txBody>
            <a:bodyPr wrap="square">
              <a:spAutoFit/>
            </a:bodyPr>
            <a:lstStyle/>
            <a:p>
              <a:pPr algn="just"/>
              <a:r>
                <a:rPr lang="en-US" sz="2000" b="1">
                  <a:solidFill>
                    <a:srgbClr val="A7291F"/>
                  </a:solidFill>
                  <a:latin typeface="UTM Avo" panose="02040603050506020204" pitchFamily="18" charset="0"/>
                </a:rPr>
                <a:t>Phần thứ hai: </a:t>
              </a:r>
              <a:r>
                <a:rPr lang="en-US" sz="2000" b="1">
                  <a:solidFill>
                    <a:srgbClr val="068A2C"/>
                  </a:solidFill>
                  <a:latin typeface="UTM Avo" panose="02040603050506020204" pitchFamily="18" charset="0"/>
                </a:rPr>
                <a:t>Nhiệm vụ và giải pháp công tác đoàn và phong trào thanh thiếu nhi nhiệm kỳ </a:t>
              </a:r>
              <a:r>
                <a:rPr lang="en-US" sz="2000" b="1" smtClean="0">
                  <a:solidFill>
                    <a:srgbClr val="068A2C"/>
                  </a:solidFill>
                  <a:latin typeface="UTM Avo" panose="02040603050506020204" pitchFamily="18" charset="0"/>
                </a:rPr>
                <a:t>mới</a:t>
              </a:r>
              <a:endParaRPr lang="vi-VN" sz="2000" b="1" dirty="0">
                <a:solidFill>
                  <a:srgbClr val="068A2C"/>
                </a:solidFill>
                <a:latin typeface="UTM Avo" panose="02040603050506020204" pitchFamily="18" charset="0"/>
              </a:endParaRPr>
            </a:p>
          </p:txBody>
        </p:sp>
        <p:sp>
          <p:nvSpPr>
            <p:cNvPr id="11" name="Rectangle 10">
              <a:extLst>
                <a:ext uri="{FF2B5EF4-FFF2-40B4-BE49-F238E27FC236}">
                  <a16:creationId xmlns:a16="http://schemas.microsoft.com/office/drawing/2014/main" id="{0C6D617E-DDD3-4E20-94B1-4587E669328F}"/>
                </a:ext>
              </a:extLst>
            </p:cNvPr>
            <p:cNvSpPr/>
            <p:nvPr/>
          </p:nvSpPr>
          <p:spPr>
            <a:xfrm>
              <a:off x="1786215" y="1969857"/>
              <a:ext cx="921692" cy="914441"/>
            </a:xfrm>
            <a:prstGeom prst="rect">
              <a:avLst/>
            </a:prstGeom>
            <a:noFill/>
            <a:ln>
              <a:noFill/>
            </a:ln>
          </p:spPr>
          <p:txBody>
            <a:bodyPr wrap="square">
              <a:spAutoFit/>
            </a:bodyPr>
            <a:lstStyle/>
            <a:p>
              <a:r>
                <a:rPr lang="en-US" sz="4800" smtClean="0">
                  <a:solidFill>
                    <a:srgbClr val="068A2C"/>
                  </a:solidFill>
                  <a:latin typeface="UTM Kabel KT" panose="02040603050506020204" pitchFamily="18" charset="0"/>
                </a:rPr>
                <a:t>1.3.</a:t>
              </a:r>
              <a:endParaRPr lang="vi-VN" sz="4800" dirty="0">
                <a:solidFill>
                  <a:srgbClr val="068A2C"/>
                </a:solidFill>
                <a:latin typeface="UTM Kabel KT" panose="02040603050506020204" pitchFamily="18" charset="0"/>
              </a:endParaRPr>
            </a:p>
          </p:txBody>
        </p:sp>
        <p:grpSp>
          <p:nvGrpSpPr>
            <p:cNvPr id="12" name="Group 11">
              <a:extLst>
                <a:ext uri="{FF2B5EF4-FFF2-40B4-BE49-F238E27FC236}">
                  <a16:creationId xmlns:a16="http://schemas.microsoft.com/office/drawing/2014/main" id="{F829FE2E-B56C-4391-A68D-C174E94F5876}"/>
                </a:ext>
              </a:extLst>
            </p:cNvPr>
            <p:cNvGrpSpPr/>
            <p:nvPr/>
          </p:nvGrpSpPr>
          <p:grpSpPr>
            <a:xfrm>
              <a:off x="1786216" y="2140027"/>
              <a:ext cx="9303021" cy="707886"/>
              <a:chOff x="500569" y="2903434"/>
              <a:chExt cx="9695277" cy="734720"/>
            </a:xfrm>
          </p:grpSpPr>
          <p:cxnSp>
            <p:nvCxnSpPr>
              <p:cNvPr id="13" name="Straight Connector 12">
                <a:extLst>
                  <a:ext uri="{FF2B5EF4-FFF2-40B4-BE49-F238E27FC236}">
                    <a16:creationId xmlns:a16="http://schemas.microsoft.com/office/drawing/2014/main" id="{1625E9A3-2575-47B9-BB91-A8C27FF87CE7}"/>
                  </a:ext>
                </a:extLst>
              </p:cNvPr>
              <p:cNvCxnSpPr/>
              <p:nvPr/>
            </p:nvCxnSpPr>
            <p:spPr>
              <a:xfrm>
                <a:off x="500569" y="3638154"/>
                <a:ext cx="9695277" cy="0"/>
              </a:xfrm>
              <a:prstGeom prst="line">
                <a:avLst/>
              </a:prstGeom>
              <a:ln w="381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34B4F4-A5F2-423C-AD6D-6FDAA173D003}"/>
                  </a:ext>
                </a:extLst>
              </p:cNvPr>
              <p:cNvCxnSpPr/>
              <p:nvPr/>
            </p:nvCxnSpPr>
            <p:spPr>
              <a:xfrm flipV="1">
                <a:off x="10195846" y="2903434"/>
                <a:ext cx="0" cy="734720"/>
              </a:xfrm>
              <a:prstGeom prst="line">
                <a:avLst/>
              </a:prstGeom>
              <a:ln w="381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411390" y="3090898"/>
            <a:ext cx="10742993" cy="754194"/>
            <a:chOff x="299630" y="4590686"/>
            <a:chExt cx="10742993" cy="754194"/>
          </a:xfrm>
        </p:grpSpPr>
        <p:sp>
          <p:nvSpPr>
            <p:cNvPr id="16" name="TextBox 15">
              <a:extLst>
                <a:ext uri="{FF2B5EF4-FFF2-40B4-BE49-F238E27FC236}">
                  <a16:creationId xmlns:a16="http://schemas.microsoft.com/office/drawing/2014/main" id="{77DF68B1-CE21-4CD0-B1B6-B9AE5BB2C54E}"/>
                </a:ext>
              </a:extLst>
            </p:cNvPr>
            <p:cNvSpPr txBox="1"/>
            <p:nvPr/>
          </p:nvSpPr>
          <p:spPr>
            <a:xfrm>
              <a:off x="766359" y="4655476"/>
              <a:ext cx="10276264" cy="584775"/>
            </a:xfrm>
            <a:prstGeom prst="rect">
              <a:avLst/>
            </a:prstGeom>
            <a:noFill/>
            <a:ln w="28575">
              <a:solidFill>
                <a:srgbClr val="068A2C"/>
              </a:solidFill>
            </a:ln>
          </p:spPr>
          <p:txBody>
            <a:bodyPr wrap="square" rtlCol="0">
              <a:spAutoFit/>
            </a:bodyPr>
            <a:lstStyle/>
            <a:p>
              <a:pPr indent="357188" algn="just"/>
              <a:r>
                <a:rPr lang="en-US" sz="3200" b="1" smtClean="0">
                  <a:solidFill>
                    <a:srgbClr val="068A2C"/>
                  </a:solidFill>
                  <a:latin typeface="UTM Avo" panose="02040603050506020204" pitchFamily="18" charset="0"/>
                </a:rPr>
                <a:t>Một số chỉ tiêu trọng tâm</a:t>
              </a:r>
              <a:endParaRPr lang="en-US" sz="3200" b="1" dirty="0">
                <a:solidFill>
                  <a:srgbClr val="068A2C"/>
                </a:solidFill>
                <a:latin typeface="UTM Avo" panose="02040603050506020204" pitchFamily="18" charset="0"/>
              </a:endParaRPr>
            </a:p>
          </p:txBody>
        </p:sp>
        <p:grpSp>
          <p:nvGrpSpPr>
            <p:cNvPr id="17" name="Group 16"/>
            <p:cNvGrpSpPr/>
            <p:nvPr/>
          </p:nvGrpSpPr>
          <p:grpSpPr>
            <a:xfrm>
              <a:off x="299630" y="4590686"/>
              <a:ext cx="754194" cy="754194"/>
              <a:chOff x="1337248" y="2875383"/>
              <a:chExt cx="754194" cy="754194"/>
            </a:xfrm>
            <a:solidFill>
              <a:schemeClr val="bg1"/>
            </a:solidFill>
          </p:grpSpPr>
          <p:sp>
            <p:nvSpPr>
              <p:cNvPr id="18" name="Oval 17"/>
              <p:cNvSpPr/>
              <p:nvPr/>
            </p:nvSpPr>
            <p:spPr>
              <a:xfrm>
                <a:off x="1337248" y="2875383"/>
                <a:ext cx="754194" cy="754194"/>
              </a:xfrm>
              <a:prstGeom prst="ellipse">
                <a:avLst/>
              </a:prstGeom>
              <a:grpFill/>
              <a:ln>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Black" panose="020B0A04020102020204" pitchFamily="34" charset="0"/>
                </a:endParaRPr>
              </a:p>
            </p:txBody>
          </p:sp>
          <p:sp>
            <p:nvSpPr>
              <p:cNvPr id="19" name="TextBox 18"/>
              <p:cNvSpPr txBox="1"/>
              <p:nvPr/>
            </p:nvSpPr>
            <p:spPr>
              <a:xfrm>
                <a:off x="1472684" y="2962927"/>
                <a:ext cx="458780" cy="584775"/>
              </a:xfrm>
              <a:prstGeom prst="rect">
                <a:avLst/>
              </a:prstGeom>
              <a:noFill/>
              <a:ln>
                <a:noFill/>
              </a:ln>
            </p:spPr>
            <p:txBody>
              <a:bodyPr wrap="none" rtlCol="0">
                <a:spAutoFit/>
              </a:bodyPr>
              <a:lstStyle/>
              <a:p>
                <a:r>
                  <a:rPr lang="en-US" sz="3200" smtClean="0">
                    <a:solidFill>
                      <a:srgbClr val="068A2C"/>
                    </a:solidFill>
                    <a:latin typeface="Arial Black" panose="020B0A04020102020204" pitchFamily="34" charset="0"/>
                  </a:rPr>
                  <a:t>d</a:t>
                </a:r>
                <a:endParaRPr lang="en-US" sz="3200">
                  <a:solidFill>
                    <a:srgbClr val="068A2C"/>
                  </a:solidFill>
                  <a:latin typeface="Arial Black" panose="020B0A04020102020204" pitchFamily="34" charset="0"/>
                </a:endParaRPr>
              </a:p>
            </p:txBody>
          </p:sp>
        </p:grpSp>
      </p:grpSp>
      <p:grpSp>
        <p:nvGrpSpPr>
          <p:cNvPr id="20" name="Group 19"/>
          <p:cNvGrpSpPr/>
          <p:nvPr/>
        </p:nvGrpSpPr>
        <p:grpSpPr>
          <a:xfrm>
            <a:off x="325102" y="4249720"/>
            <a:ext cx="10877227" cy="1938992"/>
            <a:chOff x="277156" y="5623486"/>
            <a:chExt cx="10877227" cy="1938992"/>
          </a:xfrm>
        </p:grpSpPr>
        <p:sp>
          <p:nvSpPr>
            <p:cNvPr id="21" name="TextBox 20">
              <a:extLst>
                <a:ext uri="{FF2B5EF4-FFF2-40B4-BE49-F238E27FC236}">
                  <a16:creationId xmlns:a16="http://schemas.microsoft.com/office/drawing/2014/main" id="{77DF68B1-CE21-4CD0-B1B6-B9AE5BB2C54E}"/>
                </a:ext>
              </a:extLst>
            </p:cNvPr>
            <p:cNvSpPr txBox="1"/>
            <p:nvPr/>
          </p:nvSpPr>
          <p:spPr>
            <a:xfrm>
              <a:off x="907769" y="5623486"/>
              <a:ext cx="10246614" cy="1938992"/>
            </a:xfrm>
            <a:prstGeom prst="rect">
              <a:avLst/>
            </a:prstGeom>
            <a:solidFill>
              <a:srgbClr val="068A2C"/>
            </a:solidFill>
            <a:ln w="28575">
              <a:solidFill>
                <a:srgbClr val="068A2C"/>
              </a:solidFill>
            </a:ln>
          </p:spPr>
          <p:txBody>
            <a:bodyPr wrap="square" rtlCol="0">
              <a:spAutoFit/>
            </a:bodyPr>
            <a:lstStyle/>
            <a:p>
              <a:pPr marL="357188" algn="just"/>
              <a:r>
                <a:rPr lang="vi-VN" sz="2400" b="1">
                  <a:solidFill>
                    <a:schemeClr val="bg1"/>
                  </a:solidFill>
                  <a:latin typeface="UTM Avo" panose="02040603050506020204" pitchFamily="18" charset="0"/>
                </a:rPr>
                <a:t>Nhiệm vụ, giải pháp công tác đoàn và phong trào thanh thiếu nhi nhiệm kỳ </a:t>
              </a:r>
              <a:r>
                <a:rPr lang="en-US" sz="2400" b="1">
                  <a:solidFill>
                    <a:schemeClr val="bg1"/>
                  </a:solidFill>
                  <a:latin typeface="UTM Avo" panose="02040603050506020204" pitchFamily="18" charset="0"/>
                </a:rPr>
                <a:t>mới</a:t>
              </a:r>
              <a:r>
                <a:rPr lang="vi-VN" sz="2400" b="1">
                  <a:solidFill>
                    <a:schemeClr val="bg1"/>
                  </a:solidFill>
                  <a:latin typeface="UTM Avo" panose="02040603050506020204" pitchFamily="18" charset="0"/>
                </a:rPr>
                <a:t>: </a:t>
              </a:r>
              <a:r>
                <a:rPr lang="nb-NO" sz="2400">
                  <a:solidFill>
                    <a:schemeClr val="bg1"/>
                  </a:solidFill>
                  <a:latin typeface="UTM Avo" panose="02040603050506020204" pitchFamily="18" charset="0"/>
                </a:rPr>
                <a:t>Tập trung đưa ra các giải pháp mới, mang tính đột phá, phù hợp với đặc điểm của thế hệ thanh niên thế hệ Z; giảm tải các giải pháp các cấp bộ Đoàn đã có thể chủ động thực hiện thường xuyên, hiệu </a:t>
              </a:r>
              <a:r>
                <a:rPr lang="nb-NO" sz="2400" smtClean="0">
                  <a:solidFill>
                    <a:schemeClr val="bg1"/>
                  </a:solidFill>
                  <a:latin typeface="UTM Avo" panose="02040603050506020204" pitchFamily="18" charset="0"/>
                </a:rPr>
                <a:t>quả</a:t>
              </a:r>
              <a:endParaRPr lang="en-US" sz="2400" dirty="0">
                <a:solidFill>
                  <a:schemeClr val="bg1"/>
                </a:solidFill>
                <a:latin typeface="UTM Avo" panose="02040603050506020204" pitchFamily="18" charset="0"/>
              </a:endParaRPr>
            </a:p>
          </p:txBody>
        </p:sp>
        <p:grpSp>
          <p:nvGrpSpPr>
            <p:cNvPr id="22" name="Group 21"/>
            <p:cNvGrpSpPr/>
            <p:nvPr/>
          </p:nvGrpSpPr>
          <p:grpSpPr>
            <a:xfrm>
              <a:off x="277156" y="6198797"/>
              <a:ext cx="873691" cy="873691"/>
              <a:chOff x="1313991" y="3692914"/>
              <a:chExt cx="873691" cy="873691"/>
            </a:xfrm>
          </p:grpSpPr>
          <p:sp>
            <p:nvSpPr>
              <p:cNvPr id="23" name="Oval 22"/>
              <p:cNvSpPr/>
              <p:nvPr/>
            </p:nvSpPr>
            <p:spPr>
              <a:xfrm>
                <a:off x="1313991" y="3692914"/>
                <a:ext cx="873691" cy="873691"/>
              </a:xfrm>
              <a:prstGeom prst="ellipse">
                <a:avLst/>
              </a:prstGeom>
              <a:solidFill>
                <a:srgbClr val="068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Black" panose="020B0A04020102020204" pitchFamily="34" charset="0"/>
                </a:endParaRPr>
              </a:p>
            </p:txBody>
          </p:sp>
          <p:sp>
            <p:nvSpPr>
              <p:cNvPr id="24" name="TextBox 23"/>
              <p:cNvSpPr txBox="1"/>
              <p:nvPr/>
            </p:nvSpPr>
            <p:spPr>
              <a:xfrm>
                <a:off x="1547986" y="3794711"/>
                <a:ext cx="458780" cy="584775"/>
              </a:xfrm>
              <a:prstGeom prst="rect">
                <a:avLst/>
              </a:prstGeom>
              <a:noFill/>
            </p:spPr>
            <p:txBody>
              <a:bodyPr wrap="none" rtlCol="0">
                <a:spAutoFit/>
              </a:bodyPr>
              <a:lstStyle/>
              <a:p>
                <a:r>
                  <a:rPr lang="en-US" sz="3200" smtClean="0">
                    <a:solidFill>
                      <a:schemeClr val="bg1"/>
                    </a:solidFill>
                    <a:latin typeface="Arial Black" panose="020B0A04020102020204" pitchFamily="34" charset="0"/>
                  </a:rPr>
                  <a:t>e</a:t>
                </a:r>
                <a:endParaRPr lang="en-US" sz="3200">
                  <a:solidFill>
                    <a:schemeClr val="bg1"/>
                  </a:solidFill>
                  <a:latin typeface="Arial Black" panose="020B0A04020102020204" pitchFamily="34" charset="0"/>
                </a:endParaRPr>
              </a:p>
            </p:txBody>
          </p:sp>
        </p:grpSp>
      </p:grpSp>
    </p:spTree>
    <p:extLst>
      <p:ext uri="{BB962C8B-B14F-4D97-AF65-F5344CB8AC3E}">
        <p14:creationId xmlns:p14="http://schemas.microsoft.com/office/powerpoint/2010/main" val="158645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68A2C"/>
                  </a:solidFill>
                  <a:latin typeface="UTM Avo" panose="02040603050506020204" pitchFamily="18" charset="0"/>
                </a:rPr>
                <a:t>ĐỐI VỚI </a:t>
              </a:r>
            </a:p>
            <a:p>
              <a:pPr algn="ctr"/>
              <a:r>
                <a:rPr lang="en-US" sz="2000" b="1" smtClean="0">
                  <a:solidFill>
                    <a:srgbClr val="068A2C"/>
                  </a:solidFill>
                  <a:latin typeface="UTM Avo" panose="02040603050506020204" pitchFamily="18" charset="0"/>
                </a:rPr>
                <a:t>BÁO CÁO CHÍNH TRỊ</a:t>
              </a:r>
              <a:endParaRPr lang="en-US" sz="2000"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grpSp>
        <p:nvGrpSpPr>
          <p:cNvPr id="8" name="Group 7"/>
          <p:cNvGrpSpPr/>
          <p:nvPr/>
        </p:nvGrpSpPr>
        <p:grpSpPr>
          <a:xfrm>
            <a:off x="882271" y="2915920"/>
            <a:ext cx="10947428" cy="2666461"/>
            <a:chOff x="861951" y="2423024"/>
            <a:chExt cx="10947428" cy="2666461"/>
          </a:xfrm>
        </p:grpSpPr>
        <p:sp>
          <p:nvSpPr>
            <p:cNvPr id="9" name="Rectangle 8">
              <a:extLst>
                <a:ext uri="{FF2B5EF4-FFF2-40B4-BE49-F238E27FC236}">
                  <a16:creationId xmlns:a16="http://schemas.microsoft.com/office/drawing/2014/main" id="{39A92D53-92FE-48B3-B3A3-D44D9B94560B}"/>
                </a:ext>
              </a:extLst>
            </p:cNvPr>
            <p:cNvSpPr/>
            <p:nvPr/>
          </p:nvSpPr>
          <p:spPr>
            <a:xfrm>
              <a:off x="2601215" y="2624854"/>
              <a:ext cx="8792107" cy="2308324"/>
            </a:xfrm>
            <a:prstGeom prst="rect">
              <a:avLst/>
            </a:prstGeom>
          </p:spPr>
          <p:txBody>
            <a:bodyPr wrap="square">
              <a:spAutoFit/>
            </a:bodyPr>
            <a:lstStyle/>
            <a:p>
              <a:pPr algn="just"/>
              <a:r>
                <a:rPr lang="en-US" sz="3200" b="1">
                  <a:solidFill>
                    <a:srgbClr val="A7291F"/>
                  </a:solidFill>
                  <a:latin typeface="UTM Avo" panose="02040603050506020204" pitchFamily="18" charset="0"/>
                </a:rPr>
                <a:t>Phụ lục kèm theo: </a:t>
              </a:r>
              <a:r>
                <a:rPr lang="en-US" sz="2800" b="1">
                  <a:solidFill>
                    <a:srgbClr val="068A2C"/>
                  </a:solidFill>
                  <a:latin typeface="UTM Avo" panose="02040603050506020204" pitchFamily="18" charset="0"/>
                </a:rPr>
                <a:t>Có thể xây dựng phụ lục số liệu, phụ lục bảng, biểu so sánh; phụ lục các mô hình tiêu biểu trong nhiệm kỳ để minh họa thêm cho các nhận định, đánh giá trong Báo cáo chính trị. </a:t>
              </a:r>
              <a:endParaRPr lang="vi-VN" sz="2800" b="1" dirty="0">
                <a:solidFill>
                  <a:srgbClr val="068A2C"/>
                </a:solidFill>
                <a:latin typeface="UTM Kabel KT" panose="02040603050506020204" pitchFamily="18" charset="0"/>
              </a:endParaRPr>
            </a:p>
          </p:txBody>
        </p:sp>
        <p:grpSp>
          <p:nvGrpSpPr>
            <p:cNvPr id="10" name="Group 9"/>
            <p:cNvGrpSpPr/>
            <p:nvPr/>
          </p:nvGrpSpPr>
          <p:grpSpPr>
            <a:xfrm>
              <a:off x="861951" y="2423024"/>
              <a:ext cx="10947428" cy="2666461"/>
              <a:chOff x="861951" y="2423024"/>
              <a:chExt cx="10947428" cy="2666461"/>
            </a:xfrm>
          </p:grpSpPr>
          <p:sp>
            <p:nvSpPr>
              <p:cNvPr id="11" name="Rectangle 10">
                <a:extLst>
                  <a:ext uri="{FF2B5EF4-FFF2-40B4-BE49-F238E27FC236}">
                    <a16:creationId xmlns:a16="http://schemas.microsoft.com/office/drawing/2014/main" id="{0C6D617E-DDD3-4E20-94B1-4587E669328F}"/>
                  </a:ext>
                </a:extLst>
              </p:cNvPr>
              <p:cNvSpPr/>
              <p:nvPr/>
            </p:nvSpPr>
            <p:spPr>
              <a:xfrm>
                <a:off x="861951" y="3095909"/>
                <a:ext cx="1487355" cy="1107996"/>
              </a:xfrm>
              <a:prstGeom prst="rect">
                <a:avLst/>
              </a:prstGeom>
              <a:noFill/>
              <a:ln>
                <a:noFill/>
              </a:ln>
            </p:spPr>
            <p:txBody>
              <a:bodyPr wrap="square">
                <a:spAutoFit/>
              </a:bodyPr>
              <a:lstStyle/>
              <a:p>
                <a:pPr algn="r"/>
                <a:r>
                  <a:rPr lang="en-US" sz="6600" smtClean="0">
                    <a:solidFill>
                      <a:srgbClr val="068A2C"/>
                    </a:solidFill>
                    <a:latin typeface="UTM Kabel KT" panose="02040603050506020204" pitchFamily="18" charset="0"/>
                  </a:rPr>
                  <a:t>1.4.</a:t>
                </a:r>
                <a:endParaRPr lang="vi-VN" sz="6600" dirty="0">
                  <a:solidFill>
                    <a:srgbClr val="068A2C"/>
                  </a:solidFill>
                  <a:latin typeface="UTM Kabel KT" panose="02040603050506020204" pitchFamily="18" charset="0"/>
                </a:endParaRPr>
              </a:p>
            </p:txBody>
          </p:sp>
          <p:grpSp>
            <p:nvGrpSpPr>
              <p:cNvPr id="12" name="Group 11">
                <a:extLst>
                  <a:ext uri="{FF2B5EF4-FFF2-40B4-BE49-F238E27FC236}">
                    <a16:creationId xmlns:a16="http://schemas.microsoft.com/office/drawing/2014/main" id="{F829FE2E-B56C-4391-A68D-C174E94F5876}"/>
                  </a:ext>
                </a:extLst>
              </p:cNvPr>
              <p:cNvGrpSpPr/>
              <p:nvPr/>
            </p:nvGrpSpPr>
            <p:grpSpPr>
              <a:xfrm>
                <a:off x="948728" y="2423024"/>
                <a:ext cx="10860651" cy="2666461"/>
                <a:chOff x="-116686" y="2454451"/>
                <a:chExt cx="10903299" cy="1936838"/>
              </a:xfrm>
            </p:grpSpPr>
            <p:cxnSp>
              <p:nvCxnSpPr>
                <p:cNvPr id="13" name="Straight Connector 12">
                  <a:extLst>
                    <a:ext uri="{FF2B5EF4-FFF2-40B4-BE49-F238E27FC236}">
                      <a16:creationId xmlns:a16="http://schemas.microsoft.com/office/drawing/2014/main" id="{1625E9A3-2575-47B9-BB91-A8C27FF87CE7}"/>
                    </a:ext>
                  </a:extLst>
                </p:cNvPr>
                <p:cNvCxnSpPr/>
                <p:nvPr/>
              </p:nvCxnSpPr>
              <p:spPr>
                <a:xfrm>
                  <a:off x="-116686" y="4387928"/>
                  <a:ext cx="10903299" cy="3361"/>
                </a:xfrm>
                <a:prstGeom prst="line">
                  <a:avLst/>
                </a:prstGeom>
                <a:ln w="381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34B4F4-A5F2-423C-AD6D-6FDAA173D003}"/>
                    </a:ext>
                  </a:extLst>
                </p:cNvPr>
                <p:cNvCxnSpPr/>
                <p:nvPr/>
              </p:nvCxnSpPr>
              <p:spPr>
                <a:xfrm flipV="1">
                  <a:off x="10786613" y="2454451"/>
                  <a:ext cx="0" cy="1933478"/>
                </a:xfrm>
                <a:prstGeom prst="line">
                  <a:avLst/>
                </a:prstGeom>
                <a:ln w="38100">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sp>
        <p:nvSpPr>
          <p:cNvPr id="15" name="TextBox 14">
            <a:extLst>
              <a:ext uri="{FF2B5EF4-FFF2-40B4-BE49-F238E27FC236}">
                <a16:creationId xmlns:a16="http://schemas.microsoft.com/office/drawing/2014/main" id="{0B4104A7-405B-4414-8A11-D1953A7BBE0E}"/>
              </a:ext>
            </a:extLst>
          </p:cNvPr>
          <p:cNvSpPr txBox="1"/>
          <p:nvPr/>
        </p:nvSpPr>
        <p:spPr>
          <a:xfrm>
            <a:off x="391935" y="1713577"/>
            <a:ext cx="2983510" cy="523220"/>
          </a:xfrm>
          <a:prstGeom prst="rect">
            <a:avLst/>
          </a:prstGeom>
          <a:solidFill>
            <a:srgbClr val="068A2C"/>
          </a:solidFill>
        </p:spPr>
        <p:txBody>
          <a:bodyPr wrap="none" rtlCol="0">
            <a:spAutoFit/>
          </a:bodyPr>
          <a:lstStyle/>
          <a:p>
            <a:pPr algn="ctr"/>
            <a:r>
              <a:rPr lang="en-US" sz="2800" smtClean="0">
                <a:solidFill>
                  <a:schemeClr val="bg1"/>
                </a:solidFill>
                <a:latin typeface="UTM Kabel KT" panose="02040603050506020204" pitchFamily="18" charset="0"/>
              </a:rPr>
              <a:t>ĐỀ CƯƠNG CHUNG</a:t>
            </a:r>
            <a:endParaRPr lang="vi-VN" sz="2800" dirty="0">
              <a:solidFill>
                <a:schemeClr val="bg1"/>
              </a:solidFill>
              <a:latin typeface="UTM Kabel KT" panose="02040603050506020204" pitchFamily="18" charset="0"/>
            </a:endParaRPr>
          </a:p>
        </p:txBody>
      </p:sp>
    </p:spTree>
    <p:extLst>
      <p:ext uri="{BB962C8B-B14F-4D97-AF65-F5344CB8AC3E}">
        <p14:creationId xmlns:p14="http://schemas.microsoft.com/office/powerpoint/2010/main" val="1085716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68A2C"/>
                  </a:solidFill>
                  <a:latin typeface="UTM Avo" panose="02040603050506020204" pitchFamily="18" charset="0"/>
                </a:rPr>
                <a:t>ĐỐI VỚI </a:t>
              </a:r>
            </a:p>
            <a:p>
              <a:pPr algn="ctr"/>
              <a:r>
                <a:rPr lang="en-US" b="1" smtClean="0">
                  <a:solidFill>
                    <a:srgbClr val="068A2C"/>
                  </a:solidFill>
                  <a:latin typeface="UTM Avo" panose="02040603050506020204" pitchFamily="18" charset="0"/>
                </a:rPr>
                <a:t>BÁO CÁO CHÍNH TRỊ</a:t>
              </a:r>
              <a:endParaRPr lang="en-US"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Rounded Rectangle 7"/>
          <p:cNvSpPr/>
          <p:nvPr/>
        </p:nvSpPr>
        <p:spPr>
          <a:xfrm>
            <a:off x="4312083" y="1391056"/>
            <a:ext cx="2897433" cy="536809"/>
          </a:xfrm>
          <a:prstGeom prst="roundRect">
            <a:avLst>
              <a:gd name="adj" fmla="val 231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latin typeface="UTM Avo" panose="02040603050506020204" pitchFamily="18" charset="0"/>
              </a:rPr>
              <a:t>MỘT SỐ VẤN LƯU Ý</a:t>
            </a:r>
          </a:p>
          <a:p>
            <a:pPr algn="ctr">
              <a:spcBef>
                <a:spcPts val="600"/>
              </a:spcBef>
            </a:pPr>
            <a:r>
              <a:rPr lang="en-US" sz="1200" b="1" i="1" smtClean="0">
                <a:solidFill>
                  <a:schemeClr val="bg1"/>
                </a:solidFill>
                <a:latin typeface="UTM Avo" panose="02040603050506020204" pitchFamily="18" charset="0"/>
              </a:rPr>
              <a:t>Về quá trình xây dựng, lấy ý kiến</a:t>
            </a:r>
            <a:endParaRPr lang="en-US" sz="1200" b="1" i="1">
              <a:solidFill>
                <a:schemeClr val="bg1"/>
              </a:solidFill>
              <a:latin typeface="UTM Avo" panose="02040603050506020204" pitchFamily="18" charset="0"/>
            </a:endParaRPr>
          </a:p>
        </p:txBody>
      </p:sp>
      <p:grpSp>
        <p:nvGrpSpPr>
          <p:cNvPr id="12" name="Group 11"/>
          <p:cNvGrpSpPr/>
          <p:nvPr/>
        </p:nvGrpSpPr>
        <p:grpSpPr>
          <a:xfrm>
            <a:off x="747914" y="2534464"/>
            <a:ext cx="10776119" cy="3254104"/>
            <a:chOff x="92919" y="1500181"/>
            <a:chExt cx="10348102" cy="2862322"/>
          </a:xfrm>
        </p:grpSpPr>
        <p:sp>
          <p:nvSpPr>
            <p:cNvPr id="9" name="TextBox 8">
              <a:extLst>
                <a:ext uri="{FF2B5EF4-FFF2-40B4-BE49-F238E27FC236}">
                  <a16:creationId xmlns:a16="http://schemas.microsoft.com/office/drawing/2014/main" id="{CCCBF2F1-7CE3-409A-A7EC-024900221056}"/>
                </a:ext>
              </a:extLst>
            </p:cNvPr>
            <p:cNvSpPr txBox="1"/>
            <p:nvPr/>
          </p:nvSpPr>
          <p:spPr>
            <a:xfrm>
              <a:off x="887249" y="1500181"/>
              <a:ext cx="9553772" cy="2862322"/>
            </a:xfrm>
            <a:prstGeom prst="rect">
              <a:avLst/>
            </a:prstGeom>
            <a:noFill/>
            <a:ln>
              <a:solidFill>
                <a:schemeClr val="accent5">
                  <a:lumMod val="75000"/>
                </a:schemeClr>
              </a:solidFill>
            </a:ln>
          </p:spPr>
          <p:txBody>
            <a:bodyPr wrap="square" rtlCol="0">
              <a:spAutoFit/>
            </a:bodyPr>
            <a:lstStyle/>
            <a:p>
              <a:pPr algn="just"/>
              <a:r>
                <a:rPr lang="en-US" sz="3600" smtClean="0">
                  <a:solidFill>
                    <a:schemeClr val="accent5">
                      <a:lumMod val="75000"/>
                    </a:schemeClr>
                  </a:solidFill>
                  <a:latin typeface="UTM Kabel KT" panose="02040603050506020204" pitchFamily="18" charset="0"/>
                </a:rPr>
                <a:t>C</a:t>
              </a:r>
              <a:r>
                <a:rPr lang="vi-VN" sz="3600" smtClean="0">
                  <a:solidFill>
                    <a:schemeClr val="accent5">
                      <a:lumMod val="75000"/>
                    </a:schemeClr>
                  </a:solidFill>
                  <a:latin typeface="UTM Kabel KT" panose="02040603050506020204" pitchFamily="18" charset="0"/>
                </a:rPr>
                <a:t>ần xác định các chuyên đề về những </a:t>
              </a:r>
              <a:r>
                <a:rPr lang="vi-VN" sz="3600" smtClean="0">
                  <a:solidFill>
                    <a:srgbClr val="C00000"/>
                  </a:solidFill>
                  <a:latin typeface="UTM Kabel KT" panose="02040603050506020204" pitchFamily="18" charset="0"/>
                </a:rPr>
                <a:t>nội dung trọng tâm</a:t>
              </a:r>
              <a:r>
                <a:rPr lang="vi-VN" sz="3600" smtClean="0">
                  <a:solidFill>
                    <a:schemeClr val="accent5">
                      <a:lumMod val="75000"/>
                    </a:schemeClr>
                  </a:solidFill>
                  <a:latin typeface="UTM Kabel KT" panose="02040603050506020204" pitchFamily="18" charset="0"/>
                </a:rPr>
                <a:t>, các </a:t>
              </a:r>
              <a:r>
                <a:rPr lang="vi-VN" sz="3600" smtClean="0">
                  <a:solidFill>
                    <a:srgbClr val="C00000"/>
                  </a:solidFill>
                  <a:latin typeface="UTM Kabel KT" panose="02040603050506020204" pitchFamily="18" charset="0"/>
                </a:rPr>
                <a:t>vấn đề mới</a:t>
              </a:r>
              <a:r>
                <a:rPr lang="vi-VN" sz="3600" smtClean="0">
                  <a:solidFill>
                    <a:schemeClr val="accent5">
                      <a:lumMod val="75000"/>
                    </a:schemeClr>
                  </a:solidFill>
                  <a:latin typeface="UTM Kabel KT" panose="02040603050506020204" pitchFamily="18" charset="0"/>
                </a:rPr>
                <a:t> cần đặt ra đối với công tác đoàn và phong trào thanh thiếu nhi ở địa phương, đơn vị mình để thảo luận rộng rãi, yêu cầu cơ sở chuẩn bị tham luận tại Đại hội</a:t>
              </a:r>
              <a:endParaRPr lang="en-US" sz="3600" dirty="0">
                <a:solidFill>
                  <a:schemeClr val="accent5">
                    <a:lumMod val="75000"/>
                  </a:schemeClr>
                </a:solidFill>
                <a:latin typeface="UTM Kabel KT" panose="02040603050506020204" pitchFamily="18" charset="0"/>
              </a:endParaRPr>
            </a:p>
          </p:txBody>
        </p:sp>
        <p:sp>
          <p:nvSpPr>
            <p:cNvPr id="31" name="TextBox 30">
              <a:extLst>
                <a:ext uri="{FF2B5EF4-FFF2-40B4-BE49-F238E27FC236}">
                  <a16:creationId xmlns:a16="http://schemas.microsoft.com/office/drawing/2014/main" id="{00726EDA-63E8-422E-BDB1-609B4FEADC05}"/>
                </a:ext>
              </a:extLst>
            </p:cNvPr>
            <p:cNvSpPr txBox="1"/>
            <p:nvPr/>
          </p:nvSpPr>
          <p:spPr>
            <a:xfrm>
              <a:off x="92919" y="2208066"/>
              <a:ext cx="682891" cy="1015663"/>
            </a:xfrm>
            <a:prstGeom prst="rect">
              <a:avLst/>
            </a:prstGeom>
            <a:noFill/>
            <a:ln>
              <a:noFill/>
            </a:ln>
          </p:spPr>
          <p:txBody>
            <a:bodyPr wrap="square" rtlCol="0">
              <a:spAutoFit/>
            </a:bodyPr>
            <a:lstStyle/>
            <a:p>
              <a:pPr algn="ctr"/>
              <a:r>
                <a:rPr lang="en-US" sz="6000" smtClean="0">
                  <a:ln w="12700">
                    <a:solidFill>
                      <a:schemeClr val="bg1"/>
                    </a:solidFill>
                  </a:ln>
                  <a:solidFill>
                    <a:srgbClr val="0070C0"/>
                  </a:solidFill>
                  <a:effectLst>
                    <a:outerShdw blurRad="50800" dist="38100" dir="2700000" algn="tl" rotWithShape="0">
                      <a:prstClr val="black">
                        <a:alpha val="40000"/>
                      </a:prstClr>
                    </a:outerShdw>
                  </a:effectLst>
                  <a:latin typeface="Arial Black" panose="020B0A04020102020204" pitchFamily="34" charset="0"/>
                </a:rPr>
                <a:t>a</a:t>
              </a:r>
              <a:endParaRPr lang="vi-VN" sz="6000" dirty="0">
                <a:ln w="12700">
                  <a:solidFill>
                    <a:schemeClr val="bg1"/>
                  </a:solidFill>
                </a:ln>
                <a:solidFill>
                  <a:srgbClr val="0070C0"/>
                </a:solidFill>
                <a:effectLst>
                  <a:outerShdw blurRad="50800" dist="38100" dir="2700000" algn="tl" rotWithShape="0">
                    <a:prstClr val="black">
                      <a:alpha val="40000"/>
                    </a:prstClr>
                  </a:outerShdw>
                </a:effectLst>
                <a:latin typeface="UTM Talling" panose="02040603050506020204" pitchFamily="18" charset="0"/>
              </a:endParaRPr>
            </a:p>
          </p:txBody>
        </p:sp>
      </p:grpSp>
    </p:spTree>
    <p:extLst>
      <p:ext uri="{BB962C8B-B14F-4D97-AF65-F5344CB8AC3E}">
        <p14:creationId xmlns:p14="http://schemas.microsoft.com/office/powerpoint/2010/main" val="36510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68A2C"/>
                  </a:solidFill>
                  <a:latin typeface="UTM Avo" panose="02040603050506020204" pitchFamily="18" charset="0"/>
                </a:rPr>
                <a:t>ĐỐI VỚI </a:t>
              </a:r>
            </a:p>
            <a:p>
              <a:pPr algn="ctr"/>
              <a:r>
                <a:rPr lang="en-US" b="1" smtClean="0">
                  <a:solidFill>
                    <a:srgbClr val="068A2C"/>
                  </a:solidFill>
                  <a:latin typeface="UTM Avo" panose="02040603050506020204" pitchFamily="18" charset="0"/>
                </a:rPr>
                <a:t>BÁO CÁO CHÍNH TRỊ</a:t>
              </a:r>
              <a:endParaRPr lang="en-US"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Rounded Rectangle 7"/>
          <p:cNvSpPr/>
          <p:nvPr/>
        </p:nvSpPr>
        <p:spPr>
          <a:xfrm>
            <a:off x="4312083" y="1391056"/>
            <a:ext cx="2897433" cy="536809"/>
          </a:xfrm>
          <a:prstGeom prst="roundRect">
            <a:avLst>
              <a:gd name="adj" fmla="val 231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latin typeface="UTM Avo" panose="02040603050506020204" pitchFamily="18" charset="0"/>
              </a:rPr>
              <a:t>MỘT SỐ VẤN LƯU Ý</a:t>
            </a:r>
          </a:p>
          <a:p>
            <a:pPr algn="ctr">
              <a:spcBef>
                <a:spcPts val="600"/>
              </a:spcBef>
            </a:pPr>
            <a:r>
              <a:rPr lang="en-US" sz="1200" b="1" i="1" smtClean="0">
                <a:solidFill>
                  <a:schemeClr val="bg1"/>
                </a:solidFill>
                <a:latin typeface="UTM Avo" panose="02040603050506020204" pitchFamily="18" charset="0"/>
              </a:rPr>
              <a:t>Về quá trình xây dựng, lấy ý kiến</a:t>
            </a:r>
            <a:endParaRPr lang="en-US" sz="1200" b="1" i="1">
              <a:solidFill>
                <a:schemeClr val="bg1"/>
              </a:solidFill>
              <a:latin typeface="UTM Avo" panose="02040603050506020204" pitchFamily="18" charset="0"/>
            </a:endParaRPr>
          </a:p>
        </p:txBody>
      </p:sp>
      <p:sp>
        <p:nvSpPr>
          <p:cNvPr id="10" name="TextBox 9">
            <a:extLst>
              <a:ext uri="{FF2B5EF4-FFF2-40B4-BE49-F238E27FC236}">
                <a16:creationId xmlns:a16="http://schemas.microsoft.com/office/drawing/2014/main" id="{FF70C0CE-22A5-4DD2-9EA7-041B575C53E9}"/>
              </a:ext>
            </a:extLst>
          </p:cNvPr>
          <p:cNvSpPr txBox="1"/>
          <p:nvPr/>
        </p:nvSpPr>
        <p:spPr>
          <a:xfrm>
            <a:off x="1854739" y="2634373"/>
            <a:ext cx="9208851" cy="2308324"/>
          </a:xfrm>
          <a:prstGeom prst="rect">
            <a:avLst/>
          </a:prstGeom>
          <a:solidFill>
            <a:schemeClr val="accent5">
              <a:lumMod val="75000"/>
            </a:schemeClr>
          </a:solidFill>
        </p:spPr>
        <p:txBody>
          <a:bodyPr wrap="square" rtlCol="0">
            <a:spAutoFit/>
          </a:bodyPr>
          <a:lstStyle/>
          <a:p>
            <a:pPr algn="just"/>
            <a:r>
              <a:rPr lang="en-US" sz="3600" smtClean="0">
                <a:solidFill>
                  <a:schemeClr val="bg1"/>
                </a:solidFill>
                <a:latin typeface="UTM Kabel KT" panose="02040603050506020204" pitchFamily="18" charset="0"/>
              </a:rPr>
              <a:t>C</a:t>
            </a:r>
            <a:r>
              <a:rPr lang="vi-VN" sz="3600">
                <a:solidFill>
                  <a:schemeClr val="bg1"/>
                </a:solidFill>
                <a:latin typeface="UTM Kabel KT" panose="02040603050506020204" pitchFamily="18" charset="0"/>
              </a:rPr>
              <a:t>ần chuẩn bị tốt </a:t>
            </a:r>
            <a:r>
              <a:rPr lang="vi-VN" sz="3600">
                <a:solidFill>
                  <a:srgbClr val="FFFF00"/>
                </a:solidFill>
                <a:latin typeface="UTM Kabel KT" panose="02040603050506020204" pitchFamily="18" charset="0"/>
              </a:rPr>
              <a:t>các tài liệu, phụ lục tham khảo </a:t>
            </a:r>
            <a:r>
              <a:rPr lang="vi-VN" sz="3600">
                <a:solidFill>
                  <a:schemeClr val="bg1"/>
                </a:solidFill>
                <a:latin typeface="UTM Kabel KT" panose="02040603050506020204" pitchFamily="18" charset="0"/>
              </a:rPr>
              <a:t>(phụ lục số liệu, báo cáo chuyên đề, kết quả điều tra xã hội học...) giúp đại biểu đại hội có đủ cơ sở, tiêu chí đánh giá, góp ý</a:t>
            </a:r>
            <a:endParaRPr lang="en-US" sz="3600" dirty="0">
              <a:solidFill>
                <a:schemeClr val="bg1"/>
              </a:solidFill>
              <a:latin typeface="UTM Kabel KT" panose="02040603050506020204" pitchFamily="18" charset="0"/>
            </a:endParaRPr>
          </a:p>
        </p:txBody>
      </p:sp>
      <p:sp>
        <p:nvSpPr>
          <p:cNvPr id="11" name="TextBox 10">
            <a:extLst>
              <a:ext uri="{FF2B5EF4-FFF2-40B4-BE49-F238E27FC236}">
                <a16:creationId xmlns:a16="http://schemas.microsoft.com/office/drawing/2014/main" id="{00726EDA-63E8-422E-BDB1-609B4FEADC05}"/>
              </a:ext>
            </a:extLst>
          </p:cNvPr>
          <p:cNvSpPr txBox="1"/>
          <p:nvPr/>
        </p:nvSpPr>
        <p:spPr>
          <a:xfrm>
            <a:off x="965719" y="3147918"/>
            <a:ext cx="567866" cy="1107996"/>
          </a:xfrm>
          <a:prstGeom prst="rect">
            <a:avLst/>
          </a:prstGeom>
          <a:noFill/>
          <a:ln>
            <a:noFill/>
          </a:ln>
        </p:spPr>
        <p:txBody>
          <a:bodyPr wrap="square" rtlCol="0">
            <a:spAutoFit/>
          </a:bodyPr>
          <a:lstStyle/>
          <a:p>
            <a:pPr algn="ctr"/>
            <a:r>
              <a:rPr lang="en-US" sz="6600" smtClean="0">
                <a:ln w="12700">
                  <a:solidFill>
                    <a:schemeClr val="bg1"/>
                  </a:solidFill>
                </a:ln>
                <a:solidFill>
                  <a:srgbClr val="0070C0"/>
                </a:solidFill>
                <a:effectLst>
                  <a:outerShdw blurRad="50800" dist="38100" dir="2700000" algn="tl" rotWithShape="0">
                    <a:prstClr val="black">
                      <a:alpha val="40000"/>
                    </a:prstClr>
                  </a:outerShdw>
                </a:effectLst>
                <a:latin typeface="Arial Black" panose="020B0A04020102020204" pitchFamily="34" charset="0"/>
              </a:rPr>
              <a:t>b</a:t>
            </a:r>
            <a:endParaRPr lang="vi-VN" sz="6600" dirty="0">
              <a:ln w="12700">
                <a:solidFill>
                  <a:schemeClr val="bg1"/>
                </a:solidFill>
              </a:ln>
              <a:solidFill>
                <a:srgbClr val="0070C0"/>
              </a:solidFill>
              <a:effectLst>
                <a:outerShdw blurRad="50800" dist="38100" dir="2700000" algn="tl" rotWithShape="0">
                  <a:prstClr val="black">
                    <a:alpha val="40000"/>
                  </a:prstClr>
                </a:outerShdw>
              </a:effectLst>
              <a:latin typeface="UTM Talling" panose="02040603050506020204" pitchFamily="18" charset="0"/>
            </a:endParaRPr>
          </a:p>
        </p:txBody>
      </p:sp>
    </p:spTree>
    <p:extLst>
      <p:ext uri="{BB962C8B-B14F-4D97-AF65-F5344CB8AC3E}">
        <p14:creationId xmlns:p14="http://schemas.microsoft.com/office/powerpoint/2010/main" val="993034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68A2C"/>
                  </a:solidFill>
                  <a:latin typeface="UTM Avo" panose="02040603050506020204" pitchFamily="18" charset="0"/>
                </a:rPr>
                <a:t>ĐỐI VỚI </a:t>
              </a:r>
            </a:p>
            <a:p>
              <a:pPr algn="ctr"/>
              <a:r>
                <a:rPr lang="en-US" b="1" smtClean="0">
                  <a:solidFill>
                    <a:srgbClr val="068A2C"/>
                  </a:solidFill>
                  <a:latin typeface="UTM Avo" panose="02040603050506020204" pitchFamily="18" charset="0"/>
                </a:rPr>
                <a:t>BÁO CÁO CHÍNH TRỊ</a:t>
              </a:r>
              <a:endParaRPr lang="en-US"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Rounded Rectangle 7"/>
          <p:cNvSpPr/>
          <p:nvPr/>
        </p:nvSpPr>
        <p:spPr>
          <a:xfrm>
            <a:off x="4312083" y="1391056"/>
            <a:ext cx="2897433" cy="536809"/>
          </a:xfrm>
          <a:prstGeom prst="roundRect">
            <a:avLst>
              <a:gd name="adj" fmla="val 231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latin typeface="UTM Avo" panose="02040603050506020204" pitchFamily="18" charset="0"/>
              </a:rPr>
              <a:t>MỘT SỐ VẤN LƯU Ý</a:t>
            </a:r>
          </a:p>
          <a:p>
            <a:pPr algn="ctr">
              <a:spcBef>
                <a:spcPts val="600"/>
              </a:spcBef>
            </a:pPr>
            <a:r>
              <a:rPr lang="en-US" sz="1200" b="1" i="1" smtClean="0">
                <a:solidFill>
                  <a:schemeClr val="bg1"/>
                </a:solidFill>
                <a:latin typeface="UTM Avo" panose="02040603050506020204" pitchFamily="18" charset="0"/>
              </a:rPr>
              <a:t>Về quá trình xây dựng, lấy ý kiến</a:t>
            </a:r>
            <a:endParaRPr lang="en-US" sz="1200" b="1" i="1">
              <a:solidFill>
                <a:schemeClr val="bg1"/>
              </a:solidFill>
              <a:latin typeface="UTM Avo" panose="02040603050506020204" pitchFamily="18" charset="0"/>
            </a:endParaRPr>
          </a:p>
        </p:txBody>
      </p:sp>
      <p:grpSp>
        <p:nvGrpSpPr>
          <p:cNvPr id="9" name="Group 8"/>
          <p:cNvGrpSpPr/>
          <p:nvPr/>
        </p:nvGrpSpPr>
        <p:grpSpPr>
          <a:xfrm>
            <a:off x="407536" y="3592265"/>
            <a:ext cx="5840617" cy="2899975"/>
            <a:chOff x="407536" y="3592265"/>
            <a:chExt cx="5840617" cy="2899975"/>
          </a:xfrm>
        </p:grpSpPr>
        <p:sp>
          <p:nvSpPr>
            <p:cNvPr id="10" name="Rounded Rectangle 9"/>
            <p:cNvSpPr/>
            <p:nvPr/>
          </p:nvSpPr>
          <p:spPr>
            <a:xfrm>
              <a:off x="407536" y="3901440"/>
              <a:ext cx="5311834" cy="2590800"/>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accent5">
                      <a:lumMod val="75000"/>
                    </a:schemeClr>
                  </a:solidFill>
                  <a:latin typeface="UTM Avo" panose="02040603050506020204" pitchFamily="18" charset="0"/>
                </a:rPr>
                <a:t>Hình thức thảo luận: </a:t>
              </a:r>
              <a:r>
                <a:rPr lang="vi-VN" sz="2400">
                  <a:solidFill>
                    <a:schemeClr val="accent5">
                      <a:lumMod val="75000"/>
                    </a:schemeClr>
                  </a:solidFill>
                  <a:latin typeface="UTM Avo" panose="02040603050506020204" pitchFamily="18" charset="0"/>
                </a:rPr>
                <a:t>Tổ chức hội nghị, diễn đàn thảo luận để lấy ý kiến tập trung; tổ chức các diễn đàn trực tuyến; gửi văn kiện xin ý kiến đóng góp của cán bộ, đoàn viên, thanh niên... </a:t>
              </a:r>
              <a:endParaRPr lang="en-US" sz="2400">
                <a:solidFill>
                  <a:schemeClr val="accent5">
                    <a:lumMod val="75000"/>
                  </a:schemeClr>
                </a:solidFill>
                <a:latin typeface="UTM Avo" panose="02040603050506020204" pitchFamily="18" charset="0"/>
              </a:endParaRPr>
            </a:p>
          </p:txBody>
        </p:sp>
        <p:cxnSp>
          <p:nvCxnSpPr>
            <p:cNvPr id="11" name="Straight Arrow Connector 10"/>
            <p:cNvCxnSpPr>
              <a:stCxn id="16" idx="2"/>
              <a:endCxn id="10" idx="0"/>
            </p:cNvCxnSpPr>
            <p:nvPr/>
          </p:nvCxnSpPr>
          <p:spPr>
            <a:xfrm flipH="1">
              <a:off x="3063453" y="3592265"/>
              <a:ext cx="3184700" cy="3091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12" name="Group 11"/>
          <p:cNvGrpSpPr/>
          <p:nvPr/>
        </p:nvGrpSpPr>
        <p:grpSpPr>
          <a:xfrm>
            <a:off x="6248153" y="3592265"/>
            <a:ext cx="5771127" cy="2899975"/>
            <a:chOff x="6248153" y="3592265"/>
            <a:chExt cx="5771127" cy="2899975"/>
          </a:xfrm>
        </p:grpSpPr>
        <p:sp>
          <p:nvSpPr>
            <p:cNvPr id="13" name="Rounded Rectangle 12"/>
            <p:cNvSpPr/>
            <p:nvPr/>
          </p:nvSpPr>
          <p:spPr>
            <a:xfrm>
              <a:off x="6248153" y="3901440"/>
              <a:ext cx="5771127" cy="2590800"/>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b="1">
                  <a:solidFill>
                    <a:schemeClr val="accent5">
                      <a:lumMod val="75000"/>
                    </a:schemeClr>
                  </a:solidFill>
                  <a:latin typeface="UTM Avo" panose="02040603050506020204" pitchFamily="18" charset="0"/>
                </a:rPr>
                <a:t>C</a:t>
              </a:r>
              <a:r>
                <a:rPr lang="vi-VN" sz="2300" b="1">
                  <a:solidFill>
                    <a:schemeClr val="accent5">
                      <a:lumMod val="75000"/>
                    </a:schemeClr>
                  </a:solidFill>
                  <a:latin typeface="UTM Avo" panose="02040603050506020204" pitchFamily="18" charset="0"/>
                </a:rPr>
                <a:t>ác đối tượng </a:t>
              </a:r>
              <a:r>
                <a:rPr lang="en-US" sz="2300" b="1">
                  <a:solidFill>
                    <a:schemeClr val="accent5">
                      <a:lumMod val="75000"/>
                    </a:schemeClr>
                  </a:solidFill>
                  <a:latin typeface="UTM Avo" panose="02040603050506020204" pitchFamily="18" charset="0"/>
                </a:rPr>
                <a:t>lấy ý kiến</a:t>
              </a:r>
              <a:r>
                <a:rPr lang="vi-VN" sz="2300" b="1">
                  <a:solidFill>
                    <a:schemeClr val="accent5">
                      <a:lumMod val="75000"/>
                    </a:schemeClr>
                  </a:solidFill>
                  <a:latin typeface="UTM Avo" panose="02040603050506020204" pitchFamily="18" charset="0"/>
                </a:rPr>
                <a:t>: </a:t>
              </a:r>
              <a:r>
                <a:rPr lang="en-US" sz="2300">
                  <a:solidFill>
                    <a:schemeClr val="accent5">
                      <a:lumMod val="75000"/>
                    </a:schemeClr>
                  </a:solidFill>
                  <a:latin typeface="UTM Avo" panose="02040603050506020204" pitchFamily="18" charset="0"/>
                </a:rPr>
                <a:t>thanh niên </a:t>
              </a:r>
              <a:r>
                <a:rPr lang="vi-VN" sz="2300">
                  <a:solidFill>
                    <a:schemeClr val="accent5">
                      <a:lumMod val="75000"/>
                    </a:schemeClr>
                  </a:solidFill>
                  <a:latin typeface="UTM Avo" panose="02040603050506020204" pitchFamily="18" charset="0"/>
                </a:rPr>
                <a:t>trường học, công chức, viên chức, nông thôn, đô thị, công nhân, lực lượng vũ trang…; cựu cán bộ Đoàn, Hội, các chuyên gia trong lĩnh vực nghiên cứu về thanh niên, các nhà giáo dục…</a:t>
              </a:r>
              <a:endParaRPr lang="en-US" sz="2300">
                <a:solidFill>
                  <a:schemeClr val="accent5">
                    <a:lumMod val="75000"/>
                  </a:schemeClr>
                </a:solidFill>
                <a:latin typeface="UTM Avo" panose="02040603050506020204" pitchFamily="18" charset="0"/>
              </a:endParaRPr>
            </a:p>
          </p:txBody>
        </p:sp>
        <p:cxnSp>
          <p:nvCxnSpPr>
            <p:cNvPr id="14" name="Straight Arrow Connector 13"/>
            <p:cNvCxnSpPr>
              <a:stCxn id="16" idx="2"/>
              <a:endCxn id="13" idx="0"/>
            </p:cNvCxnSpPr>
            <p:nvPr/>
          </p:nvCxnSpPr>
          <p:spPr>
            <a:xfrm>
              <a:off x="6248153" y="3592265"/>
              <a:ext cx="2885564" cy="3091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15" name="Group 14"/>
          <p:cNvGrpSpPr/>
          <p:nvPr/>
        </p:nvGrpSpPr>
        <p:grpSpPr>
          <a:xfrm>
            <a:off x="92920" y="2391936"/>
            <a:ext cx="11516139" cy="1200329"/>
            <a:chOff x="0" y="3831664"/>
            <a:chExt cx="11516139" cy="1200329"/>
          </a:xfrm>
        </p:grpSpPr>
        <p:sp>
          <p:nvSpPr>
            <p:cNvPr id="16" name="TextBox 15">
              <a:extLst>
                <a:ext uri="{FF2B5EF4-FFF2-40B4-BE49-F238E27FC236}">
                  <a16:creationId xmlns:a16="http://schemas.microsoft.com/office/drawing/2014/main" id="{77DF68B1-CE21-4CD0-B1B6-B9AE5BB2C54E}"/>
                </a:ext>
              </a:extLst>
            </p:cNvPr>
            <p:cNvSpPr txBox="1"/>
            <p:nvPr/>
          </p:nvSpPr>
          <p:spPr>
            <a:xfrm>
              <a:off x="794326" y="3831664"/>
              <a:ext cx="10721813" cy="1200329"/>
            </a:xfrm>
            <a:prstGeom prst="rect">
              <a:avLst/>
            </a:prstGeom>
            <a:noFill/>
            <a:ln>
              <a:solidFill>
                <a:schemeClr val="accent5">
                  <a:lumMod val="75000"/>
                </a:schemeClr>
              </a:solidFill>
            </a:ln>
          </p:spPr>
          <p:txBody>
            <a:bodyPr wrap="square" rtlCol="0">
              <a:spAutoFit/>
            </a:bodyPr>
            <a:lstStyle/>
            <a:p>
              <a:pPr algn="just"/>
              <a:r>
                <a:rPr lang="pt-BR" sz="2400">
                  <a:solidFill>
                    <a:schemeClr val="accent5">
                      <a:lumMod val="75000"/>
                    </a:schemeClr>
                  </a:solidFill>
                  <a:latin typeface="UTM Kabel KT" panose="02040603050506020204" pitchFamily="18" charset="0"/>
                </a:rPr>
                <a:t>Tổ chức </a:t>
              </a:r>
              <a:r>
                <a:rPr lang="pt-BR" sz="2400">
                  <a:solidFill>
                    <a:srgbClr val="C00000"/>
                  </a:solidFill>
                  <a:latin typeface="UTM Kabel KT" panose="02040603050506020204" pitchFamily="18" charset="0"/>
                </a:rPr>
                <a:t>thảo luận, lấy ý kiến góp ý, hiến kế </a:t>
              </a:r>
              <a:r>
                <a:rPr lang="pt-BR" sz="2400">
                  <a:solidFill>
                    <a:schemeClr val="accent5">
                      <a:lumMod val="75000"/>
                    </a:schemeClr>
                  </a:solidFill>
                  <a:latin typeface="UTM Kabel KT" panose="02040603050506020204" pitchFamily="18" charset="0"/>
                </a:rPr>
                <a:t>xây dựng Báo cáo chính trị thông qua nhiều kênh, nhiều phương thức, trong nhiều đối tượng, tăng cường </a:t>
              </a:r>
              <a:r>
                <a:rPr lang="pt-BR" sz="2400">
                  <a:solidFill>
                    <a:srgbClr val="C00000"/>
                  </a:solidFill>
                  <a:latin typeface="UTM Kabel KT" panose="02040603050506020204" pitchFamily="18" charset="0"/>
                </a:rPr>
                <a:t>ứng dụng công nghệ thông tin </a:t>
              </a:r>
              <a:r>
                <a:rPr lang="pt-BR" sz="2400">
                  <a:solidFill>
                    <a:schemeClr val="accent5">
                      <a:lumMod val="75000"/>
                    </a:schemeClr>
                  </a:solidFill>
                  <a:latin typeface="UTM Kabel KT" panose="02040603050506020204" pitchFamily="18" charset="0"/>
                </a:rPr>
                <a:t>trong việc xin ý kiến và tiếp nhận, tổng hợp ý kiến góp ý</a:t>
              </a:r>
              <a:endParaRPr lang="en-US" sz="2400" dirty="0">
                <a:solidFill>
                  <a:schemeClr val="accent5">
                    <a:lumMod val="75000"/>
                  </a:schemeClr>
                </a:solidFill>
                <a:latin typeface="UTM Kabel KT" panose="02040603050506020204" pitchFamily="18" charset="0"/>
              </a:endParaRPr>
            </a:p>
          </p:txBody>
        </p:sp>
        <p:sp>
          <p:nvSpPr>
            <p:cNvPr id="17" name="TextBox 16">
              <a:extLst>
                <a:ext uri="{FF2B5EF4-FFF2-40B4-BE49-F238E27FC236}">
                  <a16:creationId xmlns:a16="http://schemas.microsoft.com/office/drawing/2014/main" id="{00726EDA-63E8-422E-BDB1-609B4FEADC05}"/>
                </a:ext>
              </a:extLst>
            </p:cNvPr>
            <p:cNvSpPr txBox="1"/>
            <p:nvPr/>
          </p:nvSpPr>
          <p:spPr>
            <a:xfrm>
              <a:off x="0" y="4108662"/>
              <a:ext cx="682891" cy="646331"/>
            </a:xfrm>
            <a:prstGeom prst="rect">
              <a:avLst/>
            </a:prstGeom>
            <a:noFill/>
            <a:ln>
              <a:noFill/>
            </a:ln>
          </p:spPr>
          <p:txBody>
            <a:bodyPr wrap="square" rtlCol="0">
              <a:spAutoFit/>
            </a:bodyPr>
            <a:lstStyle/>
            <a:p>
              <a:pPr algn="ctr"/>
              <a:r>
                <a:rPr lang="en-US" sz="3600" smtClean="0">
                  <a:ln w="12700">
                    <a:solidFill>
                      <a:schemeClr val="bg1"/>
                    </a:solidFill>
                  </a:ln>
                  <a:solidFill>
                    <a:srgbClr val="0070C0"/>
                  </a:solidFill>
                  <a:effectLst>
                    <a:outerShdw blurRad="50800" dist="38100" dir="2700000" algn="tl" rotWithShape="0">
                      <a:prstClr val="black">
                        <a:alpha val="40000"/>
                      </a:prstClr>
                    </a:outerShdw>
                  </a:effectLst>
                  <a:latin typeface="Arial Black" panose="020B0A04020102020204" pitchFamily="34" charset="0"/>
                </a:rPr>
                <a:t>c</a:t>
              </a:r>
              <a:endParaRPr lang="vi-VN" sz="3600" dirty="0">
                <a:ln w="12700">
                  <a:solidFill>
                    <a:schemeClr val="bg1"/>
                  </a:solidFill>
                </a:ln>
                <a:solidFill>
                  <a:srgbClr val="0070C0"/>
                </a:solidFill>
                <a:effectLst>
                  <a:outerShdw blurRad="50800" dist="38100" dir="2700000" algn="tl" rotWithShape="0">
                    <a:prstClr val="black">
                      <a:alpha val="40000"/>
                    </a:prstClr>
                  </a:outerShdw>
                </a:effectLst>
                <a:latin typeface="UTM Talling" panose="02040603050506020204" pitchFamily="18" charset="0"/>
              </a:endParaRPr>
            </a:p>
          </p:txBody>
        </p:sp>
      </p:grpSp>
    </p:spTree>
    <p:extLst>
      <p:ext uri="{BB962C8B-B14F-4D97-AF65-F5344CB8AC3E}">
        <p14:creationId xmlns:p14="http://schemas.microsoft.com/office/powerpoint/2010/main" val="416292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68A2C"/>
                  </a:solidFill>
                  <a:latin typeface="UTM Avo" panose="02040603050506020204" pitchFamily="18" charset="0"/>
                </a:rPr>
                <a:t>ĐỐI VỚI </a:t>
              </a:r>
            </a:p>
            <a:p>
              <a:pPr algn="ctr"/>
              <a:r>
                <a:rPr lang="en-US" b="1" smtClean="0">
                  <a:solidFill>
                    <a:srgbClr val="068A2C"/>
                  </a:solidFill>
                  <a:latin typeface="UTM Avo" panose="02040603050506020204" pitchFamily="18" charset="0"/>
                </a:rPr>
                <a:t>BÁO CÁO CHÍNH TRỊ</a:t>
              </a:r>
              <a:endParaRPr lang="en-US"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9" name="TextBox 8">
            <a:extLst>
              <a:ext uri="{FF2B5EF4-FFF2-40B4-BE49-F238E27FC236}">
                <a16:creationId xmlns:a16="http://schemas.microsoft.com/office/drawing/2014/main" id="{CCCBF2F1-7CE3-409A-A7EC-024900221056}"/>
              </a:ext>
            </a:extLst>
          </p:cNvPr>
          <p:cNvSpPr txBox="1"/>
          <p:nvPr/>
        </p:nvSpPr>
        <p:spPr>
          <a:xfrm>
            <a:off x="1815829" y="2305465"/>
            <a:ext cx="9040238" cy="3539430"/>
          </a:xfrm>
          <a:prstGeom prst="rect">
            <a:avLst/>
          </a:prstGeom>
          <a:noFill/>
          <a:ln>
            <a:solidFill>
              <a:schemeClr val="accent5">
                <a:lumMod val="75000"/>
              </a:schemeClr>
            </a:solidFill>
          </a:ln>
        </p:spPr>
        <p:txBody>
          <a:bodyPr wrap="square" rtlCol="0">
            <a:spAutoFit/>
          </a:bodyPr>
          <a:lstStyle/>
          <a:p>
            <a:pPr algn="just"/>
            <a:r>
              <a:rPr lang="vi-VN" sz="3200">
                <a:solidFill>
                  <a:schemeClr val="accent5">
                    <a:lumMod val="75000"/>
                  </a:schemeClr>
                </a:solidFill>
                <a:latin typeface="UTM Kabel KT" panose="02040603050506020204" pitchFamily="18" charset="0"/>
              </a:rPr>
              <a:t>Quá trình xây dựng dự thảo văn kiện đại hội đoàn các cấp cần </a:t>
            </a:r>
            <a:r>
              <a:rPr lang="vi-VN" sz="3200">
                <a:solidFill>
                  <a:srgbClr val="C00000"/>
                </a:solidFill>
                <a:latin typeface="UTM Kabel KT" panose="02040603050506020204" pitchFamily="18" charset="0"/>
              </a:rPr>
              <a:t>nghiêm túc tiếp thu các ý kiến chỉ đạo của cấp ủy cùng cấp</a:t>
            </a:r>
            <a:r>
              <a:rPr lang="vi-VN" sz="3200">
                <a:solidFill>
                  <a:schemeClr val="accent5">
                    <a:lumMod val="75000"/>
                  </a:schemeClr>
                </a:solidFill>
                <a:latin typeface="UTM Kabel KT" panose="02040603050506020204" pitchFamily="18" charset="0"/>
              </a:rPr>
              <a:t>; nghiêm túc tổ chức </a:t>
            </a:r>
            <a:r>
              <a:rPr lang="vi-VN" sz="3200">
                <a:solidFill>
                  <a:srgbClr val="C00000"/>
                </a:solidFill>
                <a:latin typeface="UTM Kabel KT" panose="02040603050506020204" pitchFamily="18" charset="0"/>
              </a:rPr>
              <a:t>lấy ý kiến đóng góp </a:t>
            </a:r>
            <a:r>
              <a:rPr lang="vi-VN" sz="3200">
                <a:solidFill>
                  <a:schemeClr val="accent5">
                    <a:lumMod val="75000"/>
                  </a:schemeClr>
                </a:solidFill>
                <a:latin typeface="UTM Kabel KT" panose="02040603050506020204" pitchFamily="18" charset="0"/>
              </a:rPr>
              <a:t>của cấp ủy, tổ chức đoàn cấp dưới, của cán bộ lão thành, các đồng chí nguyên là cán bộ đoàn các thời kỳ, các nhà khoa học, nhân sĩ, trí thức, chuyên gia và cán bộ Đoàn, đoàn viên, thanh </a:t>
            </a:r>
            <a:r>
              <a:rPr lang="vi-VN" sz="3200" smtClean="0">
                <a:solidFill>
                  <a:schemeClr val="accent5">
                    <a:lumMod val="75000"/>
                  </a:schemeClr>
                </a:solidFill>
                <a:latin typeface="UTM Kabel KT" panose="02040603050506020204" pitchFamily="18" charset="0"/>
              </a:rPr>
              <a:t>niên</a:t>
            </a:r>
            <a:endParaRPr lang="en-US" sz="3200" dirty="0">
              <a:solidFill>
                <a:schemeClr val="accent5">
                  <a:lumMod val="75000"/>
                </a:schemeClr>
              </a:solidFill>
              <a:latin typeface="UTM Kabel KT" panose="02040603050506020204" pitchFamily="18" charset="0"/>
            </a:endParaRPr>
          </a:p>
        </p:txBody>
      </p:sp>
      <p:sp>
        <p:nvSpPr>
          <p:cNvPr id="12" name="Rounded Rectangle 11"/>
          <p:cNvSpPr/>
          <p:nvPr/>
        </p:nvSpPr>
        <p:spPr>
          <a:xfrm>
            <a:off x="4312083" y="1391056"/>
            <a:ext cx="2897433" cy="536809"/>
          </a:xfrm>
          <a:prstGeom prst="roundRect">
            <a:avLst>
              <a:gd name="adj" fmla="val 231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latin typeface="UTM Avo" panose="02040603050506020204" pitchFamily="18" charset="0"/>
              </a:rPr>
              <a:t>MỘT SỐ VẤN LƯU Ý</a:t>
            </a:r>
          </a:p>
          <a:p>
            <a:pPr algn="ctr">
              <a:spcBef>
                <a:spcPts val="600"/>
              </a:spcBef>
            </a:pPr>
            <a:r>
              <a:rPr lang="en-US" sz="1200" b="1" i="1" smtClean="0">
                <a:solidFill>
                  <a:schemeClr val="bg1"/>
                </a:solidFill>
                <a:latin typeface="UTM Avo" panose="02040603050506020204" pitchFamily="18" charset="0"/>
              </a:rPr>
              <a:t>Về quá trình xây dựng, lấy ý kiến</a:t>
            </a:r>
            <a:endParaRPr lang="en-US" sz="1200" b="1" i="1">
              <a:solidFill>
                <a:schemeClr val="bg1"/>
              </a:solidFill>
              <a:latin typeface="UTM Avo" panose="02040603050506020204" pitchFamily="18" charset="0"/>
            </a:endParaRPr>
          </a:p>
        </p:txBody>
      </p:sp>
      <p:sp>
        <p:nvSpPr>
          <p:cNvPr id="13" name="TextBox 12">
            <a:extLst>
              <a:ext uri="{FF2B5EF4-FFF2-40B4-BE49-F238E27FC236}">
                <a16:creationId xmlns:a16="http://schemas.microsoft.com/office/drawing/2014/main" id="{00726EDA-63E8-422E-BDB1-609B4FEADC05}"/>
              </a:ext>
            </a:extLst>
          </p:cNvPr>
          <p:cNvSpPr txBox="1"/>
          <p:nvPr/>
        </p:nvSpPr>
        <p:spPr>
          <a:xfrm>
            <a:off x="642809" y="3436396"/>
            <a:ext cx="682891" cy="923330"/>
          </a:xfrm>
          <a:prstGeom prst="rect">
            <a:avLst/>
          </a:prstGeom>
          <a:noFill/>
          <a:ln>
            <a:noFill/>
          </a:ln>
        </p:spPr>
        <p:txBody>
          <a:bodyPr wrap="square" rtlCol="0">
            <a:spAutoFit/>
          </a:bodyPr>
          <a:lstStyle/>
          <a:p>
            <a:pPr algn="ctr"/>
            <a:r>
              <a:rPr lang="en-US" sz="5400" smtClean="0">
                <a:ln w="12700">
                  <a:solidFill>
                    <a:schemeClr val="bg1"/>
                  </a:solidFill>
                </a:ln>
                <a:solidFill>
                  <a:srgbClr val="0070C0"/>
                </a:solidFill>
                <a:effectLst>
                  <a:outerShdw blurRad="50800" dist="38100" dir="2700000" algn="tl" rotWithShape="0">
                    <a:prstClr val="black">
                      <a:alpha val="40000"/>
                    </a:prstClr>
                  </a:outerShdw>
                </a:effectLst>
                <a:latin typeface="Arial Black" panose="020B0A04020102020204" pitchFamily="34" charset="0"/>
              </a:rPr>
              <a:t>d</a:t>
            </a:r>
            <a:endParaRPr lang="vi-VN" sz="5400" dirty="0">
              <a:ln w="12700">
                <a:solidFill>
                  <a:schemeClr val="bg1"/>
                </a:solidFill>
              </a:ln>
              <a:solidFill>
                <a:srgbClr val="0070C0"/>
              </a:solidFill>
              <a:effectLst>
                <a:outerShdw blurRad="50800" dist="38100" dir="2700000" algn="tl" rotWithShape="0">
                  <a:prstClr val="black">
                    <a:alpha val="40000"/>
                  </a:prstClr>
                </a:outerShdw>
              </a:effectLst>
              <a:latin typeface="UTM Talling" panose="02040603050506020204" pitchFamily="18" charset="0"/>
            </a:endParaRPr>
          </a:p>
        </p:txBody>
      </p:sp>
    </p:spTree>
    <p:extLst>
      <p:ext uri="{BB962C8B-B14F-4D97-AF65-F5344CB8AC3E}">
        <p14:creationId xmlns:p14="http://schemas.microsoft.com/office/powerpoint/2010/main" val="271139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68A2C"/>
                  </a:solidFill>
                  <a:latin typeface="UTM Avo" panose="02040603050506020204" pitchFamily="18" charset="0"/>
                </a:rPr>
                <a:t>ĐỐI VỚI </a:t>
              </a:r>
            </a:p>
            <a:p>
              <a:pPr algn="ctr"/>
              <a:r>
                <a:rPr lang="en-US" b="1" smtClean="0">
                  <a:solidFill>
                    <a:srgbClr val="068A2C"/>
                  </a:solidFill>
                  <a:latin typeface="UTM Avo" panose="02040603050506020204" pitchFamily="18" charset="0"/>
                </a:rPr>
                <a:t>BÁO CÁO CHÍNH TRỊ</a:t>
              </a:r>
              <a:endParaRPr lang="en-US"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TextBox 7">
            <a:extLst>
              <a:ext uri="{FF2B5EF4-FFF2-40B4-BE49-F238E27FC236}">
                <a16:creationId xmlns:a16="http://schemas.microsoft.com/office/drawing/2014/main" id="{FF70C0CE-22A5-4DD2-9EA7-041B575C53E9}"/>
              </a:ext>
            </a:extLst>
          </p:cNvPr>
          <p:cNvSpPr txBox="1"/>
          <p:nvPr/>
        </p:nvSpPr>
        <p:spPr>
          <a:xfrm>
            <a:off x="1445618" y="2441501"/>
            <a:ext cx="10285940" cy="3046988"/>
          </a:xfrm>
          <a:prstGeom prst="rect">
            <a:avLst/>
          </a:prstGeom>
          <a:solidFill>
            <a:schemeClr val="accent5">
              <a:lumMod val="75000"/>
            </a:schemeClr>
          </a:solidFill>
        </p:spPr>
        <p:txBody>
          <a:bodyPr wrap="square" rtlCol="0">
            <a:spAutoFit/>
          </a:bodyPr>
          <a:lstStyle/>
          <a:p>
            <a:pPr algn="just"/>
            <a:r>
              <a:rPr lang="vi-VN" sz="3200">
                <a:solidFill>
                  <a:srgbClr val="FFFF00"/>
                </a:solidFill>
                <a:latin typeface="UTM Kabel KT" panose="02040603050506020204" pitchFamily="18" charset="0"/>
              </a:rPr>
              <a:t>Phát huy dân chủ </a:t>
            </a:r>
            <a:r>
              <a:rPr lang="vi-VN" sz="3200">
                <a:solidFill>
                  <a:schemeClr val="bg1"/>
                </a:solidFill>
                <a:latin typeface="UTM Kabel KT" panose="02040603050506020204" pitchFamily="18" charset="0"/>
              </a:rPr>
              <a:t>trong cán bộ, đoàn viên, thanh niên và đại biểu Đại hội; </a:t>
            </a:r>
            <a:r>
              <a:rPr lang="vi-VN" sz="3200">
                <a:solidFill>
                  <a:srgbClr val="FFFF00"/>
                </a:solidFill>
                <a:latin typeface="UTM Kabel KT" panose="02040603050506020204" pitchFamily="18" charset="0"/>
              </a:rPr>
              <a:t>thảo luận thẳng thắn, nghiêm túc</a:t>
            </a:r>
            <a:r>
              <a:rPr lang="vi-VN" sz="3200">
                <a:solidFill>
                  <a:schemeClr val="bg1"/>
                </a:solidFill>
                <a:latin typeface="UTM Kabel KT" panose="02040603050506020204" pitchFamily="18" charset="0"/>
              </a:rPr>
              <a:t>, đi vào những vấn đề trọng tâm, trình bày ngắn gọn </a:t>
            </a:r>
            <a:r>
              <a:rPr lang="vi-VN" sz="3200" i="1">
                <a:solidFill>
                  <a:srgbClr val="FFFF00"/>
                </a:solidFill>
                <a:latin typeface="UTM Kabel KT" panose="02040603050506020204" pitchFamily="18" charset="0"/>
              </a:rPr>
              <a:t>(tránh tham luận dài dòng, chung chung, liệt kê thành tích)</a:t>
            </a:r>
            <a:r>
              <a:rPr lang="vi-VN" sz="3200">
                <a:solidFill>
                  <a:srgbClr val="FFFF00"/>
                </a:solidFill>
                <a:latin typeface="UTM Kabel KT" panose="02040603050506020204" pitchFamily="18" charset="0"/>
              </a:rPr>
              <a:t>. </a:t>
            </a:r>
            <a:r>
              <a:rPr lang="vi-VN" sz="3200">
                <a:solidFill>
                  <a:schemeClr val="bg1"/>
                </a:solidFill>
                <a:latin typeface="UTM Kabel KT" panose="02040603050506020204" pitchFamily="18" charset="0"/>
              </a:rPr>
              <a:t>Qua thảo luận, các cấp bộ đoàn </a:t>
            </a:r>
            <a:r>
              <a:rPr lang="vi-VN" sz="3200">
                <a:solidFill>
                  <a:srgbClr val="FFFF00"/>
                </a:solidFill>
                <a:latin typeface="UTM Kabel KT" panose="02040603050506020204" pitchFamily="18" charset="0"/>
              </a:rPr>
              <a:t>cụ thể hóa </a:t>
            </a:r>
            <a:r>
              <a:rPr lang="vi-VN" sz="3200">
                <a:solidFill>
                  <a:schemeClr val="bg1"/>
                </a:solidFill>
                <a:latin typeface="UTM Kabel KT" panose="02040603050506020204" pitchFamily="18" charset="0"/>
              </a:rPr>
              <a:t>vào văn kiện và nghị quyết Đại hội của cấp </a:t>
            </a:r>
            <a:r>
              <a:rPr lang="vi-VN" sz="3200" smtClean="0">
                <a:solidFill>
                  <a:schemeClr val="bg1"/>
                </a:solidFill>
                <a:latin typeface="UTM Kabel KT" panose="02040603050506020204" pitchFamily="18" charset="0"/>
              </a:rPr>
              <a:t>mình</a:t>
            </a:r>
            <a:endParaRPr lang="en-US" sz="3200" dirty="0">
              <a:solidFill>
                <a:schemeClr val="bg1"/>
              </a:solidFill>
              <a:latin typeface="UTM Kabel KT" panose="02040603050506020204" pitchFamily="18" charset="0"/>
            </a:endParaRPr>
          </a:p>
        </p:txBody>
      </p:sp>
      <p:sp>
        <p:nvSpPr>
          <p:cNvPr id="9" name="Rounded Rectangle 8"/>
          <p:cNvSpPr/>
          <p:nvPr/>
        </p:nvSpPr>
        <p:spPr>
          <a:xfrm>
            <a:off x="4312083" y="1391056"/>
            <a:ext cx="2897433" cy="536809"/>
          </a:xfrm>
          <a:prstGeom prst="roundRect">
            <a:avLst>
              <a:gd name="adj" fmla="val 231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latin typeface="UTM Avo" panose="02040603050506020204" pitchFamily="18" charset="0"/>
              </a:rPr>
              <a:t>MỘT SỐ VẤN LƯU Ý</a:t>
            </a:r>
          </a:p>
          <a:p>
            <a:pPr algn="ctr">
              <a:spcBef>
                <a:spcPts val="600"/>
              </a:spcBef>
            </a:pPr>
            <a:r>
              <a:rPr lang="en-US" sz="1200" b="1" i="1" smtClean="0">
                <a:solidFill>
                  <a:schemeClr val="bg1"/>
                </a:solidFill>
                <a:latin typeface="UTM Avo" panose="02040603050506020204" pitchFamily="18" charset="0"/>
              </a:rPr>
              <a:t>Về quá trình xây dựng, lấy ý kiến</a:t>
            </a:r>
            <a:endParaRPr lang="en-US" sz="1200" b="1" i="1">
              <a:solidFill>
                <a:schemeClr val="bg1"/>
              </a:solidFill>
              <a:latin typeface="UTM Avo" panose="02040603050506020204" pitchFamily="18" charset="0"/>
            </a:endParaRPr>
          </a:p>
        </p:txBody>
      </p:sp>
      <p:sp>
        <p:nvSpPr>
          <p:cNvPr id="10" name="TextBox 9">
            <a:extLst>
              <a:ext uri="{FF2B5EF4-FFF2-40B4-BE49-F238E27FC236}">
                <a16:creationId xmlns:a16="http://schemas.microsoft.com/office/drawing/2014/main" id="{00726EDA-63E8-422E-BDB1-609B4FEADC05}"/>
              </a:ext>
            </a:extLst>
          </p:cNvPr>
          <p:cNvSpPr txBox="1"/>
          <p:nvPr/>
        </p:nvSpPr>
        <p:spPr>
          <a:xfrm>
            <a:off x="509807" y="3410997"/>
            <a:ext cx="682891" cy="1107996"/>
          </a:xfrm>
          <a:prstGeom prst="rect">
            <a:avLst/>
          </a:prstGeom>
          <a:noFill/>
          <a:ln>
            <a:noFill/>
          </a:ln>
        </p:spPr>
        <p:txBody>
          <a:bodyPr wrap="square" rtlCol="0">
            <a:spAutoFit/>
          </a:bodyPr>
          <a:lstStyle/>
          <a:p>
            <a:pPr algn="ctr"/>
            <a:r>
              <a:rPr lang="en-US" sz="6600" smtClean="0">
                <a:ln w="12700">
                  <a:solidFill>
                    <a:schemeClr val="bg1"/>
                  </a:solidFill>
                </a:ln>
                <a:solidFill>
                  <a:srgbClr val="0070C0"/>
                </a:solidFill>
                <a:effectLst>
                  <a:outerShdw blurRad="50800" dist="38100" dir="2700000" algn="tl" rotWithShape="0">
                    <a:prstClr val="black">
                      <a:alpha val="40000"/>
                    </a:prstClr>
                  </a:outerShdw>
                </a:effectLst>
                <a:latin typeface="Arial Black" panose="020B0A04020102020204" pitchFamily="34" charset="0"/>
              </a:rPr>
              <a:t>e</a:t>
            </a:r>
            <a:endParaRPr lang="vi-VN" sz="6600" dirty="0">
              <a:ln w="12700">
                <a:solidFill>
                  <a:schemeClr val="bg1"/>
                </a:solidFill>
              </a:ln>
              <a:solidFill>
                <a:srgbClr val="0070C0"/>
              </a:solidFill>
              <a:effectLst>
                <a:outerShdw blurRad="50800" dist="38100" dir="2700000" algn="tl" rotWithShape="0">
                  <a:prstClr val="black">
                    <a:alpha val="40000"/>
                  </a:prstClr>
                </a:outerShdw>
              </a:effectLst>
              <a:latin typeface="UTM Talling" panose="02040603050506020204" pitchFamily="18" charset="0"/>
            </a:endParaRPr>
          </a:p>
        </p:txBody>
      </p:sp>
    </p:spTree>
    <p:extLst>
      <p:ext uri="{BB962C8B-B14F-4D97-AF65-F5344CB8AC3E}">
        <p14:creationId xmlns:p14="http://schemas.microsoft.com/office/powerpoint/2010/main" val="216968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68A2C"/>
                  </a:solidFill>
                  <a:latin typeface="UTM Avo" panose="02040603050506020204" pitchFamily="18" charset="0"/>
                </a:rPr>
                <a:t>ĐỐI VỚI </a:t>
              </a:r>
            </a:p>
            <a:p>
              <a:pPr algn="ctr"/>
              <a:r>
                <a:rPr lang="en-US" b="1" smtClean="0">
                  <a:solidFill>
                    <a:srgbClr val="068A2C"/>
                  </a:solidFill>
                  <a:latin typeface="UTM Avo" panose="02040603050506020204" pitchFamily="18" charset="0"/>
                </a:rPr>
                <a:t>BÁO CÁO CHÍNH TRỊ</a:t>
              </a:r>
              <a:endParaRPr lang="en-US"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9" name="Rounded Rectangle 8"/>
          <p:cNvSpPr/>
          <p:nvPr/>
        </p:nvSpPr>
        <p:spPr>
          <a:xfrm>
            <a:off x="4312083" y="1391056"/>
            <a:ext cx="2897433" cy="536809"/>
          </a:xfrm>
          <a:prstGeom prst="roundRect">
            <a:avLst>
              <a:gd name="adj" fmla="val 231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latin typeface="UTM Avo" panose="02040603050506020204" pitchFamily="18" charset="0"/>
              </a:rPr>
              <a:t>MỘT SỐ VẤN LƯU Ý</a:t>
            </a:r>
          </a:p>
          <a:p>
            <a:pPr algn="ctr">
              <a:spcBef>
                <a:spcPts val="600"/>
              </a:spcBef>
            </a:pPr>
            <a:r>
              <a:rPr lang="en-US" sz="1200" b="1" i="1" smtClean="0">
                <a:solidFill>
                  <a:schemeClr val="bg1"/>
                </a:solidFill>
                <a:latin typeface="UTM Avo" panose="02040603050506020204" pitchFamily="18" charset="0"/>
              </a:rPr>
              <a:t>Về quá trình xây dựng, lấy ý kiến</a:t>
            </a:r>
            <a:endParaRPr lang="en-US" sz="1200" b="1" i="1">
              <a:solidFill>
                <a:schemeClr val="bg1"/>
              </a:solidFill>
              <a:latin typeface="UTM Avo" panose="02040603050506020204" pitchFamily="18" charset="0"/>
            </a:endParaRPr>
          </a:p>
        </p:txBody>
      </p:sp>
      <p:sp>
        <p:nvSpPr>
          <p:cNvPr id="11" name="TextBox 10">
            <a:extLst>
              <a:ext uri="{FF2B5EF4-FFF2-40B4-BE49-F238E27FC236}">
                <a16:creationId xmlns:a16="http://schemas.microsoft.com/office/drawing/2014/main" id="{77DF68B1-CE21-4CD0-B1B6-B9AE5BB2C54E}"/>
              </a:ext>
            </a:extLst>
          </p:cNvPr>
          <p:cNvSpPr txBox="1"/>
          <p:nvPr/>
        </p:nvSpPr>
        <p:spPr>
          <a:xfrm>
            <a:off x="1796374" y="2267744"/>
            <a:ext cx="9688750" cy="3539430"/>
          </a:xfrm>
          <a:prstGeom prst="rect">
            <a:avLst/>
          </a:prstGeom>
          <a:noFill/>
          <a:ln>
            <a:solidFill>
              <a:schemeClr val="accent5">
                <a:lumMod val="75000"/>
              </a:schemeClr>
            </a:solidFill>
          </a:ln>
        </p:spPr>
        <p:txBody>
          <a:bodyPr wrap="square" rtlCol="0">
            <a:spAutoFit/>
          </a:bodyPr>
          <a:lstStyle/>
          <a:p>
            <a:pPr algn="just"/>
            <a:r>
              <a:rPr lang="pt-BR" sz="3200">
                <a:solidFill>
                  <a:schemeClr val="accent5">
                    <a:lumMod val="75000"/>
                  </a:schemeClr>
                </a:solidFill>
                <a:latin typeface="UTM Kabel KT" panose="02040603050506020204" pitchFamily="18" charset="0"/>
              </a:rPr>
              <a:t>Quan tâm đúng mức đến việc tham gia ý kiến vào dự thảo văn kiện của Trung ương và của cấp trên trực tiếp, cố gắng </a:t>
            </a:r>
            <a:r>
              <a:rPr lang="pt-BR" sz="3200">
                <a:solidFill>
                  <a:srgbClr val="C00000"/>
                </a:solidFill>
                <a:latin typeface="UTM Kabel KT" panose="02040603050506020204" pitchFamily="18" charset="0"/>
              </a:rPr>
              <a:t>tổ chức để đại biểu tham gia ý kiến trực tiếp </a:t>
            </a:r>
            <a:r>
              <a:rPr lang="pt-BR" sz="3200">
                <a:solidFill>
                  <a:schemeClr val="accent5">
                    <a:lumMod val="75000"/>
                  </a:schemeClr>
                </a:solidFill>
                <a:latin typeface="UTM Kabel KT" panose="02040603050506020204" pitchFamily="18" charset="0"/>
              </a:rPr>
              <a:t>tại đại hội, </a:t>
            </a:r>
            <a:r>
              <a:rPr lang="pt-BR" sz="3200">
                <a:solidFill>
                  <a:srgbClr val="C00000"/>
                </a:solidFill>
                <a:latin typeface="UTM Kabel KT" panose="02040603050506020204" pitchFamily="18" charset="0"/>
              </a:rPr>
              <a:t>gửi nội dung gợi ý thảo luận trước </a:t>
            </a:r>
            <a:r>
              <a:rPr lang="pt-BR" sz="3200">
                <a:solidFill>
                  <a:schemeClr val="accent5">
                    <a:lumMod val="75000"/>
                  </a:schemeClr>
                </a:solidFill>
                <a:latin typeface="UTM Kabel KT" panose="02040603050506020204" pitchFamily="18" charset="0"/>
              </a:rPr>
              <a:t>cho các đại biểu dự đại hội để có đủ thời gian nghiên cứu kỹ, chuẩn bị ý kiến có chất lượng, </a:t>
            </a:r>
            <a:r>
              <a:rPr lang="pt-BR" sz="3200">
                <a:solidFill>
                  <a:srgbClr val="C00000"/>
                </a:solidFill>
                <a:latin typeface="UTM Kabel KT" panose="02040603050506020204" pitchFamily="18" charset="0"/>
              </a:rPr>
              <a:t>tạo không khí sôi nổi, tranh luận, phản biện tại đại hội</a:t>
            </a:r>
            <a:endParaRPr lang="en-US" sz="3200" dirty="0">
              <a:solidFill>
                <a:srgbClr val="C00000"/>
              </a:solidFill>
              <a:latin typeface="UTM Kabel KT" panose="02040603050506020204" pitchFamily="18" charset="0"/>
            </a:endParaRPr>
          </a:p>
        </p:txBody>
      </p:sp>
      <p:sp>
        <p:nvSpPr>
          <p:cNvPr id="12" name="TextBox 11">
            <a:extLst>
              <a:ext uri="{FF2B5EF4-FFF2-40B4-BE49-F238E27FC236}">
                <a16:creationId xmlns:a16="http://schemas.microsoft.com/office/drawing/2014/main" id="{00726EDA-63E8-422E-BDB1-609B4FEADC05}"/>
              </a:ext>
            </a:extLst>
          </p:cNvPr>
          <p:cNvSpPr txBox="1"/>
          <p:nvPr/>
        </p:nvSpPr>
        <p:spPr>
          <a:xfrm>
            <a:off x="630622" y="3209545"/>
            <a:ext cx="488022" cy="1107996"/>
          </a:xfrm>
          <a:prstGeom prst="rect">
            <a:avLst/>
          </a:prstGeom>
          <a:noFill/>
          <a:ln>
            <a:noFill/>
          </a:ln>
        </p:spPr>
        <p:txBody>
          <a:bodyPr wrap="square" rtlCol="0">
            <a:spAutoFit/>
          </a:bodyPr>
          <a:lstStyle/>
          <a:p>
            <a:pPr algn="ctr"/>
            <a:r>
              <a:rPr lang="en-US" sz="6600" smtClean="0">
                <a:ln w="12700">
                  <a:solidFill>
                    <a:schemeClr val="bg1"/>
                  </a:solidFill>
                </a:ln>
                <a:solidFill>
                  <a:srgbClr val="0070C0"/>
                </a:solidFill>
                <a:effectLst>
                  <a:outerShdw blurRad="50800" dist="38100" dir="2700000" algn="tl" rotWithShape="0">
                    <a:prstClr val="black">
                      <a:alpha val="40000"/>
                    </a:prstClr>
                  </a:outerShdw>
                </a:effectLst>
                <a:latin typeface="Arial Black" panose="020B0A04020102020204" pitchFamily="34" charset="0"/>
              </a:rPr>
              <a:t>f</a:t>
            </a:r>
            <a:endParaRPr lang="vi-VN" sz="6600" dirty="0">
              <a:ln w="12700">
                <a:solidFill>
                  <a:schemeClr val="bg1"/>
                </a:solidFill>
              </a:ln>
              <a:solidFill>
                <a:srgbClr val="0070C0"/>
              </a:solidFill>
              <a:effectLst>
                <a:outerShdw blurRad="50800" dist="38100" dir="2700000" algn="tl" rotWithShape="0">
                  <a:prstClr val="black">
                    <a:alpha val="40000"/>
                  </a:prstClr>
                </a:outerShdw>
              </a:effectLst>
              <a:latin typeface="UTM Talling" panose="02040603050506020204" pitchFamily="18" charset="0"/>
            </a:endParaRPr>
          </a:p>
        </p:txBody>
      </p:sp>
    </p:spTree>
    <p:extLst>
      <p:ext uri="{BB962C8B-B14F-4D97-AF65-F5344CB8AC3E}">
        <p14:creationId xmlns:p14="http://schemas.microsoft.com/office/powerpoint/2010/main" val="358855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68A2C"/>
                  </a:solidFill>
                  <a:latin typeface="UTM Avo" panose="02040603050506020204" pitchFamily="18" charset="0"/>
                </a:rPr>
                <a:t>ĐỐI VỚI </a:t>
              </a:r>
            </a:p>
            <a:p>
              <a:pPr algn="ctr"/>
              <a:r>
                <a:rPr lang="en-US" b="1" smtClean="0">
                  <a:solidFill>
                    <a:srgbClr val="068A2C"/>
                  </a:solidFill>
                  <a:latin typeface="UTM Avo" panose="02040603050506020204" pitchFamily="18" charset="0"/>
                </a:rPr>
                <a:t>BÁO CÁO CHÍNH TRỊ</a:t>
              </a:r>
              <a:endParaRPr lang="en-US"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Rounded Rectangle 7"/>
          <p:cNvSpPr/>
          <p:nvPr/>
        </p:nvSpPr>
        <p:spPr>
          <a:xfrm>
            <a:off x="4312083" y="1391056"/>
            <a:ext cx="2897433" cy="536809"/>
          </a:xfrm>
          <a:prstGeom prst="roundRect">
            <a:avLst>
              <a:gd name="adj" fmla="val 2312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US" sz="1200" b="1" smtClean="0">
                <a:solidFill>
                  <a:schemeClr val="accent5">
                    <a:lumMod val="50000"/>
                  </a:schemeClr>
                </a:solidFill>
                <a:latin typeface="UTM Avo" panose="02040603050506020204" pitchFamily="18" charset="0"/>
              </a:rPr>
              <a:t>MỘT SỐ VẤN LƯU Ý</a:t>
            </a:r>
          </a:p>
          <a:p>
            <a:pPr algn="ctr">
              <a:spcBef>
                <a:spcPts val="300"/>
              </a:spcBef>
            </a:pPr>
            <a:r>
              <a:rPr lang="en-US" sz="1200" b="1" i="1" smtClean="0">
                <a:solidFill>
                  <a:schemeClr val="accent5">
                    <a:lumMod val="50000"/>
                  </a:schemeClr>
                </a:solidFill>
                <a:latin typeface="UTM Avo" panose="02040603050506020204" pitchFamily="18" charset="0"/>
              </a:rPr>
              <a:t>Về nội dung</a:t>
            </a:r>
            <a:endParaRPr lang="en-US" sz="1200" b="1" i="1">
              <a:solidFill>
                <a:schemeClr val="accent5">
                  <a:lumMod val="50000"/>
                </a:schemeClr>
              </a:solidFill>
              <a:latin typeface="UTM Avo" panose="02040603050506020204" pitchFamily="18" charset="0"/>
            </a:endParaRPr>
          </a:p>
        </p:txBody>
      </p:sp>
      <p:sp>
        <p:nvSpPr>
          <p:cNvPr id="9" name="Block Arc 8">
            <a:extLst>
              <a:ext uri="{FF2B5EF4-FFF2-40B4-BE49-F238E27FC236}">
                <a16:creationId xmlns:a16="http://schemas.microsoft.com/office/drawing/2014/main" id="{802C3DF4-381D-4C7D-8658-60402332B6A6}"/>
              </a:ext>
            </a:extLst>
          </p:cNvPr>
          <p:cNvSpPr/>
          <p:nvPr/>
        </p:nvSpPr>
        <p:spPr>
          <a:xfrm rot="6937668">
            <a:off x="286432" y="2240556"/>
            <a:ext cx="833744" cy="833744"/>
          </a:xfrm>
          <a:prstGeom prst="blockArc">
            <a:avLst>
              <a:gd name="adj1" fmla="val 10800000"/>
              <a:gd name="adj2" fmla="val 1659796"/>
              <a:gd name="adj3" fmla="val 662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00726EDA-63E8-422E-BDB1-609B4FEADC05}"/>
              </a:ext>
            </a:extLst>
          </p:cNvPr>
          <p:cNvSpPr txBox="1"/>
          <p:nvPr/>
        </p:nvSpPr>
        <p:spPr>
          <a:xfrm>
            <a:off x="361858" y="2195763"/>
            <a:ext cx="682891" cy="923330"/>
          </a:xfrm>
          <a:prstGeom prst="rect">
            <a:avLst/>
          </a:prstGeom>
          <a:noFill/>
          <a:ln>
            <a:noFill/>
          </a:ln>
        </p:spPr>
        <p:txBody>
          <a:bodyPr wrap="square" rtlCol="0">
            <a:spAutoFit/>
          </a:bodyPr>
          <a:lstStyle/>
          <a:p>
            <a:pPr algn="ctr"/>
            <a:r>
              <a:rPr lang="en-US" sz="5400" smtClean="0">
                <a:ln w="12700">
                  <a:solidFill>
                    <a:schemeClr val="bg1"/>
                  </a:solidFill>
                </a:ln>
                <a:solidFill>
                  <a:schemeClr val="accent4"/>
                </a:solidFill>
                <a:effectLst>
                  <a:outerShdw blurRad="50800" dist="38100" dir="2700000" algn="tl" rotWithShape="0">
                    <a:prstClr val="black">
                      <a:alpha val="40000"/>
                    </a:prstClr>
                  </a:outerShdw>
                </a:effectLst>
                <a:latin typeface="Arial Black" panose="020B0A04020102020204" pitchFamily="34" charset="0"/>
              </a:rPr>
              <a:t>a</a:t>
            </a:r>
            <a:endParaRPr lang="vi-VN" sz="5400" dirty="0">
              <a:ln w="12700">
                <a:solidFill>
                  <a:schemeClr val="bg1"/>
                </a:solidFill>
              </a:ln>
              <a:solidFill>
                <a:schemeClr val="accent4"/>
              </a:solidFill>
              <a:effectLst>
                <a:outerShdw blurRad="50800" dist="38100" dir="2700000" algn="tl" rotWithShape="0">
                  <a:prstClr val="black">
                    <a:alpha val="40000"/>
                  </a:prstClr>
                </a:outerShdw>
              </a:effectLst>
              <a:latin typeface="UTM Talling" panose="02040603050506020204" pitchFamily="18" charset="0"/>
            </a:endParaRPr>
          </a:p>
        </p:txBody>
      </p:sp>
      <p:cxnSp>
        <p:nvCxnSpPr>
          <p:cNvPr id="11" name="Straight Connector 10">
            <a:extLst>
              <a:ext uri="{FF2B5EF4-FFF2-40B4-BE49-F238E27FC236}">
                <a16:creationId xmlns:a16="http://schemas.microsoft.com/office/drawing/2014/main" id="{A0CF1C4B-87F3-4918-B2E2-AF2C80F8A852}"/>
              </a:ext>
            </a:extLst>
          </p:cNvPr>
          <p:cNvCxnSpPr/>
          <p:nvPr/>
        </p:nvCxnSpPr>
        <p:spPr>
          <a:xfrm>
            <a:off x="879433" y="2313843"/>
            <a:ext cx="11125655" cy="5322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FE16454-6C4F-4E06-87F5-CFD38AE5652B}"/>
              </a:ext>
            </a:extLst>
          </p:cNvPr>
          <p:cNvSpPr/>
          <p:nvPr/>
        </p:nvSpPr>
        <p:spPr>
          <a:xfrm>
            <a:off x="1044749" y="3119093"/>
            <a:ext cx="10644247" cy="2123658"/>
          </a:xfrm>
          <a:prstGeom prst="rect">
            <a:avLst/>
          </a:prstGeom>
        </p:spPr>
        <p:txBody>
          <a:bodyPr wrap="square">
            <a:spAutoFit/>
          </a:bodyPr>
          <a:lstStyle/>
          <a:p>
            <a:pPr indent="720725" algn="just"/>
            <a:r>
              <a:rPr lang="vi-VN" sz="4400">
                <a:solidFill>
                  <a:schemeClr val="accent5">
                    <a:lumMod val="75000"/>
                  </a:schemeClr>
                </a:solidFill>
                <a:latin typeface="UTM Kabel KT" panose="02040603050506020204" pitchFamily="18" charset="0"/>
              </a:rPr>
              <a:t>Báo cáo phải </a:t>
            </a:r>
            <a:r>
              <a:rPr lang="vi-VN" sz="4400">
                <a:solidFill>
                  <a:srgbClr val="C00000"/>
                </a:solidFill>
                <a:latin typeface="UTM Kabel KT" panose="02040603050506020204" pitchFamily="18" charset="0"/>
              </a:rPr>
              <a:t>ngắn gọn</a:t>
            </a:r>
            <a:r>
              <a:rPr lang="vi-VN" sz="4400">
                <a:solidFill>
                  <a:schemeClr val="accent5">
                    <a:lumMod val="75000"/>
                  </a:schemeClr>
                </a:solidFill>
                <a:latin typeface="UTM Kabel KT" panose="02040603050506020204" pitchFamily="18" charset="0"/>
              </a:rPr>
              <a:t>, có tính </a:t>
            </a:r>
            <a:r>
              <a:rPr lang="vi-VN" sz="4400">
                <a:solidFill>
                  <a:srgbClr val="C00000"/>
                </a:solidFill>
                <a:latin typeface="UTM Kabel KT" panose="02040603050506020204" pitchFamily="18" charset="0"/>
              </a:rPr>
              <a:t>khái quát</a:t>
            </a:r>
            <a:r>
              <a:rPr lang="vi-VN" sz="4400">
                <a:solidFill>
                  <a:schemeClr val="accent5">
                    <a:lumMod val="75000"/>
                  </a:schemeClr>
                </a:solidFill>
                <a:latin typeface="UTM Kabel KT" panose="02040603050506020204" pitchFamily="18" charset="0"/>
              </a:rPr>
              <a:t>, đánh giá </a:t>
            </a:r>
            <a:r>
              <a:rPr lang="vi-VN" sz="4400">
                <a:solidFill>
                  <a:srgbClr val="C00000"/>
                </a:solidFill>
                <a:latin typeface="UTM Kabel KT" panose="02040603050506020204" pitchFamily="18" charset="0"/>
              </a:rPr>
              <a:t>khách quan, toàn diện </a:t>
            </a:r>
            <a:r>
              <a:rPr lang="vi-VN" sz="4400">
                <a:solidFill>
                  <a:schemeClr val="accent5">
                    <a:lumMod val="75000"/>
                  </a:schemeClr>
                </a:solidFill>
                <a:latin typeface="UTM Kabel KT" panose="02040603050506020204" pitchFamily="18" charset="0"/>
              </a:rPr>
              <a:t>việc triển khai thực hiện Nghị quyết</a:t>
            </a:r>
            <a:endParaRPr lang="vi-VN" sz="4400" dirty="0">
              <a:solidFill>
                <a:schemeClr val="accent5">
                  <a:lumMod val="75000"/>
                </a:schemeClr>
              </a:solidFill>
              <a:latin typeface="UTM Kabel KT" panose="02040603050506020204" pitchFamily="18" charset="0"/>
            </a:endParaRPr>
          </a:p>
        </p:txBody>
      </p:sp>
      <p:cxnSp>
        <p:nvCxnSpPr>
          <p:cNvPr id="25" name="Straight Connector 24">
            <a:extLst>
              <a:ext uri="{FF2B5EF4-FFF2-40B4-BE49-F238E27FC236}">
                <a16:creationId xmlns:a16="http://schemas.microsoft.com/office/drawing/2014/main" id="{0A066900-CBAE-4175-B1F6-2DC48E79AE62}"/>
              </a:ext>
            </a:extLst>
          </p:cNvPr>
          <p:cNvCxnSpPr/>
          <p:nvPr/>
        </p:nvCxnSpPr>
        <p:spPr>
          <a:xfrm flipH="1">
            <a:off x="377182" y="2909881"/>
            <a:ext cx="13618" cy="358235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9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grpSp>
        <p:nvGrpSpPr>
          <p:cNvPr id="57" name="Group 56">
            <a:extLst>
              <a:ext uri="{FF2B5EF4-FFF2-40B4-BE49-F238E27FC236}">
                <a16:creationId xmlns:a16="http://schemas.microsoft.com/office/drawing/2014/main" id="{6782171A-C4DC-4274-8DEC-C0DED9BCC391}"/>
              </a:ext>
            </a:extLst>
          </p:cNvPr>
          <p:cNvGrpSpPr/>
          <p:nvPr/>
        </p:nvGrpSpPr>
        <p:grpSpPr>
          <a:xfrm>
            <a:off x="1594001" y="1770048"/>
            <a:ext cx="9066845" cy="2215991"/>
            <a:chOff x="1300836" y="1908015"/>
            <a:chExt cx="9066845" cy="2215991"/>
          </a:xfrm>
        </p:grpSpPr>
        <p:sp>
          <p:nvSpPr>
            <p:cNvPr id="58" name="Rectangle 57">
              <a:extLst>
                <a:ext uri="{FF2B5EF4-FFF2-40B4-BE49-F238E27FC236}">
                  <a16:creationId xmlns:a16="http://schemas.microsoft.com/office/drawing/2014/main" id="{57C92176-A34B-4F24-A5D2-67302DC1DCF6}"/>
                </a:ext>
              </a:extLst>
            </p:cNvPr>
            <p:cNvSpPr/>
            <p:nvPr/>
          </p:nvSpPr>
          <p:spPr>
            <a:xfrm>
              <a:off x="1822076" y="2895720"/>
              <a:ext cx="8545605" cy="1228286"/>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TextBox 58">
              <a:extLst>
                <a:ext uri="{FF2B5EF4-FFF2-40B4-BE49-F238E27FC236}">
                  <a16:creationId xmlns:a16="http://schemas.microsoft.com/office/drawing/2014/main" id="{69CF65E0-A488-4669-8F12-FCC49B100D34}"/>
                </a:ext>
              </a:extLst>
            </p:cNvPr>
            <p:cNvSpPr txBox="1"/>
            <p:nvPr/>
          </p:nvSpPr>
          <p:spPr>
            <a:xfrm>
              <a:off x="2580713" y="3094364"/>
              <a:ext cx="7028330" cy="830997"/>
            </a:xfrm>
            <a:prstGeom prst="rect">
              <a:avLst/>
            </a:prstGeom>
            <a:noFill/>
          </p:spPr>
          <p:txBody>
            <a:bodyPr wrap="square" rtlCol="0">
              <a:spAutoFit/>
            </a:bodyPr>
            <a:lstStyle/>
            <a:p>
              <a:r>
                <a:rPr lang="en-US" sz="4800" smtClean="0">
                  <a:solidFill>
                    <a:srgbClr val="FF0000"/>
                  </a:solidFill>
                  <a:latin typeface="UTM Kabel KT" panose="02040603050506020204" pitchFamily="18" charset="0"/>
                </a:rPr>
                <a:t>HỆ THỐNG CÁC VĂN KIỆN</a:t>
              </a:r>
              <a:endParaRPr lang="en-US" sz="4800" dirty="0">
                <a:solidFill>
                  <a:srgbClr val="FF0000"/>
                </a:solidFill>
                <a:latin typeface="UTM Kabel KT" panose="02040603050506020204" pitchFamily="18" charset="0"/>
              </a:endParaRPr>
            </a:p>
          </p:txBody>
        </p:sp>
        <p:sp>
          <p:nvSpPr>
            <p:cNvPr id="60" name="TextBox 59">
              <a:extLst>
                <a:ext uri="{FF2B5EF4-FFF2-40B4-BE49-F238E27FC236}">
                  <a16:creationId xmlns:a16="http://schemas.microsoft.com/office/drawing/2014/main" id="{A4ADD6EC-94D8-42D5-BF77-71EBB9EDEAA3}"/>
                </a:ext>
              </a:extLst>
            </p:cNvPr>
            <p:cNvSpPr txBox="1"/>
            <p:nvPr/>
          </p:nvSpPr>
          <p:spPr>
            <a:xfrm>
              <a:off x="1300836" y="1908015"/>
              <a:ext cx="2218765" cy="2215991"/>
            </a:xfrm>
            <a:prstGeom prst="rect">
              <a:avLst/>
            </a:prstGeom>
            <a:noFill/>
          </p:spPr>
          <p:txBody>
            <a:bodyPr wrap="square" rtlCol="0">
              <a:spAutoFit/>
            </a:bodyPr>
            <a:lstStyle/>
            <a:p>
              <a:r>
                <a:rPr lang="en-US" sz="13800" b="1" i="1" smtClean="0">
                  <a:ln w="38100">
                    <a:solidFill>
                      <a:srgbClr val="FF0000"/>
                    </a:solidFill>
                  </a:ln>
                  <a:solidFill>
                    <a:schemeClr val="bg1"/>
                  </a:solidFill>
                  <a:latin typeface="UTM Colossalis" panose="02040603050506020204" pitchFamily="18" charset="0"/>
                </a:rPr>
                <a:t>I</a:t>
              </a:r>
              <a:endParaRPr lang="en-US" sz="13800" b="1" i="1" dirty="0">
                <a:ln w="38100">
                  <a:solidFill>
                    <a:srgbClr val="FF0000"/>
                  </a:solidFill>
                </a:ln>
                <a:solidFill>
                  <a:schemeClr val="bg1"/>
                </a:solidFill>
                <a:latin typeface="UTM Colossalis" panose="02040603050506020204" pitchFamily="18" charset="0"/>
              </a:endParaRPr>
            </a:p>
          </p:txBody>
        </p:sp>
      </p:grpSp>
    </p:spTree>
    <p:extLst>
      <p:ext uri="{BB962C8B-B14F-4D97-AF65-F5344CB8AC3E}">
        <p14:creationId xmlns:p14="http://schemas.microsoft.com/office/powerpoint/2010/main" val="3974403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68A2C"/>
                  </a:solidFill>
                  <a:latin typeface="UTM Avo" panose="02040603050506020204" pitchFamily="18" charset="0"/>
                </a:rPr>
                <a:t>ĐỐI VỚI </a:t>
              </a:r>
            </a:p>
            <a:p>
              <a:pPr algn="ctr"/>
              <a:r>
                <a:rPr lang="en-US" b="1" smtClean="0">
                  <a:solidFill>
                    <a:srgbClr val="068A2C"/>
                  </a:solidFill>
                  <a:latin typeface="UTM Avo" panose="02040603050506020204" pitchFamily="18" charset="0"/>
                </a:rPr>
                <a:t>BÁO CÁO CHÍNH TRỊ</a:t>
              </a:r>
              <a:endParaRPr lang="en-US"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Rounded Rectangle 7"/>
          <p:cNvSpPr/>
          <p:nvPr/>
        </p:nvSpPr>
        <p:spPr>
          <a:xfrm>
            <a:off x="4312083" y="1391056"/>
            <a:ext cx="2897433" cy="536809"/>
          </a:xfrm>
          <a:prstGeom prst="roundRect">
            <a:avLst>
              <a:gd name="adj" fmla="val 2312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US" sz="1200" b="1" smtClean="0">
                <a:solidFill>
                  <a:schemeClr val="accent5">
                    <a:lumMod val="50000"/>
                  </a:schemeClr>
                </a:solidFill>
                <a:latin typeface="UTM Avo" panose="02040603050506020204" pitchFamily="18" charset="0"/>
              </a:rPr>
              <a:t>MỘT SỐ VẤN LƯU Ý</a:t>
            </a:r>
          </a:p>
          <a:p>
            <a:pPr algn="ctr">
              <a:spcBef>
                <a:spcPts val="300"/>
              </a:spcBef>
            </a:pPr>
            <a:r>
              <a:rPr lang="en-US" sz="1200" b="1" i="1" smtClean="0">
                <a:solidFill>
                  <a:schemeClr val="accent5">
                    <a:lumMod val="50000"/>
                  </a:schemeClr>
                </a:solidFill>
                <a:latin typeface="UTM Avo" panose="02040603050506020204" pitchFamily="18" charset="0"/>
              </a:rPr>
              <a:t>Về nội dung</a:t>
            </a:r>
            <a:endParaRPr lang="en-US" sz="1200" b="1" i="1">
              <a:solidFill>
                <a:schemeClr val="accent5">
                  <a:lumMod val="50000"/>
                </a:schemeClr>
              </a:solidFill>
              <a:latin typeface="UTM Avo" panose="02040603050506020204" pitchFamily="18" charset="0"/>
            </a:endParaRPr>
          </a:p>
        </p:txBody>
      </p:sp>
      <p:sp>
        <p:nvSpPr>
          <p:cNvPr id="9" name="Rounded Rectangle 8"/>
          <p:cNvSpPr/>
          <p:nvPr/>
        </p:nvSpPr>
        <p:spPr>
          <a:xfrm>
            <a:off x="1216698" y="3214457"/>
            <a:ext cx="10386777" cy="319316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solidFill>
                  <a:schemeClr val="accent5">
                    <a:lumMod val="75000"/>
                  </a:schemeClr>
                </a:solidFill>
                <a:latin typeface="UTM Avo" panose="02040603050506020204" pitchFamily="18" charset="0"/>
              </a:rPr>
              <a:t>Phải </a:t>
            </a:r>
            <a:r>
              <a:rPr lang="vi-VN" sz="2400" b="1">
                <a:solidFill>
                  <a:schemeClr val="accent5">
                    <a:lumMod val="75000"/>
                  </a:schemeClr>
                </a:solidFill>
                <a:latin typeface="UTM Avo" panose="02040603050506020204" pitchFamily="18" charset="0"/>
              </a:rPr>
              <a:t>đảm bảo quán triệt sâu sắc </a:t>
            </a:r>
            <a:r>
              <a:rPr lang="vi-VN" sz="2400">
                <a:solidFill>
                  <a:schemeClr val="accent5">
                    <a:lumMod val="75000"/>
                  </a:schemeClr>
                </a:solidFill>
                <a:latin typeface="UTM Avo" panose="02040603050506020204" pitchFamily="18" charset="0"/>
              </a:rPr>
              <a:t>Nghị quyết Đại hội Đảng toàn quốc lần thứ XI</a:t>
            </a:r>
            <a:r>
              <a:rPr lang="en-US" sz="2400">
                <a:solidFill>
                  <a:schemeClr val="accent5">
                    <a:lumMod val="75000"/>
                  </a:schemeClr>
                </a:solidFill>
                <a:latin typeface="UTM Avo" panose="02040603050506020204" pitchFamily="18" charset="0"/>
              </a:rPr>
              <a:t>I</a:t>
            </a:r>
            <a:r>
              <a:rPr lang="vi-VN" sz="2400">
                <a:solidFill>
                  <a:schemeClr val="accent5">
                    <a:lumMod val="75000"/>
                  </a:schemeClr>
                </a:solidFill>
                <a:latin typeface="UTM Avo" panose="02040603050506020204" pitchFamily="18" charset="0"/>
              </a:rPr>
              <a:t>I; nghị quyết Đại hội Đảng các cấp, định hướng của Đoàn cấp trên và của Ban Chấp hành Trung ương Đoàn; căn cứ vào </a:t>
            </a:r>
            <a:r>
              <a:rPr lang="vi-VN" sz="2400" b="1">
                <a:solidFill>
                  <a:schemeClr val="accent5">
                    <a:lumMod val="75000"/>
                  </a:schemeClr>
                </a:solidFill>
                <a:latin typeface="UTM Avo" panose="02040603050506020204" pitchFamily="18" charset="0"/>
              </a:rPr>
              <a:t>điều kiện kinh tế, xã hội, truyền thống văn hóa lịch sử </a:t>
            </a:r>
            <a:r>
              <a:rPr lang="vi-VN" sz="2400">
                <a:solidFill>
                  <a:schemeClr val="accent5">
                    <a:lumMod val="75000"/>
                  </a:schemeClr>
                </a:solidFill>
                <a:latin typeface="UTM Avo" panose="02040603050506020204" pitchFamily="18" charset="0"/>
              </a:rPr>
              <a:t>của địa phương</a:t>
            </a:r>
            <a:r>
              <a:rPr lang="en-US" sz="2400">
                <a:solidFill>
                  <a:schemeClr val="accent5">
                    <a:lumMod val="75000"/>
                  </a:schemeClr>
                </a:solidFill>
                <a:latin typeface="UTM Avo" panose="02040603050506020204" pitchFamily="18" charset="0"/>
              </a:rPr>
              <a:t>, đơn vị</a:t>
            </a:r>
            <a:r>
              <a:rPr lang="vi-VN" sz="2400">
                <a:solidFill>
                  <a:schemeClr val="accent5">
                    <a:lumMod val="75000"/>
                  </a:schemeClr>
                </a:solidFill>
                <a:latin typeface="UTM Avo" panose="02040603050506020204" pitchFamily="18" charset="0"/>
              </a:rPr>
              <a:t>; </a:t>
            </a:r>
            <a:r>
              <a:rPr lang="en-US" sz="2400">
                <a:solidFill>
                  <a:schemeClr val="accent5">
                    <a:lumMod val="75000"/>
                  </a:schemeClr>
                </a:solidFill>
                <a:latin typeface="UTM Avo" panose="02040603050506020204" pitchFamily="18" charset="0"/>
              </a:rPr>
              <a:t>dựa </a:t>
            </a:r>
            <a:r>
              <a:rPr lang="vi-VN" sz="2400">
                <a:solidFill>
                  <a:schemeClr val="accent5">
                    <a:lumMod val="75000"/>
                  </a:schemeClr>
                </a:solidFill>
                <a:latin typeface="UTM Avo" panose="02040603050506020204" pitchFamily="18" charset="0"/>
              </a:rPr>
              <a:t>trên cơ sở phân tích </a:t>
            </a:r>
            <a:r>
              <a:rPr lang="en-US" sz="2400">
                <a:solidFill>
                  <a:schemeClr val="accent5">
                    <a:lumMod val="75000"/>
                  </a:schemeClr>
                </a:solidFill>
                <a:latin typeface="UTM Avo" panose="02040603050506020204" pitchFamily="18" charset="0"/>
              </a:rPr>
              <a:t>và </a:t>
            </a:r>
            <a:r>
              <a:rPr lang="en-US" sz="2400" b="1">
                <a:solidFill>
                  <a:schemeClr val="accent5">
                    <a:lumMod val="75000"/>
                  </a:schemeClr>
                </a:solidFill>
                <a:latin typeface="UTM Avo" panose="02040603050506020204" pitchFamily="18" charset="0"/>
              </a:rPr>
              <a:t>dự báo </a:t>
            </a:r>
            <a:r>
              <a:rPr lang="vi-VN" sz="2400" b="1">
                <a:solidFill>
                  <a:schemeClr val="accent5">
                    <a:lumMod val="75000"/>
                  </a:schemeClr>
                </a:solidFill>
                <a:latin typeface="UTM Avo" panose="02040603050506020204" pitchFamily="18" charset="0"/>
              </a:rPr>
              <a:t>toàn diện</a:t>
            </a:r>
            <a:r>
              <a:rPr lang="vi-VN" sz="2400">
                <a:solidFill>
                  <a:schemeClr val="accent5">
                    <a:lumMod val="75000"/>
                  </a:schemeClr>
                </a:solidFill>
                <a:latin typeface="UTM Avo" panose="02040603050506020204" pitchFamily="18" charset="0"/>
              </a:rPr>
              <a:t> đặc điểm tình hình của địa phương, đơn vị, đồng thời </a:t>
            </a:r>
            <a:r>
              <a:rPr lang="vi-VN" sz="2400" b="1">
                <a:solidFill>
                  <a:schemeClr val="accent5">
                    <a:lumMod val="75000"/>
                  </a:schemeClr>
                </a:solidFill>
                <a:latin typeface="UTM Avo" panose="02040603050506020204" pitchFamily="18" charset="0"/>
              </a:rPr>
              <a:t>bám sát nhu cầu, nguyện vọng, lợi ích hợp pháp, chính đáng</a:t>
            </a:r>
            <a:r>
              <a:rPr lang="vi-VN" sz="2400">
                <a:solidFill>
                  <a:schemeClr val="accent5">
                    <a:lumMod val="75000"/>
                  </a:schemeClr>
                </a:solidFill>
                <a:latin typeface="UTM Avo" panose="02040603050506020204" pitchFamily="18" charset="0"/>
              </a:rPr>
              <a:t> của đoàn viên, thanh thiếu nhi</a:t>
            </a:r>
            <a:endParaRPr lang="en-US" sz="2400">
              <a:solidFill>
                <a:schemeClr val="accent5">
                  <a:lumMod val="75000"/>
                </a:schemeClr>
              </a:solidFill>
              <a:latin typeface="UTM Avo" panose="02040603050506020204" pitchFamily="18" charset="0"/>
            </a:endParaRPr>
          </a:p>
        </p:txBody>
      </p:sp>
      <p:grpSp>
        <p:nvGrpSpPr>
          <p:cNvPr id="11" name="Group 10"/>
          <p:cNvGrpSpPr/>
          <p:nvPr/>
        </p:nvGrpSpPr>
        <p:grpSpPr>
          <a:xfrm>
            <a:off x="256128" y="2211863"/>
            <a:ext cx="11717418" cy="4270217"/>
            <a:chOff x="287670" y="3319445"/>
            <a:chExt cx="11717418" cy="4270217"/>
          </a:xfrm>
        </p:grpSpPr>
        <p:grpSp>
          <p:nvGrpSpPr>
            <p:cNvPr id="12" name="Group 11"/>
            <p:cNvGrpSpPr/>
            <p:nvPr/>
          </p:nvGrpSpPr>
          <p:grpSpPr>
            <a:xfrm>
              <a:off x="287670" y="3319445"/>
              <a:ext cx="11717418" cy="923330"/>
              <a:chOff x="276907" y="3627412"/>
              <a:chExt cx="11717418" cy="923330"/>
            </a:xfrm>
          </p:grpSpPr>
          <p:sp>
            <p:nvSpPr>
              <p:cNvPr id="14" name="Block Arc 13">
                <a:extLst>
                  <a:ext uri="{FF2B5EF4-FFF2-40B4-BE49-F238E27FC236}">
                    <a16:creationId xmlns:a16="http://schemas.microsoft.com/office/drawing/2014/main" id="{E1CD23C7-4440-4199-A78D-A363B1A72F2F}"/>
                  </a:ext>
                </a:extLst>
              </p:cNvPr>
              <p:cNvSpPr/>
              <p:nvPr/>
            </p:nvSpPr>
            <p:spPr>
              <a:xfrm rot="6937668">
                <a:off x="276907" y="3681730"/>
                <a:ext cx="833744" cy="833744"/>
              </a:xfrm>
              <a:prstGeom prst="blockArc">
                <a:avLst>
                  <a:gd name="adj1" fmla="val 10800000"/>
                  <a:gd name="adj2" fmla="val 1659796"/>
                  <a:gd name="adj3" fmla="val 662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371383" y="3627412"/>
                <a:ext cx="11622942" cy="923330"/>
                <a:chOff x="371383" y="3627412"/>
                <a:chExt cx="11622942" cy="923330"/>
              </a:xfrm>
            </p:grpSpPr>
            <p:sp>
              <p:nvSpPr>
                <p:cNvPr id="16" name="TextBox 15">
                  <a:extLst>
                    <a:ext uri="{FF2B5EF4-FFF2-40B4-BE49-F238E27FC236}">
                      <a16:creationId xmlns:a16="http://schemas.microsoft.com/office/drawing/2014/main" id="{45920B0D-51E7-4D3A-893D-723A58B3B4DF}"/>
                    </a:ext>
                  </a:extLst>
                </p:cNvPr>
                <p:cNvSpPr txBox="1"/>
                <p:nvPr/>
              </p:nvSpPr>
              <p:spPr>
                <a:xfrm>
                  <a:off x="371383" y="3627412"/>
                  <a:ext cx="682891" cy="923330"/>
                </a:xfrm>
                <a:prstGeom prst="rect">
                  <a:avLst/>
                </a:prstGeom>
                <a:noFill/>
                <a:ln>
                  <a:noFill/>
                </a:ln>
              </p:spPr>
              <p:txBody>
                <a:bodyPr wrap="square" rtlCol="0">
                  <a:spAutoFit/>
                </a:bodyPr>
                <a:lstStyle/>
                <a:p>
                  <a:pPr algn="ctr"/>
                  <a:r>
                    <a:rPr lang="en-US" sz="5400" smtClean="0">
                      <a:ln w="12700">
                        <a:solidFill>
                          <a:schemeClr val="bg1"/>
                        </a:solidFill>
                      </a:ln>
                      <a:solidFill>
                        <a:schemeClr val="accent4"/>
                      </a:solidFill>
                      <a:effectLst>
                        <a:outerShdw blurRad="50800" dist="38100" dir="2700000" algn="tl" rotWithShape="0">
                          <a:prstClr val="black">
                            <a:alpha val="40000"/>
                          </a:prstClr>
                        </a:outerShdw>
                      </a:effectLst>
                      <a:latin typeface="Arial Black" panose="020B0A04020102020204" pitchFamily="34" charset="0"/>
                    </a:rPr>
                    <a:t>b</a:t>
                  </a:r>
                  <a:endParaRPr lang="vi-VN" sz="5400" dirty="0">
                    <a:ln w="12700">
                      <a:solidFill>
                        <a:schemeClr val="bg1"/>
                      </a:solidFill>
                    </a:ln>
                    <a:solidFill>
                      <a:schemeClr val="accent4"/>
                    </a:solidFill>
                    <a:effectLst>
                      <a:outerShdw blurRad="50800" dist="38100" dir="2700000" algn="tl" rotWithShape="0">
                        <a:prstClr val="black">
                          <a:alpha val="40000"/>
                        </a:prstClr>
                      </a:outerShdw>
                    </a:effectLst>
                    <a:latin typeface="UTM Talling" panose="02040603050506020204" pitchFamily="18" charset="0"/>
                  </a:endParaRPr>
                </a:p>
              </p:txBody>
            </p:sp>
            <p:cxnSp>
              <p:nvCxnSpPr>
                <p:cNvPr id="17" name="Straight Connector 16">
                  <a:extLst>
                    <a:ext uri="{FF2B5EF4-FFF2-40B4-BE49-F238E27FC236}">
                      <a16:creationId xmlns:a16="http://schemas.microsoft.com/office/drawing/2014/main" id="{0A066900-CBAE-4175-B1F6-2DC48E79AE62}"/>
                    </a:ext>
                  </a:extLst>
                </p:cNvPr>
                <p:cNvCxnSpPr/>
                <p:nvPr/>
              </p:nvCxnSpPr>
              <p:spPr>
                <a:xfrm>
                  <a:off x="869908" y="3755017"/>
                  <a:ext cx="11124417" cy="951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47051CB-82D3-407A-9D5C-44FCE9AC112D}"/>
                    </a:ext>
                  </a:extLst>
                </p:cNvPr>
                <p:cNvSpPr/>
                <p:nvPr/>
              </p:nvSpPr>
              <p:spPr>
                <a:xfrm>
                  <a:off x="1288047" y="3849564"/>
                  <a:ext cx="10548086" cy="646331"/>
                </a:xfrm>
                <a:prstGeom prst="rect">
                  <a:avLst/>
                </a:prstGeom>
              </p:spPr>
              <p:txBody>
                <a:bodyPr wrap="square">
                  <a:spAutoFit/>
                </a:bodyPr>
                <a:lstStyle/>
                <a:p>
                  <a:pPr algn="ctr"/>
                  <a:r>
                    <a:rPr lang="vi-VN" sz="3600">
                      <a:solidFill>
                        <a:srgbClr val="C00000"/>
                      </a:solidFill>
                      <a:latin typeface="UTM Kabel KT" panose="02040603050506020204" pitchFamily="18" charset="0"/>
                    </a:rPr>
                    <a:t>Mục tiêu, nhiệm vụ và giải pháp nhiệm kỳ </a:t>
                  </a:r>
                  <a:r>
                    <a:rPr lang="vi-VN" sz="3600" smtClean="0">
                      <a:solidFill>
                        <a:srgbClr val="C00000"/>
                      </a:solidFill>
                      <a:latin typeface="UTM Kabel KT" panose="02040603050506020204" pitchFamily="18" charset="0"/>
                    </a:rPr>
                    <a:t>mới</a:t>
                  </a:r>
                  <a:r>
                    <a:rPr lang="en-US" sz="3600" smtClean="0">
                      <a:solidFill>
                        <a:srgbClr val="C00000"/>
                      </a:solidFill>
                      <a:latin typeface="UTM Kabel KT" panose="02040603050506020204" pitchFamily="18" charset="0"/>
                    </a:rPr>
                    <a:t>:</a:t>
                  </a:r>
                  <a:endParaRPr lang="vi-VN" sz="3600" dirty="0">
                    <a:solidFill>
                      <a:srgbClr val="C00000"/>
                    </a:solidFill>
                    <a:latin typeface="UTM Kabel KT" panose="02040603050506020204" pitchFamily="18" charset="0"/>
                  </a:endParaRPr>
                </a:p>
              </p:txBody>
            </p:sp>
          </p:grpSp>
        </p:grpSp>
        <p:cxnSp>
          <p:nvCxnSpPr>
            <p:cNvPr id="13" name="Straight Connector 12">
              <a:extLst>
                <a:ext uri="{FF2B5EF4-FFF2-40B4-BE49-F238E27FC236}">
                  <a16:creationId xmlns:a16="http://schemas.microsoft.com/office/drawing/2014/main" id="{0A066900-CBAE-4175-B1F6-2DC48E79AE62}"/>
                </a:ext>
              </a:extLst>
            </p:cNvPr>
            <p:cNvCxnSpPr/>
            <p:nvPr/>
          </p:nvCxnSpPr>
          <p:spPr>
            <a:xfrm flipH="1">
              <a:off x="382146" y="4007303"/>
              <a:ext cx="13618" cy="358235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207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68A2C"/>
                  </a:solidFill>
                  <a:latin typeface="UTM Avo" panose="02040603050506020204" pitchFamily="18" charset="0"/>
                </a:rPr>
                <a:t>ĐỐI VỚI </a:t>
              </a:r>
            </a:p>
            <a:p>
              <a:pPr algn="ctr"/>
              <a:r>
                <a:rPr lang="en-US" b="1" smtClean="0">
                  <a:solidFill>
                    <a:srgbClr val="068A2C"/>
                  </a:solidFill>
                  <a:latin typeface="UTM Avo" panose="02040603050506020204" pitchFamily="18" charset="0"/>
                </a:rPr>
                <a:t>BÁO CÁO CHÍNH TRỊ</a:t>
              </a:r>
              <a:endParaRPr lang="en-US"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Rounded Rectangle 7"/>
          <p:cNvSpPr/>
          <p:nvPr/>
        </p:nvSpPr>
        <p:spPr>
          <a:xfrm>
            <a:off x="4312083" y="1391056"/>
            <a:ext cx="2897433" cy="536809"/>
          </a:xfrm>
          <a:prstGeom prst="roundRect">
            <a:avLst>
              <a:gd name="adj" fmla="val 2312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US" sz="1200" b="1" smtClean="0">
                <a:solidFill>
                  <a:schemeClr val="accent5">
                    <a:lumMod val="50000"/>
                  </a:schemeClr>
                </a:solidFill>
                <a:latin typeface="UTM Avo" panose="02040603050506020204" pitchFamily="18" charset="0"/>
              </a:rPr>
              <a:t>MỘT SỐ VẤN LƯU Ý</a:t>
            </a:r>
          </a:p>
          <a:p>
            <a:pPr algn="ctr">
              <a:spcBef>
                <a:spcPts val="300"/>
              </a:spcBef>
            </a:pPr>
            <a:r>
              <a:rPr lang="en-US" sz="1200" b="1" i="1" smtClean="0">
                <a:solidFill>
                  <a:schemeClr val="accent5">
                    <a:lumMod val="50000"/>
                  </a:schemeClr>
                </a:solidFill>
                <a:latin typeface="UTM Avo" panose="02040603050506020204" pitchFamily="18" charset="0"/>
              </a:rPr>
              <a:t>Về nội dung</a:t>
            </a:r>
            <a:endParaRPr lang="en-US" sz="1200" b="1" i="1">
              <a:solidFill>
                <a:schemeClr val="accent5">
                  <a:lumMod val="50000"/>
                </a:schemeClr>
              </a:solidFill>
              <a:latin typeface="UTM Avo" panose="02040603050506020204" pitchFamily="18" charset="0"/>
            </a:endParaRPr>
          </a:p>
        </p:txBody>
      </p:sp>
      <p:sp>
        <p:nvSpPr>
          <p:cNvPr id="9" name="Rounded Rectangle 8"/>
          <p:cNvSpPr/>
          <p:nvPr/>
        </p:nvSpPr>
        <p:spPr>
          <a:xfrm>
            <a:off x="1033495" y="3451806"/>
            <a:ext cx="10886131" cy="269101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5000"/>
              </a:lnSpc>
            </a:pPr>
            <a:r>
              <a:rPr lang="pt-BR" sz="2400">
                <a:solidFill>
                  <a:schemeClr val="accent5">
                    <a:lumMod val="75000"/>
                  </a:schemeClr>
                </a:solidFill>
                <a:latin typeface="UTM Avo" panose="02040603050506020204" pitchFamily="18" charset="0"/>
              </a:rPr>
              <a:t>Các cấp bộ Đoàn từ Trung ương tới cơ sở đều phải </a:t>
            </a:r>
            <a:r>
              <a:rPr lang="pt-BR" sz="2400" b="1">
                <a:solidFill>
                  <a:schemeClr val="accent5">
                    <a:lumMod val="75000"/>
                  </a:schemeClr>
                </a:solidFill>
                <a:latin typeface="UTM Avo" panose="02040603050506020204" pitchFamily="18" charset="0"/>
              </a:rPr>
              <a:t>triển khai 3 phong trào, 3 chương trình </a:t>
            </a:r>
            <a:r>
              <a:rPr lang="pt-BR" sz="2400">
                <a:solidFill>
                  <a:schemeClr val="accent5">
                    <a:lumMod val="75000"/>
                  </a:schemeClr>
                </a:solidFill>
                <a:latin typeface="UTM Avo" panose="02040603050506020204" pitchFamily="18" charset="0"/>
              </a:rPr>
              <a:t>và </a:t>
            </a:r>
            <a:r>
              <a:rPr lang="pt-BR" sz="2400" b="1">
                <a:solidFill>
                  <a:schemeClr val="accent5">
                    <a:lumMod val="75000"/>
                  </a:schemeClr>
                </a:solidFill>
                <a:latin typeface="UTM Avo" panose="02040603050506020204" pitchFamily="18" charset="0"/>
              </a:rPr>
              <a:t>các chỉ tiêu trọng tâm nhiệm kỳ </a:t>
            </a:r>
            <a:r>
              <a:rPr lang="pt-BR" sz="2400">
                <a:solidFill>
                  <a:schemeClr val="accent5">
                    <a:lumMod val="75000"/>
                  </a:schemeClr>
                </a:solidFill>
                <a:latin typeface="UTM Avo" panose="02040603050506020204" pitchFamily="18" charset="0"/>
              </a:rPr>
              <a:t>yêu cầu sự tham gia của toàn Đoàn. Tuy nhiên, các cấp bộ đoàn vẫn có thể </a:t>
            </a:r>
            <a:r>
              <a:rPr lang="pt-BR" sz="2400" b="1">
                <a:solidFill>
                  <a:schemeClr val="accent5">
                    <a:lumMod val="75000"/>
                  </a:schemeClr>
                </a:solidFill>
                <a:latin typeface="UTM Avo" panose="02040603050506020204" pitchFamily="18" charset="0"/>
              </a:rPr>
              <a:t>linh hoạt, sáng tạo</a:t>
            </a:r>
            <a:r>
              <a:rPr lang="pt-BR" sz="2400">
                <a:solidFill>
                  <a:schemeClr val="accent5">
                    <a:lumMod val="75000"/>
                  </a:schemeClr>
                </a:solidFill>
                <a:latin typeface="UTM Avo" panose="02040603050506020204" pitchFamily="18" charset="0"/>
              </a:rPr>
              <a:t> đề ra các nhiệm vụ, giải pháp thiết thực, hiệu quả, </a:t>
            </a:r>
            <a:r>
              <a:rPr lang="pt-BR" sz="2400" b="1">
                <a:solidFill>
                  <a:schemeClr val="accent5">
                    <a:lumMod val="75000"/>
                  </a:schemeClr>
                </a:solidFill>
                <a:latin typeface="UTM Avo" panose="02040603050506020204" pitchFamily="18" charset="0"/>
              </a:rPr>
              <a:t>phù hợp với tình hình thực tế </a:t>
            </a:r>
            <a:r>
              <a:rPr lang="pt-BR" sz="2400">
                <a:solidFill>
                  <a:schemeClr val="accent5">
                    <a:lumMod val="75000"/>
                  </a:schemeClr>
                </a:solidFill>
                <a:latin typeface="UTM Avo" panose="02040603050506020204" pitchFamily="18" charset="0"/>
              </a:rPr>
              <a:t>của địa phương, đơn vị</a:t>
            </a:r>
            <a:endParaRPr lang="en-US" sz="2400">
              <a:solidFill>
                <a:schemeClr val="accent5">
                  <a:lumMod val="75000"/>
                </a:schemeClr>
              </a:solidFill>
              <a:latin typeface="UTM Avo" panose="02040603050506020204" pitchFamily="18" charset="0"/>
            </a:endParaRPr>
          </a:p>
        </p:txBody>
      </p:sp>
      <p:grpSp>
        <p:nvGrpSpPr>
          <p:cNvPr id="10" name="Group 9"/>
          <p:cNvGrpSpPr/>
          <p:nvPr/>
        </p:nvGrpSpPr>
        <p:grpSpPr>
          <a:xfrm>
            <a:off x="256128" y="2211863"/>
            <a:ext cx="11717418" cy="4270217"/>
            <a:chOff x="287670" y="3319445"/>
            <a:chExt cx="11717418" cy="4270217"/>
          </a:xfrm>
        </p:grpSpPr>
        <p:grpSp>
          <p:nvGrpSpPr>
            <p:cNvPr id="11" name="Group 10"/>
            <p:cNvGrpSpPr/>
            <p:nvPr/>
          </p:nvGrpSpPr>
          <p:grpSpPr>
            <a:xfrm>
              <a:off x="287670" y="3319445"/>
              <a:ext cx="11717418" cy="923330"/>
              <a:chOff x="276907" y="3627412"/>
              <a:chExt cx="11717418" cy="923330"/>
            </a:xfrm>
          </p:grpSpPr>
          <p:sp>
            <p:nvSpPr>
              <p:cNvPr id="13" name="Block Arc 12">
                <a:extLst>
                  <a:ext uri="{FF2B5EF4-FFF2-40B4-BE49-F238E27FC236}">
                    <a16:creationId xmlns:a16="http://schemas.microsoft.com/office/drawing/2014/main" id="{E1CD23C7-4440-4199-A78D-A363B1A72F2F}"/>
                  </a:ext>
                </a:extLst>
              </p:cNvPr>
              <p:cNvSpPr/>
              <p:nvPr/>
            </p:nvSpPr>
            <p:spPr>
              <a:xfrm rot="6937668">
                <a:off x="276907" y="3681730"/>
                <a:ext cx="833744" cy="833744"/>
              </a:xfrm>
              <a:prstGeom prst="blockArc">
                <a:avLst>
                  <a:gd name="adj1" fmla="val 10800000"/>
                  <a:gd name="adj2" fmla="val 1659796"/>
                  <a:gd name="adj3" fmla="val 662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13"/>
              <p:cNvGrpSpPr/>
              <p:nvPr/>
            </p:nvGrpSpPr>
            <p:grpSpPr>
              <a:xfrm>
                <a:off x="371383" y="3627412"/>
                <a:ext cx="11622942" cy="923330"/>
                <a:chOff x="371383" y="3627412"/>
                <a:chExt cx="11622942" cy="923330"/>
              </a:xfrm>
            </p:grpSpPr>
            <p:sp>
              <p:nvSpPr>
                <p:cNvPr id="15" name="TextBox 14">
                  <a:extLst>
                    <a:ext uri="{FF2B5EF4-FFF2-40B4-BE49-F238E27FC236}">
                      <a16:creationId xmlns:a16="http://schemas.microsoft.com/office/drawing/2014/main" id="{45920B0D-51E7-4D3A-893D-723A58B3B4DF}"/>
                    </a:ext>
                  </a:extLst>
                </p:cNvPr>
                <p:cNvSpPr txBox="1"/>
                <p:nvPr/>
              </p:nvSpPr>
              <p:spPr>
                <a:xfrm>
                  <a:off x="371383" y="3627412"/>
                  <a:ext cx="682891" cy="923330"/>
                </a:xfrm>
                <a:prstGeom prst="rect">
                  <a:avLst/>
                </a:prstGeom>
                <a:noFill/>
                <a:ln>
                  <a:noFill/>
                </a:ln>
              </p:spPr>
              <p:txBody>
                <a:bodyPr wrap="square" rtlCol="0">
                  <a:spAutoFit/>
                </a:bodyPr>
                <a:lstStyle/>
                <a:p>
                  <a:pPr algn="ctr"/>
                  <a:r>
                    <a:rPr lang="en-US" sz="5400" smtClean="0">
                      <a:ln w="12700">
                        <a:solidFill>
                          <a:schemeClr val="bg1"/>
                        </a:solidFill>
                      </a:ln>
                      <a:solidFill>
                        <a:schemeClr val="accent4"/>
                      </a:solidFill>
                      <a:effectLst>
                        <a:outerShdw blurRad="50800" dist="38100" dir="2700000" algn="tl" rotWithShape="0">
                          <a:prstClr val="black">
                            <a:alpha val="40000"/>
                          </a:prstClr>
                        </a:outerShdw>
                      </a:effectLst>
                      <a:latin typeface="Arial Black" panose="020B0A04020102020204" pitchFamily="34" charset="0"/>
                    </a:rPr>
                    <a:t>b</a:t>
                  </a:r>
                  <a:endParaRPr lang="vi-VN" sz="5400" dirty="0">
                    <a:ln w="12700">
                      <a:solidFill>
                        <a:schemeClr val="bg1"/>
                      </a:solidFill>
                    </a:ln>
                    <a:solidFill>
                      <a:schemeClr val="accent4"/>
                    </a:solidFill>
                    <a:effectLst>
                      <a:outerShdw blurRad="50800" dist="38100" dir="2700000" algn="tl" rotWithShape="0">
                        <a:prstClr val="black">
                          <a:alpha val="40000"/>
                        </a:prstClr>
                      </a:outerShdw>
                    </a:effectLst>
                    <a:latin typeface="UTM Talling" panose="02040603050506020204" pitchFamily="18" charset="0"/>
                  </a:endParaRPr>
                </a:p>
              </p:txBody>
            </p:sp>
            <p:cxnSp>
              <p:nvCxnSpPr>
                <p:cNvPr id="16" name="Straight Connector 15">
                  <a:extLst>
                    <a:ext uri="{FF2B5EF4-FFF2-40B4-BE49-F238E27FC236}">
                      <a16:creationId xmlns:a16="http://schemas.microsoft.com/office/drawing/2014/main" id="{0A066900-CBAE-4175-B1F6-2DC48E79AE62}"/>
                    </a:ext>
                  </a:extLst>
                </p:cNvPr>
                <p:cNvCxnSpPr/>
                <p:nvPr/>
              </p:nvCxnSpPr>
              <p:spPr>
                <a:xfrm>
                  <a:off x="869908" y="3755017"/>
                  <a:ext cx="11124417" cy="951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47051CB-82D3-407A-9D5C-44FCE9AC112D}"/>
                    </a:ext>
                  </a:extLst>
                </p:cNvPr>
                <p:cNvSpPr/>
                <p:nvPr/>
              </p:nvSpPr>
              <p:spPr>
                <a:xfrm>
                  <a:off x="1288047" y="3849564"/>
                  <a:ext cx="10548086" cy="646331"/>
                </a:xfrm>
                <a:prstGeom prst="rect">
                  <a:avLst/>
                </a:prstGeom>
              </p:spPr>
              <p:txBody>
                <a:bodyPr wrap="square">
                  <a:spAutoFit/>
                </a:bodyPr>
                <a:lstStyle/>
                <a:p>
                  <a:pPr algn="ctr"/>
                  <a:r>
                    <a:rPr lang="vi-VN" sz="3600">
                      <a:solidFill>
                        <a:srgbClr val="C00000"/>
                      </a:solidFill>
                      <a:latin typeface="UTM Kabel KT" panose="02040603050506020204" pitchFamily="18" charset="0"/>
                    </a:rPr>
                    <a:t>Mục tiêu, nhiệm vụ và giải pháp nhiệm kỳ </a:t>
                  </a:r>
                  <a:r>
                    <a:rPr lang="vi-VN" sz="3600" smtClean="0">
                      <a:solidFill>
                        <a:srgbClr val="C00000"/>
                      </a:solidFill>
                      <a:latin typeface="UTM Kabel KT" panose="02040603050506020204" pitchFamily="18" charset="0"/>
                    </a:rPr>
                    <a:t>mới</a:t>
                  </a:r>
                  <a:r>
                    <a:rPr lang="en-US" sz="3600" smtClean="0">
                      <a:solidFill>
                        <a:srgbClr val="C00000"/>
                      </a:solidFill>
                      <a:latin typeface="UTM Kabel KT" panose="02040603050506020204" pitchFamily="18" charset="0"/>
                    </a:rPr>
                    <a:t>:</a:t>
                  </a:r>
                  <a:endParaRPr lang="vi-VN" sz="3600" dirty="0">
                    <a:solidFill>
                      <a:srgbClr val="C00000"/>
                    </a:solidFill>
                    <a:latin typeface="UTM Kabel KT" panose="02040603050506020204" pitchFamily="18" charset="0"/>
                  </a:endParaRPr>
                </a:p>
              </p:txBody>
            </p:sp>
          </p:grpSp>
        </p:grpSp>
        <p:cxnSp>
          <p:nvCxnSpPr>
            <p:cNvPr id="12" name="Straight Connector 11">
              <a:extLst>
                <a:ext uri="{FF2B5EF4-FFF2-40B4-BE49-F238E27FC236}">
                  <a16:creationId xmlns:a16="http://schemas.microsoft.com/office/drawing/2014/main" id="{0A066900-CBAE-4175-B1F6-2DC48E79AE62}"/>
                </a:ext>
              </a:extLst>
            </p:cNvPr>
            <p:cNvCxnSpPr/>
            <p:nvPr/>
          </p:nvCxnSpPr>
          <p:spPr>
            <a:xfrm flipH="1">
              <a:off x="382146" y="4007303"/>
              <a:ext cx="13618" cy="358235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9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68A2C"/>
                  </a:solidFill>
                  <a:latin typeface="UTM Avo" panose="02040603050506020204" pitchFamily="18" charset="0"/>
                </a:rPr>
                <a:t>ĐỐI VỚI </a:t>
              </a:r>
            </a:p>
            <a:p>
              <a:pPr algn="ctr"/>
              <a:r>
                <a:rPr lang="en-US" b="1" smtClean="0">
                  <a:solidFill>
                    <a:srgbClr val="068A2C"/>
                  </a:solidFill>
                  <a:latin typeface="UTM Avo" panose="02040603050506020204" pitchFamily="18" charset="0"/>
                </a:rPr>
                <a:t>BÁO CÁO CHÍNH TRỊ</a:t>
              </a:r>
              <a:endParaRPr lang="en-US"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Rounded Rectangle 7"/>
          <p:cNvSpPr/>
          <p:nvPr/>
        </p:nvSpPr>
        <p:spPr>
          <a:xfrm>
            <a:off x="4312083" y="1391056"/>
            <a:ext cx="2897433" cy="536809"/>
          </a:xfrm>
          <a:prstGeom prst="roundRect">
            <a:avLst>
              <a:gd name="adj" fmla="val 2312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US" sz="1200" b="1" smtClean="0">
                <a:solidFill>
                  <a:schemeClr val="accent5">
                    <a:lumMod val="50000"/>
                  </a:schemeClr>
                </a:solidFill>
                <a:latin typeface="UTM Avo" panose="02040603050506020204" pitchFamily="18" charset="0"/>
              </a:rPr>
              <a:t>MỘT SỐ VẤN LƯU Ý</a:t>
            </a:r>
          </a:p>
          <a:p>
            <a:pPr algn="ctr">
              <a:spcBef>
                <a:spcPts val="300"/>
              </a:spcBef>
            </a:pPr>
            <a:r>
              <a:rPr lang="en-US" sz="1200" b="1" i="1" smtClean="0">
                <a:solidFill>
                  <a:schemeClr val="accent5">
                    <a:lumMod val="50000"/>
                  </a:schemeClr>
                </a:solidFill>
                <a:latin typeface="UTM Avo" panose="02040603050506020204" pitchFamily="18" charset="0"/>
              </a:rPr>
              <a:t>Về nội dung</a:t>
            </a:r>
            <a:endParaRPr lang="en-US" sz="1200" b="1" i="1">
              <a:solidFill>
                <a:schemeClr val="accent5">
                  <a:lumMod val="50000"/>
                </a:schemeClr>
              </a:solidFill>
              <a:latin typeface="UTM Avo" panose="02040603050506020204" pitchFamily="18" charset="0"/>
            </a:endParaRPr>
          </a:p>
        </p:txBody>
      </p:sp>
      <p:sp>
        <p:nvSpPr>
          <p:cNvPr id="13" name="Rounded Rectangle 12"/>
          <p:cNvSpPr/>
          <p:nvPr/>
        </p:nvSpPr>
        <p:spPr>
          <a:xfrm>
            <a:off x="1044749" y="2927671"/>
            <a:ext cx="5136766" cy="236568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a:solidFill>
                  <a:schemeClr val="accent5">
                    <a:lumMod val="75000"/>
                  </a:schemeClr>
                </a:solidFill>
                <a:latin typeface="UTM Avo" panose="02040603050506020204" pitchFamily="18" charset="0"/>
              </a:rPr>
              <a:t>(1) </a:t>
            </a:r>
            <a:r>
              <a:rPr lang="en-US" smtClean="0">
                <a:solidFill>
                  <a:schemeClr val="accent5">
                    <a:lumMod val="75000"/>
                  </a:schemeClr>
                </a:solidFill>
                <a:latin typeface="UTM Avo" panose="02040603050506020204" pitchFamily="18" charset="0"/>
              </a:rPr>
              <a:t>C</a:t>
            </a:r>
            <a:r>
              <a:rPr lang="vi-VN" smtClean="0">
                <a:solidFill>
                  <a:schemeClr val="accent5">
                    <a:lumMod val="75000"/>
                  </a:schemeClr>
                </a:solidFill>
                <a:latin typeface="UTM Avo" panose="02040603050506020204" pitchFamily="18" charset="0"/>
              </a:rPr>
              <a:t>ông </a:t>
            </a:r>
            <a:r>
              <a:rPr lang="vi-VN">
                <a:solidFill>
                  <a:schemeClr val="accent5">
                    <a:lumMod val="75000"/>
                  </a:schemeClr>
                </a:solidFill>
                <a:latin typeface="UTM Avo" panose="02040603050506020204" pitchFamily="18" charset="0"/>
              </a:rPr>
              <a:t>tác giáo dục lý tưởng cách mạng, đạo đức, lối sống văn hóa cho thanh thiếu nhi, học tập và làm theo tư tưởng, đạo đức, phong cách Hồ Chí Minh</a:t>
            </a:r>
            <a:r>
              <a:rPr lang="en-US">
                <a:solidFill>
                  <a:schemeClr val="accent5">
                    <a:lumMod val="75000"/>
                  </a:schemeClr>
                </a:solidFill>
                <a:latin typeface="UTM Avo" panose="02040603050506020204" pitchFamily="18" charset="0"/>
              </a:rPr>
              <a:t>; khơi dậy ý chí tự lực, tự cường và khát vọng của đoàn viên, thanh niên xây dựng, phát triển đất nước</a:t>
            </a:r>
            <a:r>
              <a:rPr lang="vi-VN">
                <a:solidFill>
                  <a:schemeClr val="accent5">
                    <a:lumMod val="75000"/>
                  </a:schemeClr>
                </a:solidFill>
                <a:latin typeface="UTM Avo" panose="02040603050506020204" pitchFamily="18" charset="0"/>
              </a:rPr>
              <a:t> và đổi mới phương thức giáo dục của </a:t>
            </a:r>
            <a:r>
              <a:rPr lang="vi-VN" smtClean="0">
                <a:solidFill>
                  <a:schemeClr val="accent5">
                    <a:lumMod val="75000"/>
                  </a:schemeClr>
                </a:solidFill>
                <a:latin typeface="UTM Avo" panose="02040603050506020204" pitchFamily="18" charset="0"/>
              </a:rPr>
              <a:t>Đoàn</a:t>
            </a:r>
            <a:endParaRPr lang="en-US">
              <a:solidFill>
                <a:schemeClr val="accent5">
                  <a:lumMod val="75000"/>
                </a:schemeClr>
              </a:solidFill>
              <a:latin typeface="UTM Avo" panose="02040603050506020204" pitchFamily="18" charset="0"/>
            </a:endParaRPr>
          </a:p>
        </p:txBody>
      </p:sp>
      <p:sp>
        <p:nvSpPr>
          <p:cNvPr id="25" name="Rounded Rectangle 24"/>
          <p:cNvSpPr/>
          <p:nvPr/>
        </p:nvSpPr>
        <p:spPr>
          <a:xfrm>
            <a:off x="6594356" y="2927670"/>
            <a:ext cx="5136766" cy="236568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a:solidFill>
                  <a:schemeClr val="accent5">
                    <a:lumMod val="75000"/>
                  </a:schemeClr>
                </a:solidFill>
                <a:latin typeface="UTM Avo" panose="02040603050506020204" pitchFamily="18" charset="0"/>
              </a:rPr>
              <a:t>(2) </a:t>
            </a:r>
            <a:r>
              <a:rPr lang="en-US" smtClean="0">
                <a:solidFill>
                  <a:schemeClr val="accent5">
                    <a:lumMod val="75000"/>
                  </a:schemeClr>
                </a:solidFill>
                <a:latin typeface="UTM Avo" panose="02040603050506020204" pitchFamily="18" charset="0"/>
              </a:rPr>
              <a:t>C</a:t>
            </a:r>
            <a:r>
              <a:rPr lang="vi-VN" smtClean="0">
                <a:solidFill>
                  <a:schemeClr val="accent5">
                    <a:lumMod val="75000"/>
                  </a:schemeClr>
                </a:solidFill>
                <a:latin typeface="UTM Avo" panose="02040603050506020204" pitchFamily="18" charset="0"/>
              </a:rPr>
              <a:t>ác </a:t>
            </a:r>
            <a:r>
              <a:rPr lang="vi-VN">
                <a:solidFill>
                  <a:schemeClr val="accent5">
                    <a:lumMod val="75000"/>
                  </a:schemeClr>
                </a:solidFill>
                <a:latin typeface="UTM Avo" panose="02040603050506020204" pitchFamily="18" charset="0"/>
              </a:rPr>
              <a:t>giải pháp trong c</a:t>
            </a:r>
            <a:r>
              <a:rPr lang="en-US">
                <a:solidFill>
                  <a:schemeClr val="accent5">
                    <a:lumMod val="75000"/>
                  </a:schemeClr>
                </a:solidFill>
                <a:latin typeface="UTM Avo" panose="02040603050506020204" pitchFamily="18" charset="0"/>
              </a:rPr>
              <a:t>hủ động, tích cực </a:t>
            </a:r>
            <a:r>
              <a:rPr lang="vi-VN">
                <a:solidFill>
                  <a:schemeClr val="accent5">
                    <a:lumMod val="75000"/>
                  </a:schemeClr>
                </a:solidFill>
                <a:latin typeface="UTM Avo" panose="02040603050506020204" pitchFamily="18" charset="0"/>
              </a:rPr>
              <a:t>tham gia phát triển </a:t>
            </a:r>
            <a:r>
              <a:rPr lang="en-US">
                <a:solidFill>
                  <a:schemeClr val="accent5">
                    <a:lumMod val="75000"/>
                  </a:schemeClr>
                </a:solidFill>
                <a:latin typeface="UTM Avo" panose="02040603050506020204" pitchFamily="18" charset="0"/>
              </a:rPr>
              <a:t>kinh tế - </a:t>
            </a:r>
            <a:r>
              <a:rPr lang="vi-VN">
                <a:solidFill>
                  <a:schemeClr val="accent5">
                    <a:lumMod val="75000"/>
                  </a:schemeClr>
                </a:solidFill>
                <a:latin typeface="UTM Avo" panose="02040603050506020204" pitchFamily="18" charset="0"/>
              </a:rPr>
              <a:t>xã hội, bảo vệ môi trường, phòng, chống thiên tai, dịch bệnh</a:t>
            </a:r>
            <a:r>
              <a:rPr lang="en-US">
                <a:solidFill>
                  <a:schemeClr val="accent5">
                    <a:lumMod val="75000"/>
                  </a:schemeClr>
                </a:solidFill>
                <a:latin typeface="UTM Avo" panose="02040603050506020204" pitchFamily="18" charset="0"/>
              </a:rPr>
              <a:t>; bảo đảm quốc phòng, an ninh, tăng cường công tác đối ngoại, hội nhập quốc tế</a:t>
            </a:r>
          </a:p>
        </p:txBody>
      </p:sp>
      <p:sp>
        <p:nvSpPr>
          <p:cNvPr id="26" name="Rounded Rectangle 25"/>
          <p:cNvSpPr/>
          <p:nvPr/>
        </p:nvSpPr>
        <p:spPr>
          <a:xfrm>
            <a:off x="1044749" y="5476200"/>
            <a:ext cx="5136766" cy="99593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a:solidFill>
                  <a:schemeClr val="accent5">
                    <a:lumMod val="75000"/>
                  </a:schemeClr>
                </a:solidFill>
                <a:latin typeface="UTM Avo" panose="02040603050506020204" pitchFamily="18" charset="0"/>
              </a:rPr>
              <a:t>(3</a:t>
            </a:r>
            <a:r>
              <a:rPr lang="vi-VN" b="1" smtClean="0">
                <a:solidFill>
                  <a:schemeClr val="accent5">
                    <a:lumMod val="75000"/>
                  </a:schemeClr>
                </a:solidFill>
                <a:latin typeface="UTM Avo" panose="02040603050506020204" pitchFamily="18" charset="0"/>
              </a:rPr>
              <a:t>) </a:t>
            </a:r>
            <a:r>
              <a:rPr lang="vi-VN" smtClean="0">
                <a:solidFill>
                  <a:schemeClr val="accent5">
                    <a:lumMod val="75000"/>
                  </a:schemeClr>
                </a:solidFill>
                <a:latin typeface="UTM Avo" panose="02040603050506020204" pitchFamily="18" charset="0"/>
              </a:rPr>
              <a:t>Nâng cao </a:t>
            </a:r>
            <a:r>
              <a:rPr lang="vi-VN">
                <a:solidFill>
                  <a:schemeClr val="accent5">
                    <a:lumMod val="75000"/>
                  </a:schemeClr>
                </a:solidFill>
                <a:latin typeface="UTM Avo" panose="02040603050506020204" pitchFamily="18" charset="0"/>
              </a:rPr>
              <a:t>chất lượng nguồn nhân lực trẻ, </a:t>
            </a:r>
            <a:r>
              <a:rPr lang="en-US">
                <a:solidFill>
                  <a:schemeClr val="accent5">
                    <a:lumMod val="75000"/>
                  </a:schemeClr>
                </a:solidFill>
                <a:latin typeface="UTM Avo" panose="02040603050506020204" pitchFamily="18" charset="0"/>
              </a:rPr>
              <a:t>công dân số, công dân toàn cầu</a:t>
            </a:r>
          </a:p>
        </p:txBody>
      </p:sp>
      <p:sp>
        <p:nvSpPr>
          <p:cNvPr id="27" name="Rounded Rectangle 26"/>
          <p:cNvSpPr/>
          <p:nvPr/>
        </p:nvSpPr>
        <p:spPr>
          <a:xfrm>
            <a:off x="6594356" y="5470797"/>
            <a:ext cx="5136766" cy="1001337"/>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700" b="1">
                <a:solidFill>
                  <a:schemeClr val="accent5">
                    <a:lumMod val="75000"/>
                  </a:schemeClr>
                </a:solidFill>
                <a:latin typeface="UTM Avo" panose="02040603050506020204" pitchFamily="18" charset="0"/>
              </a:rPr>
              <a:t>(4) </a:t>
            </a:r>
            <a:r>
              <a:rPr lang="en-US" sz="1700" smtClean="0">
                <a:solidFill>
                  <a:schemeClr val="accent5">
                    <a:lumMod val="75000"/>
                  </a:schemeClr>
                </a:solidFill>
                <a:latin typeface="UTM Avo" panose="02040603050506020204" pitchFamily="18" charset="0"/>
              </a:rPr>
              <a:t>Vai </a:t>
            </a:r>
            <a:r>
              <a:rPr lang="en-US" sz="1700">
                <a:solidFill>
                  <a:schemeClr val="accent5">
                    <a:lumMod val="75000"/>
                  </a:schemeClr>
                </a:solidFill>
                <a:latin typeface="UTM Avo" panose="02040603050506020204" pitchFamily="18" charset="0"/>
              </a:rPr>
              <a:t>trò tiên phong trong khởi nghiệp, lập nghiệp, đẩy mạnh </a:t>
            </a:r>
            <a:r>
              <a:rPr lang="vi-VN" sz="1700">
                <a:solidFill>
                  <a:schemeClr val="accent5">
                    <a:lumMod val="75000"/>
                  </a:schemeClr>
                </a:solidFill>
                <a:latin typeface="UTM Avo" panose="02040603050506020204" pitchFamily="18" charset="0"/>
              </a:rPr>
              <a:t>chuyển đổi số quốc gia</a:t>
            </a:r>
            <a:endParaRPr lang="en-US" sz="1700">
              <a:solidFill>
                <a:schemeClr val="accent5">
                  <a:lumMod val="75000"/>
                </a:schemeClr>
              </a:solidFill>
              <a:latin typeface="UTM Avo" panose="02040603050506020204" pitchFamily="18" charset="0"/>
            </a:endParaRPr>
          </a:p>
        </p:txBody>
      </p:sp>
      <p:grpSp>
        <p:nvGrpSpPr>
          <p:cNvPr id="14" name="Group 13"/>
          <p:cNvGrpSpPr/>
          <p:nvPr/>
        </p:nvGrpSpPr>
        <p:grpSpPr>
          <a:xfrm>
            <a:off x="286432" y="2195763"/>
            <a:ext cx="11718656" cy="4276373"/>
            <a:chOff x="286432" y="2195763"/>
            <a:chExt cx="11718656" cy="4276373"/>
          </a:xfrm>
        </p:grpSpPr>
        <p:sp>
          <p:nvSpPr>
            <p:cNvPr id="9" name="Block Arc 8">
              <a:extLst>
                <a:ext uri="{FF2B5EF4-FFF2-40B4-BE49-F238E27FC236}">
                  <a16:creationId xmlns:a16="http://schemas.microsoft.com/office/drawing/2014/main" id="{802C3DF4-381D-4C7D-8658-60402332B6A6}"/>
                </a:ext>
              </a:extLst>
            </p:cNvPr>
            <p:cNvSpPr/>
            <p:nvPr/>
          </p:nvSpPr>
          <p:spPr>
            <a:xfrm rot="6937668">
              <a:off x="286432" y="2240556"/>
              <a:ext cx="833744" cy="833744"/>
            </a:xfrm>
            <a:prstGeom prst="blockArc">
              <a:avLst>
                <a:gd name="adj1" fmla="val 10800000"/>
                <a:gd name="adj2" fmla="val 1659796"/>
                <a:gd name="adj3" fmla="val 662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00726EDA-63E8-422E-BDB1-609B4FEADC05}"/>
                </a:ext>
              </a:extLst>
            </p:cNvPr>
            <p:cNvSpPr txBox="1"/>
            <p:nvPr/>
          </p:nvSpPr>
          <p:spPr>
            <a:xfrm>
              <a:off x="361858" y="2195763"/>
              <a:ext cx="682891" cy="923330"/>
            </a:xfrm>
            <a:prstGeom prst="rect">
              <a:avLst/>
            </a:prstGeom>
            <a:noFill/>
            <a:ln>
              <a:noFill/>
            </a:ln>
          </p:spPr>
          <p:txBody>
            <a:bodyPr wrap="square" rtlCol="0">
              <a:spAutoFit/>
            </a:bodyPr>
            <a:lstStyle/>
            <a:p>
              <a:pPr algn="ctr"/>
              <a:r>
                <a:rPr lang="en-US" sz="5400" smtClean="0">
                  <a:ln w="12700">
                    <a:solidFill>
                      <a:schemeClr val="bg1"/>
                    </a:solidFill>
                  </a:ln>
                  <a:solidFill>
                    <a:schemeClr val="accent4"/>
                  </a:solidFill>
                  <a:effectLst>
                    <a:outerShdw blurRad="50800" dist="38100" dir="2700000" algn="tl" rotWithShape="0">
                      <a:prstClr val="black">
                        <a:alpha val="40000"/>
                      </a:prstClr>
                    </a:outerShdw>
                  </a:effectLst>
                  <a:latin typeface="Arial Black" panose="020B0A04020102020204" pitchFamily="34" charset="0"/>
                </a:rPr>
                <a:t>c</a:t>
              </a:r>
              <a:endParaRPr lang="vi-VN" sz="5400" dirty="0">
                <a:ln w="12700">
                  <a:solidFill>
                    <a:schemeClr val="bg1"/>
                  </a:solidFill>
                </a:ln>
                <a:solidFill>
                  <a:schemeClr val="accent4"/>
                </a:solidFill>
                <a:effectLst>
                  <a:outerShdw blurRad="50800" dist="38100" dir="2700000" algn="tl" rotWithShape="0">
                    <a:prstClr val="black">
                      <a:alpha val="40000"/>
                    </a:prstClr>
                  </a:outerShdw>
                </a:effectLst>
                <a:latin typeface="UTM Talling" panose="02040603050506020204" pitchFamily="18" charset="0"/>
              </a:endParaRPr>
            </a:p>
          </p:txBody>
        </p:sp>
        <p:cxnSp>
          <p:nvCxnSpPr>
            <p:cNvPr id="11" name="Straight Connector 10">
              <a:extLst>
                <a:ext uri="{FF2B5EF4-FFF2-40B4-BE49-F238E27FC236}">
                  <a16:creationId xmlns:a16="http://schemas.microsoft.com/office/drawing/2014/main" id="{A0CF1C4B-87F3-4918-B2E2-AF2C80F8A852}"/>
                </a:ext>
              </a:extLst>
            </p:cNvPr>
            <p:cNvCxnSpPr/>
            <p:nvPr/>
          </p:nvCxnSpPr>
          <p:spPr>
            <a:xfrm>
              <a:off x="879433" y="2313843"/>
              <a:ext cx="11125655" cy="5322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FE16454-6C4F-4E06-87F5-CFD38AE5652B}"/>
                </a:ext>
              </a:extLst>
            </p:cNvPr>
            <p:cNvSpPr/>
            <p:nvPr/>
          </p:nvSpPr>
          <p:spPr>
            <a:xfrm>
              <a:off x="1183036" y="2431924"/>
              <a:ext cx="10548086" cy="430887"/>
            </a:xfrm>
            <a:prstGeom prst="rect">
              <a:avLst/>
            </a:prstGeom>
          </p:spPr>
          <p:txBody>
            <a:bodyPr wrap="square">
              <a:spAutoFit/>
            </a:bodyPr>
            <a:lstStyle/>
            <a:p>
              <a:pPr algn="ctr"/>
              <a:r>
                <a:rPr lang="vi-VN" sz="2200">
                  <a:solidFill>
                    <a:srgbClr val="C00000"/>
                  </a:solidFill>
                  <a:latin typeface="UTM Kabel KT" panose="02040603050506020204" pitchFamily="18" charset="0"/>
                </a:rPr>
                <a:t>Tập trung làm rõ các giải pháp </a:t>
              </a:r>
              <a:r>
                <a:rPr lang="en-US" sz="2200">
                  <a:solidFill>
                    <a:srgbClr val="C00000"/>
                  </a:solidFill>
                  <a:latin typeface="UTM Kabel KT" panose="02040603050506020204" pitchFamily="18" charset="0"/>
                </a:rPr>
                <a:t>mới, đột phá </a:t>
              </a:r>
              <a:r>
                <a:rPr lang="vi-VN" sz="2200">
                  <a:solidFill>
                    <a:srgbClr val="C00000"/>
                  </a:solidFill>
                  <a:latin typeface="UTM Kabel KT" panose="02040603050506020204" pitchFamily="18" charset="0"/>
                </a:rPr>
                <a:t>triển khai:</a:t>
              </a:r>
              <a:endParaRPr lang="vi-VN" sz="2200" dirty="0">
                <a:solidFill>
                  <a:srgbClr val="C00000"/>
                </a:solidFill>
                <a:latin typeface="UTM Kabel KT" panose="02040603050506020204" pitchFamily="18" charset="0"/>
              </a:endParaRPr>
            </a:p>
          </p:txBody>
        </p:sp>
        <p:cxnSp>
          <p:nvCxnSpPr>
            <p:cNvPr id="32" name="Straight Connector 31">
              <a:extLst>
                <a:ext uri="{FF2B5EF4-FFF2-40B4-BE49-F238E27FC236}">
                  <a16:creationId xmlns:a16="http://schemas.microsoft.com/office/drawing/2014/main" id="{0A066900-CBAE-4175-B1F6-2DC48E79AE62}"/>
                </a:ext>
              </a:extLst>
            </p:cNvPr>
            <p:cNvCxnSpPr/>
            <p:nvPr/>
          </p:nvCxnSpPr>
          <p:spPr>
            <a:xfrm>
              <a:off x="361858" y="2862811"/>
              <a:ext cx="0" cy="36093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128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68A2C"/>
                  </a:solidFill>
                  <a:latin typeface="UTM Avo" panose="02040603050506020204" pitchFamily="18" charset="0"/>
                </a:rPr>
                <a:t>ĐỐI VỚI </a:t>
              </a:r>
            </a:p>
            <a:p>
              <a:pPr algn="ctr"/>
              <a:r>
                <a:rPr lang="en-US" b="1" smtClean="0">
                  <a:solidFill>
                    <a:srgbClr val="068A2C"/>
                  </a:solidFill>
                  <a:latin typeface="UTM Avo" panose="02040603050506020204" pitchFamily="18" charset="0"/>
                </a:rPr>
                <a:t>BÁO CÁO CHÍNH TRỊ</a:t>
              </a:r>
              <a:endParaRPr lang="en-US"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Rounded Rectangle 7"/>
          <p:cNvSpPr/>
          <p:nvPr/>
        </p:nvSpPr>
        <p:spPr>
          <a:xfrm>
            <a:off x="4312083" y="1391056"/>
            <a:ext cx="2897433" cy="536809"/>
          </a:xfrm>
          <a:prstGeom prst="roundRect">
            <a:avLst>
              <a:gd name="adj" fmla="val 2312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US" sz="1200" b="1" smtClean="0">
                <a:solidFill>
                  <a:schemeClr val="accent5">
                    <a:lumMod val="50000"/>
                  </a:schemeClr>
                </a:solidFill>
                <a:latin typeface="UTM Avo" panose="02040603050506020204" pitchFamily="18" charset="0"/>
              </a:rPr>
              <a:t>MỘT SỐ VẤN LƯU Ý</a:t>
            </a:r>
          </a:p>
          <a:p>
            <a:pPr algn="ctr">
              <a:spcBef>
                <a:spcPts val="300"/>
              </a:spcBef>
            </a:pPr>
            <a:r>
              <a:rPr lang="en-US" sz="1200" b="1" i="1" smtClean="0">
                <a:solidFill>
                  <a:schemeClr val="accent5">
                    <a:lumMod val="50000"/>
                  </a:schemeClr>
                </a:solidFill>
                <a:latin typeface="UTM Avo" panose="02040603050506020204" pitchFamily="18" charset="0"/>
              </a:rPr>
              <a:t>Về nội dung</a:t>
            </a:r>
            <a:endParaRPr lang="en-US" sz="1200" b="1" i="1">
              <a:solidFill>
                <a:schemeClr val="accent5">
                  <a:lumMod val="50000"/>
                </a:schemeClr>
              </a:solidFill>
              <a:latin typeface="UTM Avo" panose="02040603050506020204" pitchFamily="18" charset="0"/>
            </a:endParaRPr>
          </a:p>
        </p:txBody>
      </p:sp>
      <p:sp>
        <p:nvSpPr>
          <p:cNvPr id="9" name="Rounded Rectangle 8"/>
          <p:cNvSpPr/>
          <p:nvPr/>
        </p:nvSpPr>
        <p:spPr>
          <a:xfrm>
            <a:off x="1044749" y="3183910"/>
            <a:ext cx="5136766" cy="165225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accent5">
                    <a:lumMod val="75000"/>
                  </a:schemeClr>
                </a:solidFill>
                <a:latin typeface="UTM Avo" panose="02040603050506020204" pitchFamily="18" charset="0"/>
              </a:rPr>
              <a:t>(5) </a:t>
            </a:r>
            <a:r>
              <a:rPr lang="en-US" sz="2400" smtClean="0">
                <a:solidFill>
                  <a:schemeClr val="accent5">
                    <a:lumMod val="75000"/>
                  </a:schemeClr>
                </a:solidFill>
                <a:latin typeface="UTM Avo" panose="02040603050506020204" pitchFamily="18" charset="0"/>
              </a:rPr>
              <a:t>Chăm lo </a:t>
            </a:r>
            <a:r>
              <a:rPr lang="en-US" sz="2400">
                <a:solidFill>
                  <a:schemeClr val="accent5">
                    <a:lumMod val="75000"/>
                  </a:schemeClr>
                </a:solidFill>
                <a:latin typeface="UTM Avo" panose="02040603050506020204" pitchFamily="18" charset="0"/>
              </a:rPr>
              <a:t>đời sống tinh thần, phát triển các thiết chế văn hoá cho thanh thiếu nhi</a:t>
            </a:r>
          </a:p>
        </p:txBody>
      </p:sp>
      <p:sp>
        <p:nvSpPr>
          <p:cNvPr id="10" name="Rounded Rectangle 9"/>
          <p:cNvSpPr/>
          <p:nvPr/>
        </p:nvSpPr>
        <p:spPr>
          <a:xfrm>
            <a:off x="6594356" y="3183910"/>
            <a:ext cx="5136766" cy="165225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smtClean="0">
                <a:solidFill>
                  <a:schemeClr val="accent5">
                    <a:lumMod val="75000"/>
                  </a:schemeClr>
                </a:solidFill>
                <a:latin typeface="UTM Avo" panose="02040603050506020204" pitchFamily="18" charset="0"/>
              </a:rPr>
              <a:t>(6</a:t>
            </a:r>
            <a:r>
              <a:rPr lang="en-US" sz="2000" b="1">
                <a:solidFill>
                  <a:schemeClr val="accent5">
                    <a:lumMod val="75000"/>
                  </a:schemeClr>
                </a:solidFill>
                <a:latin typeface="UTM Avo" panose="02040603050506020204" pitchFamily="18" charset="0"/>
              </a:rPr>
              <a:t>) </a:t>
            </a:r>
            <a:r>
              <a:rPr lang="en-US" sz="2000">
                <a:solidFill>
                  <a:schemeClr val="accent5">
                    <a:lumMod val="75000"/>
                  </a:schemeClr>
                </a:solidFill>
                <a:latin typeface="UTM Avo" panose="02040603050506020204" pitchFamily="18" charset="0"/>
              </a:rPr>
              <a:t>C</a:t>
            </a:r>
            <a:r>
              <a:rPr lang="vi-VN" sz="2000" smtClean="0">
                <a:solidFill>
                  <a:schemeClr val="accent5">
                    <a:lumMod val="75000"/>
                  </a:schemeClr>
                </a:solidFill>
                <a:latin typeface="UTM Avo" panose="02040603050506020204" pitchFamily="18" charset="0"/>
              </a:rPr>
              <a:t>ác giải </a:t>
            </a:r>
            <a:r>
              <a:rPr lang="vi-VN" sz="2000">
                <a:solidFill>
                  <a:schemeClr val="accent5">
                    <a:lumMod val="75000"/>
                  </a:schemeClr>
                </a:solidFill>
                <a:latin typeface="UTM Avo" panose="02040603050506020204" pitchFamily="18" charset="0"/>
              </a:rPr>
              <a:t>pháp tiếp tục thực hiện tốt công tác xây dựng, củng cố tổ chức cơ sở Đoàn, nâng cao chất lượng đoàn viên, mở rộng mặt trận đoàn kết, tập hợp thanh niên</a:t>
            </a:r>
            <a:endParaRPr lang="en-US" sz="2000">
              <a:solidFill>
                <a:schemeClr val="accent5">
                  <a:lumMod val="75000"/>
                </a:schemeClr>
              </a:solidFill>
              <a:latin typeface="UTM Avo" panose="02040603050506020204" pitchFamily="18" charset="0"/>
            </a:endParaRPr>
          </a:p>
        </p:txBody>
      </p:sp>
      <p:sp>
        <p:nvSpPr>
          <p:cNvPr id="11" name="Rounded Rectangle 10"/>
          <p:cNvSpPr/>
          <p:nvPr/>
        </p:nvSpPr>
        <p:spPr>
          <a:xfrm>
            <a:off x="1044749" y="5008880"/>
            <a:ext cx="5136766" cy="139840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a:solidFill>
                  <a:schemeClr val="accent5">
                    <a:lumMod val="75000"/>
                  </a:schemeClr>
                </a:solidFill>
                <a:latin typeface="UTM Avo" panose="02040603050506020204" pitchFamily="18" charset="0"/>
              </a:rPr>
              <a:t>(7) </a:t>
            </a:r>
            <a:r>
              <a:rPr lang="en-US" sz="2000" smtClean="0">
                <a:solidFill>
                  <a:schemeClr val="accent5">
                    <a:lumMod val="75000"/>
                  </a:schemeClr>
                </a:solidFill>
                <a:latin typeface="UTM Avo" panose="02040603050506020204" pitchFamily="18" charset="0"/>
              </a:rPr>
              <a:t>T</a:t>
            </a:r>
            <a:r>
              <a:rPr lang="vi-VN" sz="2000" smtClean="0">
                <a:solidFill>
                  <a:schemeClr val="accent5">
                    <a:lumMod val="75000"/>
                  </a:schemeClr>
                </a:solidFill>
                <a:latin typeface="UTM Avo" panose="02040603050506020204" pitchFamily="18" charset="0"/>
              </a:rPr>
              <a:t>ham </a:t>
            </a:r>
            <a:r>
              <a:rPr lang="vi-VN" sz="2000">
                <a:solidFill>
                  <a:schemeClr val="accent5">
                    <a:lumMod val="75000"/>
                  </a:schemeClr>
                </a:solidFill>
                <a:latin typeface="UTM Avo" panose="02040603050506020204" pitchFamily="18" charset="0"/>
              </a:rPr>
              <a:t>gia xây dựng, bảo vệ Đảng, chính quyền, tạo nguồn cán bộ trẻ có chất lượng cho Đảng và hệ thống chính trị</a:t>
            </a:r>
            <a:endParaRPr lang="en-US" sz="2000">
              <a:solidFill>
                <a:schemeClr val="accent5">
                  <a:lumMod val="75000"/>
                </a:schemeClr>
              </a:solidFill>
              <a:latin typeface="UTM Avo" panose="02040603050506020204" pitchFamily="18" charset="0"/>
            </a:endParaRPr>
          </a:p>
        </p:txBody>
      </p:sp>
      <p:sp>
        <p:nvSpPr>
          <p:cNvPr id="12" name="Rounded Rectangle 11"/>
          <p:cNvSpPr/>
          <p:nvPr/>
        </p:nvSpPr>
        <p:spPr>
          <a:xfrm>
            <a:off x="6594356" y="5008880"/>
            <a:ext cx="5136766" cy="139840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a:solidFill>
                  <a:schemeClr val="accent5">
                    <a:lumMod val="75000"/>
                  </a:schemeClr>
                </a:solidFill>
                <a:latin typeface="UTM Avo" panose="02040603050506020204" pitchFamily="18" charset="0"/>
              </a:rPr>
              <a:t>(8) </a:t>
            </a:r>
            <a:r>
              <a:rPr lang="en-US" smtClean="0">
                <a:solidFill>
                  <a:schemeClr val="accent5">
                    <a:lumMod val="75000"/>
                  </a:schemeClr>
                </a:solidFill>
                <a:latin typeface="UTM Avo" panose="02040603050506020204" pitchFamily="18" charset="0"/>
              </a:rPr>
              <a:t>C</a:t>
            </a:r>
            <a:r>
              <a:rPr lang="vi-VN" smtClean="0">
                <a:solidFill>
                  <a:schemeClr val="accent5">
                    <a:lumMod val="75000"/>
                  </a:schemeClr>
                </a:solidFill>
                <a:latin typeface="UTM Avo" panose="02040603050506020204" pitchFamily="18" charset="0"/>
              </a:rPr>
              <a:t>ác </a:t>
            </a:r>
            <a:r>
              <a:rPr lang="vi-VN">
                <a:solidFill>
                  <a:schemeClr val="accent5">
                    <a:lumMod val="75000"/>
                  </a:schemeClr>
                </a:solidFill>
                <a:latin typeface="UTM Avo" panose="02040603050506020204" pitchFamily="18" charset="0"/>
              </a:rPr>
              <a:t>giải pháp chăm sóc, giáo dục thiếu niên, nhi đồng và phụ trách Đội TNTP Hồ Chí Minh</a:t>
            </a:r>
            <a:r>
              <a:rPr lang="en-US">
                <a:solidFill>
                  <a:schemeClr val="accent5">
                    <a:lumMod val="75000"/>
                  </a:schemeClr>
                </a:solidFill>
                <a:latin typeface="UTM Avo" panose="02040603050506020204" pitchFamily="18" charset="0"/>
              </a:rPr>
              <a:t> với phương châm xây dựng Đội là xây dựng Đoàn trước một bước</a:t>
            </a:r>
          </a:p>
        </p:txBody>
      </p:sp>
      <p:grpSp>
        <p:nvGrpSpPr>
          <p:cNvPr id="13" name="Group 12"/>
          <p:cNvGrpSpPr/>
          <p:nvPr/>
        </p:nvGrpSpPr>
        <p:grpSpPr>
          <a:xfrm>
            <a:off x="286432" y="2195763"/>
            <a:ext cx="11718656" cy="4276373"/>
            <a:chOff x="286432" y="2195763"/>
            <a:chExt cx="11718656" cy="4276373"/>
          </a:xfrm>
        </p:grpSpPr>
        <p:sp>
          <p:nvSpPr>
            <p:cNvPr id="14" name="Block Arc 13">
              <a:extLst>
                <a:ext uri="{FF2B5EF4-FFF2-40B4-BE49-F238E27FC236}">
                  <a16:creationId xmlns:a16="http://schemas.microsoft.com/office/drawing/2014/main" id="{802C3DF4-381D-4C7D-8658-60402332B6A6}"/>
                </a:ext>
              </a:extLst>
            </p:cNvPr>
            <p:cNvSpPr/>
            <p:nvPr/>
          </p:nvSpPr>
          <p:spPr>
            <a:xfrm rot="6937668">
              <a:off x="286432" y="2240556"/>
              <a:ext cx="833744" cy="833744"/>
            </a:xfrm>
            <a:prstGeom prst="blockArc">
              <a:avLst>
                <a:gd name="adj1" fmla="val 10800000"/>
                <a:gd name="adj2" fmla="val 1659796"/>
                <a:gd name="adj3" fmla="val 662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00726EDA-63E8-422E-BDB1-609B4FEADC05}"/>
                </a:ext>
              </a:extLst>
            </p:cNvPr>
            <p:cNvSpPr txBox="1"/>
            <p:nvPr/>
          </p:nvSpPr>
          <p:spPr>
            <a:xfrm>
              <a:off x="361858" y="2195763"/>
              <a:ext cx="682891" cy="923330"/>
            </a:xfrm>
            <a:prstGeom prst="rect">
              <a:avLst/>
            </a:prstGeom>
            <a:noFill/>
            <a:ln>
              <a:noFill/>
            </a:ln>
          </p:spPr>
          <p:txBody>
            <a:bodyPr wrap="square" rtlCol="0">
              <a:spAutoFit/>
            </a:bodyPr>
            <a:lstStyle/>
            <a:p>
              <a:pPr algn="ctr"/>
              <a:r>
                <a:rPr lang="en-US" sz="5400" smtClean="0">
                  <a:ln w="12700">
                    <a:solidFill>
                      <a:schemeClr val="bg1"/>
                    </a:solidFill>
                  </a:ln>
                  <a:solidFill>
                    <a:schemeClr val="accent4"/>
                  </a:solidFill>
                  <a:effectLst>
                    <a:outerShdw blurRad="50800" dist="38100" dir="2700000" algn="tl" rotWithShape="0">
                      <a:prstClr val="black">
                        <a:alpha val="40000"/>
                      </a:prstClr>
                    </a:outerShdw>
                  </a:effectLst>
                  <a:latin typeface="Arial Black" panose="020B0A04020102020204" pitchFamily="34" charset="0"/>
                </a:rPr>
                <a:t>c</a:t>
              </a:r>
              <a:endParaRPr lang="vi-VN" sz="5400" dirty="0">
                <a:ln w="12700">
                  <a:solidFill>
                    <a:schemeClr val="bg1"/>
                  </a:solidFill>
                </a:ln>
                <a:solidFill>
                  <a:schemeClr val="accent4"/>
                </a:solidFill>
                <a:effectLst>
                  <a:outerShdw blurRad="50800" dist="38100" dir="2700000" algn="tl" rotWithShape="0">
                    <a:prstClr val="black">
                      <a:alpha val="40000"/>
                    </a:prstClr>
                  </a:outerShdw>
                </a:effectLst>
                <a:latin typeface="UTM Talling" panose="02040603050506020204" pitchFamily="18" charset="0"/>
              </a:endParaRPr>
            </a:p>
          </p:txBody>
        </p:sp>
        <p:cxnSp>
          <p:nvCxnSpPr>
            <p:cNvPr id="16" name="Straight Connector 15">
              <a:extLst>
                <a:ext uri="{FF2B5EF4-FFF2-40B4-BE49-F238E27FC236}">
                  <a16:creationId xmlns:a16="http://schemas.microsoft.com/office/drawing/2014/main" id="{A0CF1C4B-87F3-4918-B2E2-AF2C80F8A852}"/>
                </a:ext>
              </a:extLst>
            </p:cNvPr>
            <p:cNvCxnSpPr/>
            <p:nvPr/>
          </p:nvCxnSpPr>
          <p:spPr>
            <a:xfrm>
              <a:off x="879433" y="2313843"/>
              <a:ext cx="11125655" cy="5322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FE16454-6C4F-4E06-87F5-CFD38AE5652B}"/>
                </a:ext>
              </a:extLst>
            </p:cNvPr>
            <p:cNvSpPr/>
            <p:nvPr/>
          </p:nvSpPr>
          <p:spPr>
            <a:xfrm>
              <a:off x="1183036" y="2431924"/>
              <a:ext cx="10548086" cy="430887"/>
            </a:xfrm>
            <a:prstGeom prst="rect">
              <a:avLst/>
            </a:prstGeom>
          </p:spPr>
          <p:txBody>
            <a:bodyPr wrap="square">
              <a:spAutoFit/>
            </a:bodyPr>
            <a:lstStyle/>
            <a:p>
              <a:pPr algn="ctr"/>
              <a:r>
                <a:rPr lang="vi-VN" sz="2200">
                  <a:solidFill>
                    <a:srgbClr val="C00000"/>
                  </a:solidFill>
                  <a:latin typeface="UTM Kabel KT" panose="02040603050506020204" pitchFamily="18" charset="0"/>
                </a:rPr>
                <a:t>Tập trung làm rõ các giải pháp </a:t>
              </a:r>
              <a:r>
                <a:rPr lang="en-US" sz="2200">
                  <a:solidFill>
                    <a:srgbClr val="C00000"/>
                  </a:solidFill>
                  <a:latin typeface="UTM Kabel KT" panose="02040603050506020204" pitchFamily="18" charset="0"/>
                </a:rPr>
                <a:t>mới, đột phá </a:t>
              </a:r>
              <a:r>
                <a:rPr lang="vi-VN" sz="2200">
                  <a:solidFill>
                    <a:srgbClr val="C00000"/>
                  </a:solidFill>
                  <a:latin typeface="UTM Kabel KT" panose="02040603050506020204" pitchFamily="18" charset="0"/>
                </a:rPr>
                <a:t>triển khai:</a:t>
              </a:r>
              <a:endParaRPr lang="vi-VN" sz="2200" dirty="0">
                <a:solidFill>
                  <a:srgbClr val="C00000"/>
                </a:solidFill>
                <a:latin typeface="UTM Kabel KT" panose="02040603050506020204" pitchFamily="18" charset="0"/>
              </a:endParaRPr>
            </a:p>
          </p:txBody>
        </p:sp>
        <p:cxnSp>
          <p:nvCxnSpPr>
            <p:cNvPr id="18" name="Straight Connector 17">
              <a:extLst>
                <a:ext uri="{FF2B5EF4-FFF2-40B4-BE49-F238E27FC236}">
                  <a16:creationId xmlns:a16="http://schemas.microsoft.com/office/drawing/2014/main" id="{0A066900-CBAE-4175-B1F6-2DC48E79AE62}"/>
                </a:ext>
              </a:extLst>
            </p:cNvPr>
            <p:cNvCxnSpPr/>
            <p:nvPr/>
          </p:nvCxnSpPr>
          <p:spPr>
            <a:xfrm>
              <a:off x="361858" y="2862811"/>
              <a:ext cx="0" cy="36093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170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E37702-EDC6-4F55-A668-A743C9E06315}"/>
              </a:ext>
            </a:extLst>
          </p:cNvPr>
          <p:cNvGrpSpPr/>
          <p:nvPr/>
        </p:nvGrpSpPr>
        <p:grpSpPr>
          <a:xfrm>
            <a:off x="3823280" y="370914"/>
            <a:ext cx="4589200" cy="1416712"/>
            <a:chOff x="3023223" y="1880922"/>
            <a:chExt cx="5072038" cy="1541650"/>
          </a:xfrm>
        </p:grpSpPr>
        <p:sp>
          <p:nvSpPr>
            <p:cNvPr id="3" name="Rectangle 2">
              <a:extLst>
                <a:ext uri="{FF2B5EF4-FFF2-40B4-BE49-F238E27FC236}">
                  <a16:creationId xmlns:a16="http://schemas.microsoft.com/office/drawing/2014/main" id="{33AB10D5-3C16-44A5-94E9-58D875DF90BA}"/>
                </a:ext>
              </a:extLst>
            </p:cNvPr>
            <p:cNvSpPr/>
            <p:nvPr/>
          </p:nvSpPr>
          <p:spPr>
            <a:xfrm>
              <a:off x="3023223" y="2222215"/>
              <a:ext cx="4282740" cy="859063"/>
            </a:xfrm>
            <a:prstGeom prst="rect">
              <a:avLst/>
            </a:prstGeom>
            <a:solidFill>
              <a:schemeClr val="bg1"/>
            </a:solid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68A2C"/>
                  </a:solidFill>
                  <a:latin typeface="UTM Avo" panose="02040603050506020204" pitchFamily="18" charset="0"/>
                </a:rPr>
                <a:t>ĐỐI VỚI </a:t>
              </a:r>
            </a:p>
            <a:p>
              <a:pPr algn="ctr"/>
              <a:r>
                <a:rPr lang="en-US" b="1" smtClean="0">
                  <a:solidFill>
                    <a:srgbClr val="068A2C"/>
                  </a:solidFill>
                  <a:latin typeface="UTM Avo" panose="02040603050506020204" pitchFamily="18" charset="0"/>
                </a:rPr>
                <a:t>BÁO CÁO CHÍNH TRỊ</a:t>
              </a:r>
              <a:endParaRPr lang="en-US" b="1" dirty="0">
                <a:solidFill>
                  <a:srgbClr val="068A2C"/>
                </a:solidFill>
                <a:latin typeface="UTM Avo" panose="02040603050506020204" pitchFamily="18" charset="0"/>
              </a:endParaRPr>
            </a:p>
          </p:txBody>
        </p:sp>
        <p:pic>
          <p:nvPicPr>
            <p:cNvPr id="4" name="Picture 3">
              <a:extLst>
                <a:ext uri="{FF2B5EF4-FFF2-40B4-BE49-F238E27FC236}">
                  <a16:creationId xmlns:a16="http://schemas.microsoft.com/office/drawing/2014/main" id="{3831D774-9BA4-4679-818B-D958EE5E4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611" y="1880922"/>
              <a:ext cx="1541650" cy="1541650"/>
            </a:xfrm>
            <a:prstGeom prst="rect">
              <a:avLst/>
            </a:prstGeom>
          </p:spPr>
        </p:pic>
        <p:sp>
          <p:nvSpPr>
            <p:cNvPr id="5" name="Rectangle 4">
              <a:extLst>
                <a:ext uri="{FF2B5EF4-FFF2-40B4-BE49-F238E27FC236}">
                  <a16:creationId xmlns:a16="http://schemas.microsoft.com/office/drawing/2014/main" id="{3EE74F37-D920-4463-BB5C-ED2EF3FEA814}"/>
                </a:ext>
              </a:extLst>
            </p:cNvPr>
            <p:cNvSpPr/>
            <p:nvPr/>
          </p:nvSpPr>
          <p:spPr>
            <a:xfrm>
              <a:off x="6991927" y="2317402"/>
              <a:ext cx="628073" cy="564343"/>
            </a:xfrm>
            <a:prstGeom prst="rect">
              <a:avLst/>
            </a:prstGeom>
            <a:solidFill>
              <a:srgbClr val="139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id="{421F2EA7-ED1C-4E0F-98A7-4BD23984F350}"/>
                </a:ext>
              </a:extLst>
            </p:cNvPr>
            <p:cNvSpPr txBox="1"/>
            <p:nvPr/>
          </p:nvSpPr>
          <p:spPr>
            <a:xfrm>
              <a:off x="6937109" y="2056049"/>
              <a:ext cx="682891" cy="923330"/>
            </a:xfrm>
            <a:prstGeom prst="rect">
              <a:avLst/>
            </a:prstGeom>
            <a:noFill/>
          </p:spPr>
          <p:txBody>
            <a:bodyPr wrap="square" rtlCol="0">
              <a:spAutoFit/>
            </a:bodyPr>
            <a:lstStyle/>
            <a:p>
              <a:r>
                <a:rPr lang="en-US" sz="5400" dirty="0">
                  <a:solidFill>
                    <a:schemeClr val="bg1"/>
                  </a:solidFill>
                  <a:latin typeface="UTM Sharnay" panose="02040603050506020204" pitchFamily="18" charset="0"/>
                </a:rPr>
                <a:t>1</a:t>
              </a:r>
              <a:endParaRPr lang="vi-VN" sz="5400" dirty="0">
                <a:solidFill>
                  <a:schemeClr val="bg1"/>
                </a:solidFill>
                <a:latin typeface="UTM Talling" panose="02040603050506020204" pitchFamily="18" charset="0"/>
              </a:endParaRPr>
            </a:p>
          </p:txBody>
        </p:sp>
      </p:grpSp>
      <p:pic>
        <p:nvPicPr>
          <p:cNvPr id="7" name="Picture 6">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Rounded Rectangle 7"/>
          <p:cNvSpPr/>
          <p:nvPr/>
        </p:nvSpPr>
        <p:spPr>
          <a:xfrm>
            <a:off x="4312083" y="1391056"/>
            <a:ext cx="2897433" cy="536809"/>
          </a:xfrm>
          <a:prstGeom prst="roundRect">
            <a:avLst>
              <a:gd name="adj" fmla="val 2312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US" sz="1200" b="1" smtClean="0">
                <a:solidFill>
                  <a:schemeClr val="accent5">
                    <a:lumMod val="50000"/>
                  </a:schemeClr>
                </a:solidFill>
                <a:latin typeface="UTM Avo" panose="02040603050506020204" pitchFamily="18" charset="0"/>
              </a:rPr>
              <a:t>MỘT SỐ VẤN LƯU Ý</a:t>
            </a:r>
          </a:p>
          <a:p>
            <a:pPr algn="ctr">
              <a:spcBef>
                <a:spcPts val="300"/>
              </a:spcBef>
            </a:pPr>
            <a:r>
              <a:rPr lang="en-US" sz="1200" b="1" i="1" smtClean="0">
                <a:solidFill>
                  <a:schemeClr val="accent5">
                    <a:lumMod val="50000"/>
                  </a:schemeClr>
                </a:solidFill>
                <a:latin typeface="UTM Avo" panose="02040603050506020204" pitchFamily="18" charset="0"/>
              </a:rPr>
              <a:t>Về nội dung</a:t>
            </a:r>
            <a:endParaRPr lang="en-US" sz="1200" b="1" i="1">
              <a:solidFill>
                <a:schemeClr val="accent5">
                  <a:lumMod val="50000"/>
                </a:schemeClr>
              </a:solidFill>
              <a:latin typeface="UTM Avo" panose="02040603050506020204" pitchFamily="18" charset="0"/>
            </a:endParaRPr>
          </a:p>
        </p:txBody>
      </p:sp>
      <p:grpSp>
        <p:nvGrpSpPr>
          <p:cNvPr id="17" name="Group 16"/>
          <p:cNvGrpSpPr/>
          <p:nvPr/>
        </p:nvGrpSpPr>
        <p:grpSpPr>
          <a:xfrm>
            <a:off x="222561" y="2013045"/>
            <a:ext cx="11718656" cy="1805821"/>
            <a:chOff x="286432" y="2195763"/>
            <a:chExt cx="11718656" cy="1805821"/>
          </a:xfrm>
        </p:grpSpPr>
        <p:sp>
          <p:nvSpPr>
            <p:cNvPr id="9" name="TextBox 8">
              <a:extLst>
                <a:ext uri="{FF2B5EF4-FFF2-40B4-BE49-F238E27FC236}">
                  <a16:creationId xmlns:a16="http://schemas.microsoft.com/office/drawing/2014/main" id="{00726EDA-63E8-422E-BDB1-609B4FEADC05}"/>
                </a:ext>
              </a:extLst>
            </p:cNvPr>
            <p:cNvSpPr txBox="1"/>
            <p:nvPr/>
          </p:nvSpPr>
          <p:spPr>
            <a:xfrm>
              <a:off x="361858" y="2195763"/>
              <a:ext cx="682891" cy="923330"/>
            </a:xfrm>
            <a:prstGeom prst="rect">
              <a:avLst/>
            </a:prstGeom>
            <a:noFill/>
            <a:ln>
              <a:noFill/>
            </a:ln>
          </p:spPr>
          <p:txBody>
            <a:bodyPr wrap="square" rtlCol="0">
              <a:spAutoFit/>
            </a:bodyPr>
            <a:lstStyle/>
            <a:p>
              <a:pPr algn="ctr"/>
              <a:r>
                <a:rPr lang="en-US" sz="5400" smtClean="0">
                  <a:ln w="12700">
                    <a:solidFill>
                      <a:schemeClr val="bg1"/>
                    </a:solidFill>
                  </a:ln>
                  <a:solidFill>
                    <a:schemeClr val="accent4"/>
                  </a:solidFill>
                  <a:effectLst>
                    <a:outerShdw blurRad="50800" dist="38100" dir="2700000" algn="tl" rotWithShape="0">
                      <a:prstClr val="black">
                        <a:alpha val="40000"/>
                      </a:prstClr>
                    </a:outerShdw>
                  </a:effectLst>
                  <a:latin typeface="Arial Black" panose="020B0A04020102020204" pitchFamily="34" charset="0"/>
                </a:rPr>
                <a:t>d</a:t>
              </a:r>
              <a:endParaRPr lang="vi-VN" sz="5400" dirty="0">
                <a:ln w="12700">
                  <a:solidFill>
                    <a:schemeClr val="bg1"/>
                  </a:solidFill>
                </a:ln>
                <a:solidFill>
                  <a:schemeClr val="accent4"/>
                </a:solidFill>
                <a:effectLst>
                  <a:outerShdw blurRad="50800" dist="38100" dir="2700000" algn="tl" rotWithShape="0">
                    <a:prstClr val="black">
                      <a:alpha val="40000"/>
                    </a:prstClr>
                  </a:outerShdw>
                </a:effectLst>
                <a:latin typeface="UTM Talling" panose="02040603050506020204" pitchFamily="18" charset="0"/>
              </a:endParaRPr>
            </a:p>
          </p:txBody>
        </p:sp>
        <p:cxnSp>
          <p:nvCxnSpPr>
            <p:cNvPr id="10" name="Straight Connector 9">
              <a:extLst>
                <a:ext uri="{FF2B5EF4-FFF2-40B4-BE49-F238E27FC236}">
                  <a16:creationId xmlns:a16="http://schemas.microsoft.com/office/drawing/2014/main" id="{A0CF1C4B-87F3-4918-B2E2-AF2C80F8A852}"/>
                </a:ext>
              </a:extLst>
            </p:cNvPr>
            <p:cNvCxnSpPr/>
            <p:nvPr/>
          </p:nvCxnSpPr>
          <p:spPr>
            <a:xfrm>
              <a:off x="879433" y="2313843"/>
              <a:ext cx="11125655" cy="5322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FE16454-6C4F-4E06-87F5-CFD38AE5652B}"/>
                </a:ext>
              </a:extLst>
            </p:cNvPr>
            <p:cNvSpPr/>
            <p:nvPr/>
          </p:nvSpPr>
          <p:spPr>
            <a:xfrm>
              <a:off x="1183036" y="2431924"/>
              <a:ext cx="10548086" cy="1569660"/>
            </a:xfrm>
            <a:prstGeom prst="rect">
              <a:avLst/>
            </a:prstGeom>
          </p:spPr>
          <p:txBody>
            <a:bodyPr wrap="square">
              <a:spAutoFit/>
            </a:bodyPr>
            <a:lstStyle/>
            <a:p>
              <a:pPr algn="just"/>
              <a:r>
                <a:rPr lang="pt-BR" sz="3200">
                  <a:solidFill>
                    <a:schemeClr val="accent5">
                      <a:lumMod val="75000"/>
                    </a:schemeClr>
                  </a:solidFill>
                  <a:latin typeface="UTM Kabel KT" panose="02040603050506020204" pitchFamily="18" charset="0"/>
                </a:rPr>
                <a:t>Các nhận định, đánh giá về kết quả thực hiện Nghị quyết Đại hội Đoàn nhiệm kỳ vừa qua cần </a:t>
              </a:r>
              <a:r>
                <a:rPr lang="pt-BR" sz="3200">
                  <a:solidFill>
                    <a:srgbClr val="A7291F"/>
                  </a:solidFill>
                  <a:latin typeface="UTM Kabel KT" panose="02040603050506020204" pitchFamily="18" charset="0"/>
                </a:rPr>
                <a:t>trung thực, khách quan, </a:t>
              </a:r>
              <a:r>
                <a:rPr lang="pt-BR" sz="3200">
                  <a:solidFill>
                    <a:schemeClr val="accent5">
                      <a:lumMod val="75000"/>
                    </a:schemeClr>
                  </a:solidFill>
                  <a:latin typeface="UTM Kabel KT" panose="02040603050506020204" pitchFamily="18" charset="0"/>
                </a:rPr>
                <a:t>dựa trên hệ thống </a:t>
              </a:r>
              <a:r>
                <a:rPr lang="pt-BR" sz="3200">
                  <a:solidFill>
                    <a:srgbClr val="A7291F"/>
                  </a:solidFill>
                  <a:latin typeface="UTM Kabel KT" panose="02040603050506020204" pitchFamily="18" charset="0"/>
                </a:rPr>
                <a:t>số liệu có tính tin cậy, chính xác cao</a:t>
              </a:r>
              <a:endParaRPr lang="vi-VN" sz="3200" dirty="0">
                <a:solidFill>
                  <a:srgbClr val="A7291F"/>
                </a:solidFill>
                <a:latin typeface="UTM Kabel KT" panose="02040603050506020204" pitchFamily="18" charset="0"/>
              </a:endParaRPr>
            </a:p>
          </p:txBody>
        </p:sp>
        <p:sp>
          <p:nvSpPr>
            <p:cNvPr id="12" name="Block Arc 11">
              <a:extLst>
                <a:ext uri="{FF2B5EF4-FFF2-40B4-BE49-F238E27FC236}">
                  <a16:creationId xmlns:a16="http://schemas.microsoft.com/office/drawing/2014/main" id="{802C3DF4-381D-4C7D-8658-60402332B6A6}"/>
                </a:ext>
              </a:extLst>
            </p:cNvPr>
            <p:cNvSpPr/>
            <p:nvPr/>
          </p:nvSpPr>
          <p:spPr>
            <a:xfrm rot="6937668">
              <a:off x="286432" y="2240556"/>
              <a:ext cx="833744" cy="833744"/>
            </a:xfrm>
            <a:prstGeom prst="blockArc">
              <a:avLst>
                <a:gd name="adj1" fmla="val 10800000"/>
                <a:gd name="adj2" fmla="val 1659796"/>
                <a:gd name="adj3" fmla="val 662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7"/>
          <p:cNvGrpSpPr/>
          <p:nvPr/>
        </p:nvGrpSpPr>
        <p:grpSpPr>
          <a:xfrm>
            <a:off x="147135" y="3818866"/>
            <a:ext cx="11718656" cy="2790706"/>
            <a:chOff x="296094" y="3694078"/>
            <a:chExt cx="11718656" cy="2790706"/>
          </a:xfrm>
        </p:grpSpPr>
        <p:sp>
          <p:nvSpPr>
            <p:cNvPr id="13" name="TextBox 12">
              <a:extLst>
                <a:ext uri="{FF2B5EF4-FFF2-40B4-BE49-F238E27FC236}">
                  <a16:creationId xmlns:a16="http://schemas.microsoft.com/office/drawing/2014/main" id="{00726EDA-63E8-422E-BDB1-609B4FEADC05}"/>
                </a:ext>
              </a:extLst>
            </p:cNvPr>
            <p:cNvSpPr txBox="1"/>
            <p:nvPr/>
          </p:nvSpPr>
          <p:spPr>
            <a:xfrm>
              <a:off x="371520" y="3694078"/>
              <a:ext cx="682891" cy="923330"/>
            </a:xfrm>
            <a:prstGeom prst="rect">
              <a:avLst/>
            </a:prstGeom>
            <a:noFill/>
            <a:ln>
              <a:noFill/>
            </a:ln>
          </p:spPr>
          <p:txBody>
            <a:bodyPr wrap="square" rtlCol="0">
              <a:spAutoFit/>
            </a:bodyPr>
            <a:lstStyle/>
            <a:p>
              <a:pPr algn="ctr"/>
              <a:r>
                <a:rPr lang="en-US" sz="5400">
                  <a:ln w="12700">
                    <a:solidFill>
                      <a:schemeClr val="bg1"/>
                    </a:solidFill>
                  </a:ln>
                  <a:solidFill>
                    <a:schemeClr val="accent4"/>
                  </a:solidFill>
                  <a:effectLst>
                    <a:outerShdw blurRad="50800" dist="38100" dir="2700000" algn="tl" rotWithShape="0">
                      <a:prstClr val="black">
                        <a:alpha val="40000"/>
                      </a:prstClr>
                    </a:outerShdw>
                  </a:effectLst>
                  <a:latin typeface="Arial Black" panose="020B0A04020102020204" pitchFamily="34" charset="0"/>
                </a:rPr>
                <a:t>e</a:t>
              </a:r>
              <a:endParaRPr lang="vi-VN" sz="5400" dirty="0">
                <a:ln w="12700">
                  <a:solidFill>
                    <a:schemeClr val="bg1"/>
                  </a:solidFill>
                </a:ln>
                <a:solidFill>
                  <a:schemeClr val="accent4"/>
                </a:solidFill>
                <a:effectLst>
                  <a:outerShdw blurRad="50800" dist="38100" dir="2700000" algn="tl" rotWithShape="0">
                    <a:prstClr val="black">
                      <a:alpha val="40000"/>
                    </a:prstClr>
                  </a:outerShdw>
                </a:effectLst>
                <a:latin typeface="UTM Talling" panose="02040603050506020204" pitchFamily="18" charset="0"/>
              </a:endParaRPr>
            </a:p>
          </p:txBody>
        </p:sp>
        <p:cxnSp>
          <p:nvCxnSpPr>
            <p:cNvPr id="14" name="Straight Connector 13">
              <a:extLst>
                <a:ext uri="{FF2B5EF4-FFF2-40B4-BE49-F238E27FC236}">
                  <a16:creationId xmlns:a16="http://schemas.microsoft.com/office/drawing/2014/main" id="{A0CF1C4B-87F3-4918-B2E2-AF2C80F8A852}"/>
                </a:ext>
              </a:extLst>
            </p:cNvPr>
            <p:cNvCxnSpPr/>
            <p:nvPr/>
          </p:nvCxnSpPr>
          <p:spPr>
            <a:xfrm>
              <a:off x="889095" y="3812158"/>
              <a:ext cx="11125655" cy="5322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E16454-6C4F-4E06-87F5-CFD38AE5652B}"/>
                </a:ext>
              </a:extLst>
            </p:cNvPr>
            <p:cNvSpPr/>
            <p:nvPr/>
          </p:nvSpPr>
          <p:spPr>
            <a:xfrm>
              <a:off x="1192698" y="3930239"/>
              <a:ext cx="10548086" cy="2554545"/>
            </a:xfrm>
            <a:prstGeom prst="rect">
              <a:avLst/>
            </a:prstGeom>
          </p:spPr>
          <p:txBody>
            <a:bodyPr wrap="square">
              <a:spAutoFit/>
            </a:bodyPr>
            <a:lstStyle/>
            <a:p>
              <a:pPr algn="just"/>
              <a:r>
                <a:rPr lang="pt-BR" sz="3200">
                  <a:solidFill>
                    <a:schemeClr val="accent5">
                      <a:lumMod val="75000"/>
                    </a:schemeClr>
                  </a:solidFill>
                  <a:latin typeface="UTM Kabel KT" panose="02040603050506020204" pitchFamily="18" charset="0"/>
                </a:rPr>
                <a:t>Hạn chế việc </a:t>
              </a:r>
              <a:r>
                <a:rPr lang="pt-BR" sz="3200">
                  <a:solidFill>
                    <a:srgbClr val="A7291F"/>
                  </a:solidFill>
                  <a:latin typeface="UTM Kabel KT" panose="02040603050506020204" pitchFamily="18" charset="0"/>
                </a:rPr>
                <a:t>sao chép </a:t>
              </a:r>
              <a:r>
                <a:rPr lang="pt-BR" sz="3200">
                  <a:solidFill>
                    <a:schemeClr val="accent5">
                      <a:lumMod val="75000"/>
                    </a:schemeClr>
                  </a:solidFill>
                  <a:latin typeface="UTM Kabel KT" panose="02040603050506020204" pitchFamily="18" charset="0"/>
                </a:rPr>
                <a:t>Báo cáo chính trị của Đại hội Đoàn cấp trên. Từ Trung ương tới cơ sở, </a:t>
              </a:r>
              <a:r>
                <a:rPr lang="pt-BR" sz="3200">
                  <a:solidFill>
                    <a:srgbClr val="A7291F"/>
                  </a:solidFill>
                  <a:latin typeface="UTM Kabel KT" panose="02040603050506020204" pitchFamily="18" charset="0"/>
                </a:rPr>
                <a:t>tính khái quát cần giảm dần, tính cụ thể cần tăng dần</a:t>
              </a:r>
              <a:r>
                <a:rPr lang="pt-BR" sz="3200">
                  <a:solidFill>
                    <a:schemeClr val="accent5">
                      <a:lumMod val="75000"/>
                    </a:schemeClr>
                  </a:solidFill>
                  <a:latin typeface="UTM Kabel KT" panose="02040603050506020204" pitchFamily="18" charset="0"/>
                </a:rPr>
                <a:t>. Báo cáo chính trị của Đoàn cấp cơ sở cần đề ra những nhiệm vụ, giải pháp hết sức cụ thể, dễ triển khai, dễ kiểm đếm</a:t>
              </a:r>
              <a:endParaRPr lang="vi-VN" sz="3200" dirty="0">
                <a:solidFill>
                  <a:schemeClr val="accent5">
                    <a:lumMod val="75000"/>
                  </a:schemeClr>
                </a:solidFill>
                <a:latin typeface="UTM Kabel KT" panose="02040603050506020204" pitchFamily="18" charset="0"/>
              </a:endParaRPr>
            </a:p>
          </p:txBody>
        </p:sp>
        <p:sp>
          <p:nvSpPr>
            <p:cNvPr id="16" name="Block Arc 15">
              <a:extLst>
                <a:ext uri="{FF2B5EF4-FFF2-40B4-BE49-F238E27FC236}">
                  <a16:creationId xmlns:a16="http://schemas.microsoft.com/office/drawing/2014/main" id="{802C3DF4-381D-4C7D-8658-60402332B6A6}"/>
                </a:ext>
              </a:extLst>
            </p:cNvPr>
            <p:cNvSpPr/>
            <p:nvPr/>
          </p:nvSpPr>
          <p:spPr>
            <a:xfrm rot="6937668">
              <a:off x="296094" y="3738871"/>
              <a:ext cx="833744" cy="833744"/>
            </a:xfrm>
            <a:prstGeom prst="blockArc">
              <a:avLst>
                <a:gd name="adj1" fmla="val 10800000"/>
                <a:gd name="adj2" fmla="val 1659796"/>
                <a:gd name="adj3" fmla="val 662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87236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0588" y="2479593"/>
            <a:ext cx="64850" cy="39536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3" name="Rectangle 2">
            <a:extLst>
              <a:ext uri="{FF2B5EF4-FFF2-40B4-BE49-F238E27FC236}">
                <a16:creationId xmlns:a16="http://schemas.microsoft.com/office/drawing/2014/main" id="{5B9E7441-A3C4-4F70-B03F-78E80ACCB75F}"/>
              </a:ext>
            </a:extLst>
          </p:cNvPr>
          <p:cNvSpPr/>
          <p:nvPr/>
        </p:nvSpPr>
        <p:spPr>
          <a:xfrm>
            <a:off x="3873857" y="758757"/>
            <a:ext cx="4111612" cy="84161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smtClean="0">
                <a:solidFill>
                  <a:srgbClr val="A7291F"/>
                </a:solidFill>
                <a:latin typeface="UTM Avo" panose="02040603050506020204" pitchFamily="18" charset="0"/>
              </a:rPr>
              <a:t>ĐỐI VỚI</a:t>
            </a:r>
          </a:p>
          <a:p>
            <a:pPr algn="ctr">
              <a:spcBef>
                <a:spcPts val="600"/>
              </a:spcBef>
            </a:pPr>
            <a:r>
              <a:rPr lang="en-US" sz="2000" b="1" smtClean="0">
                <a:solidFill>
                  <a:srgbClr val="A7291F"/>
                </a:solidFill>
                <a:latin typeface="UTM Avo" panose="02040603050506020204" pitchFamily="18" charset="0"/>
              </a:rPr>
              <a:t>BÁO CÁO KIỂM ĐIỂM</a:t>
            </a:r>
            <a:endParaRPr lang="en-US" sz="2000" b="1" dirty="0">
              <a:solidFill>
                <a:srgbClr val="A7291F"/>
              </a:solidFill>
              <a:latin typeface="UTM Avo" panose="02040603050506020204" pitchFamily="18" charset="0"/>
            </a:endParaRPr>
          </a:p>
        </p:txBody>
      </p:sp>
      <p:sp>
        <p:nvSpPr>
          <p:cNvPr id="4" name="Heptagon 3">
            <a:extLst>
              <a:ext uri="{FF2B5EF4-FFF2-40B4-BE49-F238E27FC236}">
                <a16:creationId xmlns:a16="http://schemas.microsoft.com/office/drawing/2014/main" id="{E219CEEF-4F53-4CBE-B8EE-94A3F73E4879}"/>
              </a:ext>
            </a:extLst>
          </p:cNvPr>
          <p:cNvSpPr/>
          <p:nvPr/>
        </p:nvSpPr>
        <p:spPr>
          <a:xfrm>
            <a:off x="7466211" y="689257"/>
            <a:ext cx="1035763" cy="964813"/>
          </a:xfrm>
          <a:prstGeom prst="hep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UTM Seagull" panose="02040603050506020204" pitchFamily="18" charset="0"/>
              </a:rPr>
              <a:t>2</a:t>
            </a:r>
            <a:endParaRPr lang="en-US" sz="4000">
              <a:latin typeface="UTM Seagull" panose="02040603050506020204" pitchFamily="18" charset="0"/>
            </a:endParaRPr>
          </a:p>
        </p:txBody>
      </p:sp>
      <p:sp>
        <p:nvSpPr>
          <p:cNvPr id="5" name="Flowchart: Manual Input 4">
            <a:extLst>
              <a:ext uri="{FF2B5EF4-FFF2-40B4-BE49-F238E27FC236}">
                <a16:creationId xmlns:a16="http://schemas.microsoft.com/office/drawing/2014/main" id="{4069F42E-C82D-4AE9-AC28-05F403D7930C}"/>
              </a:ext>
            </a:extLst>
          </p:cNvPr>
          <p:cNvSpPr/>
          <p:nvPr/>
        </p:nvSpPr>
        <p:spPr>
          <a:xfrm>
            <a:off x="476859" y="1654070"/>
            <a:ext cx="1578920" cy="825523"/>
          </a:xfrm>
          <a:prstGeom prst="flowChartManualInput">
            <a:avLst/>
          </a:prstGeom>
          <a:solidFill>
            <a:schemeClr val="accent5">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latin typeface="UTM Avo" panose="02040603050506020204" pitchFamily="18" charset="0"/>
              </a:rPr>
              <a:t>CĂN CỨ</a:t>
            </a:r>
          </a:p>
          <a:p>
            <a:pPr algn="ctr"/>
            <a:r>
              <a:rPr lang="en-US" b="1" smtClean="0">
                <a:solidFill>
                  <a:schemeClr val="bg1"/>
                </a:solidFill>
                <a:latin typeface="UTM Avo" panose="02040603050506020204" pitchFamily="18" charset="0"/>
              </a:rPr>
              <a:t>XÂY DỰNG</a:t>
            </a:r>
            <a:endParaRPr lang="en-US" b="1">
              <a:solidFill>
                <a:schemeClr val="bg1"/>
              </a:solidFill>
              <a:latin typeface="UTM Avo" panose="02040603050506020204" pitchFamily="18" charset="0"/>
            </a:endParaRPr>
          </a:p>
        </p:txBody>
      </p:sp>
      <p:grpSp>
        <p:nvGrpSpPr>
          <p:cNvPr id="13" name="Group 12"/>
          <p:cNvGrpSpPr/>
          <p:nvPr/>
        </p:nvGrpSpPr>
        <p:grpSpPr>
          <a:xfrm>
            <a:off x="964487" y="2603045"/>
            <a:ext cx="5196371" cy="523220"/>
            <a:chOff x="964487" y="2603045"/>
            <a:chExt cx="5196371" cy="523220"/>
          </a:xfrm>
        </p:grpSpPr>
        <p:sp>
          <p:nvSpPr>
            <p:cNvPr id="7" name="TextBox 6"/>
            <p:cNvSpPr txBox="1"/>
            <p:nvPr/>
          </p:nvSpPr>
          <p:spPr>
            <a:xfrm>
              <a:off x="1439694" y="2603045"/>
              <a:ext cx="4721164" cy="523220"/>
            </a:xfrm>
            <a:prstGeom prst="rect">
              <a:avLst/>
            </a:prstGeom>
            <a:noFill/>
          </p:spPr>
          <p:txBody>
            <a:bodyPr wrap="none" rtlCol="0">
              <a:spAutoFit/>
            </a:bodyPr>
            <a:lstStyle/>
            <a:p>
              <a:r>
                <a:rPr lang="vi-VN" sz="2800" b="1">
                  <a:solidFill>
                    <a:schemeClr val="accent5">
                      <a:lumMod val="75000"/>
                    </a:schemeClr>
                  </a:solidFill>
                  <a:latin typeface="UTM Avo" panose="02040603050506020204" pitchFamily="18" charset="0"/>
                </a:rPr>
                <a:t>Nghị quyết Đại hội Đoàn</a:t>
              </a:r>
              <a:endParaRPr lang="en-US" sz="2800" b="1">
                <a:solidFill>
                  <a:schemeClr val="accent5">
                    <a:lumMod val="75000"/>
                  </a:schemeClr>
                </a:solidFill>
                <a:latin typeface="UTM Avo" panose="02040603050506020204" pitchFamily="18" charset="0"/>
              </a:endParaRPr>
            </a:p>
          </p:txBody>
        </p:sp>
        <p:sp>
          <p:nvSpPr>
            <p:cNvPr id="14" name="Teardrop 13"/>
            <p:cNvSpPr/>
            <p:nvPr/>
          </p:nvSpPr>
          <p:spPr>
            <a:xfrm rot="3009765">
              <a:off x="964487" y="2776329"/>
              <a:ext cx="214009" cy="214009"/>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43584" y="3196245"/>
            <a:ext cx="9203720" cy="954107"/>
            <a:chOff x="943584" y="3196245"/>
            <a:chExt cx="9203720" cy="954107"/>
          </a:xfrm>
        </p:grpSpPr>
        <p:sp>
          <p:nvSpPr>
            <p:cNvPr id="8" name="TextBox 7"/>
            <p:cNvSpPr txBox="1"/>
            <p:nvPr/>
          </p:nvSpPr>
          <p:spPr>
            <a:xfrm>
              <a:off x="1436265" y="3196245"/>
              <a:ext cx="8711039" cy="954107"/>
            </a:xfrm>
            <a:prstGeom prst="rect">
              <a:avLst/>
            </a:prstGeom>
            <a:noFill/>
          </p:spPr>
          <p:txBody>
            <a:bodyPr wrap="none" rtlCol="0">
              <a:spAutoFit/>
            </a:bodyPr>
            <a:lstStyle/>
            <a:p>
              <a:r>
                <a:rPr lang="vi-VN" sz="2800" b="1">
                  <a:solidFill>
                    <a:schemeClr val="accent5">
                      <a:lumMod val="75000"/>
                    </a:schemeClr>
                  </a:solidFill>
                  <a:latin typeface="UTM Avo" panose="02040603050506020204" pitchFamily="18" charset="0"/>
                </a:rPr>
                <a:t>Quy chế hoạt động của Ban Chấp hành </a:t>
              </a:r>
              <a:r>
                <a:rPr lang="en-US" sz="2800" b="1" smtClean="0">
                  <a:solidFill>
                    <a:schemeClr val="accent5">
                      <a:lumMod val="75000"/>
                    </a:schemeClr>
                  </a:solidFill>
                  <a:latin typeface="UTM Avo" panose="02040603050506020204" pitchFamily="18" charset="0"/>
                </a:rPr>
                <a:t>Đoàn</a:t>
              </a:r>
            </a:p>
            <a:p>
              <a:r>
                <a:rPr lang="en-US" sz="2800" b="1" smtClean="0">
                  <a:solidFill>
                    <a:schemeClr val="accent5">
                      <a:lumMod val="75000"/>
                    </a:schemeClr>
                  </a:solidFill>
                  <a:latin typeface="UTM Avo" panose="02040603050506020204" pitchFamily="18" charset="0"/>
                </a:rPr>
                <a:t>đương </a:t>
              </a:r>
              <a:r>
                <a:rPr lang="en-US" sz="2800" b="1">
                  <a:solidFill>
                    <a:schemeClr val="accent5">
                      <a:lumMod val="75000"/>
                    </a:schemeClr>
                  </a:solidFill>
                  <a:latin typeface="UTM Avo" panose="02040603050506020204" pitchFamily="18" charset="0"/>
                </a:rPr>
                <a:t>nhiệm</a:t>
              </a:r>
            </a:p>
          </p:txBody>
        </p:sp>
        <p:sp>
          <p:nvSpPr>
            <p:cNvPr id="15" name="Teardrop 14"/>
            <p:cNvSpPr/>
            <p:nvPr/>
          </p:nvSpPr>
          <p:spPr>
            <a:xfrm rot="3009765">
              <a:off x="943584" y="3564817"/>
              <a:ext cx="214009" cy="214009"/>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932300" y="4237760"/>
            <a:ext cx="9088366" cy="954107"/>
            <a:chOff x="935729" y="3508969"/>
            <a:chExt cx="9088366" cy="954107"/>
          </a:xfrm>
        </p:grpSpPr>
        <p:sp>
          <p:nvSpPr>
            <p:cNvPr id="9" name="TextBox 8"/>
            <p:cNvSpPr txBox="1"/>
            <p:nvPr/>
          </p:nvSpPr>
          <p:spPr>
            <a:xfrm>
              <a:off x="1439694" y="3508969"/>
              <a:ext cx="8584401" cy="954107"/>
            </a:xfrm>
            <a:prstGeom prst="rect">
              <a:avLst/>
            </a:prstGeom>
            <a:noFill/>
          </p:spPr>
          <p:txBody>
            <a:bodyPr wrap="none" rtlCol="0">
              <a:spAutoFit/>
            </a:bodyPr>
            <a:lstStyle/>
            <a:p>
              <a:r>
                <a:rPr lang="vi-VN" sz="2800" b="1">
                  <a:solidFill>
                    <a:schemeClr val="accent5">
                      <a:lumMod val="75000"/>
                    </a:schemeClr>
                  </a:solidFill>
                  <a:latin typeface="UTM Avo" panose="02040603050506020204" pitchFamily="18" charset="0"/>
                </a:rPr>
                <a:t>Chương trình làm việc toàn khóa của </a:t>
              </a:r>
              <a:endParaRPr lang="en-US" sz="2800" b="1" smtClean="0">
                <a:solidFill>
                  <a:schemeClr val="accent5">
                    <a:lumMod val="75000"/>
                  </a:schemeClr>
                </a:solidFill>
                <a:latin typeface="UTM Avo" panose="02040603050506020204" pitchFamily="18" charset="0"/>
              </a:endParaRPr>
            </a:p>
            <a:p>
              <a:r>
                <a:rPr lang="vi-VN" sz="2800" b="1" smtClean="0">
                  <a:solidFill>
                    <a:schemeClr val="accent5">
                      <a:lumMod val="75000"/>
                    </a:schemeClr>
                  </a:solidFill>
                  <a:latin typeface="UTM Avo" panose="02040603050506020204" pitchFamily="18" charset="0"/>
                </a:rPr>
                <a:t>Ban </a:t>
              </a:r>
              <a:r>
                <a:rPr lang="vi-VN" sz="2800" b="1">
                  <a:solidFill>
                    <a:schemeClr val="accent5">
                      <a:lumMod val="75000"/>
                    </a:schemeClr>
                  </a:solidFill>
                  <a:latin typeface="UTM Avo" panose="02040603050506020204" pitchFamily="18" charset="0"/>
                </a:rPr>
                <a:t>Chấp hành, Ban Thường vụ đương nhiệm</a:t>
              </a:r>
              <a:endParaRPr lang="en-US" sz="2800" b="1">
                <a:solidFill>
                  <a:schemeClr val="accent5">
                    <a:lumMod val="75000"/>
                  </a:schemeClr>
                </a:solidFill>
                <a:latin typeface="UTM Avo" panose="02040603050506020204" pitchFamily="18" charset="0"/>
              </a:endParaRPr>
            </a:p>
          </p:txBody>
        </p:sp>
        <p:sp>
          <p:nvSpPr>
            <p:cNvPr id="16" name="Teardrop 15"/>
            <p:cNvSpPr/>
            <p:nvPr/>
          </p:nvSpPr>
          <p:spPr>
            <a:xfrm rot="3009765">
              <a:off x="935729" y="3879017"/>
              <a:ext cx="214009" cy="214009"/>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932298" y="5346920"/>
            <a:ext cx="10589002" cy="954107"/>
            <a:chOff x="976007" y="3965160"/>
            <a:chExt cx="9303607" cy="954107"/>
          </a:xfrm>
        </p:grpSpPr>
        <p:sp>
          <p:nvSpPr>
            <p:cNvPr id="10" name="TextBox 9"/>
            <p:cNvSpPr txBox="1"/>
            <p:nvPr/>
          </p:nvSpPr>
          <p:spPr>
            <a:xfrm>
              <a:off x="1439694" y="3965160"/>
              <a:ext cx="8839920" cy="954107"/>
            </a:xfrm>
            <a:prstGeom prst="rect">
              <a:avLst/>
            </a:prstGeom>
            <a:noFill/>
          </p:spPr>
          <p:txBody>
            <a:bodyPr wrap="square" rtlCol="0">
              <a:spAutoFit/>
            </a:bodyPr>
            <a:lstStyle/>
            <a:p>
              <a:r>
                <a:rPr lang="vi-VN" sz="2800" b="1">
                  <a:solidFill>
                    <a:schemeClr val="accent5">
                      <a:lumMod val="75000"/>
                    </a:schemeClr>
                  </a:solidFill>
                  <a:latin typeface="UTM Avo" panose="02040603050506020204" pitchFamily="18" charset="0"/>
                </a:rPr>
                <a:t>Kết quả công tác đoàn và phong trào thanh thiếu nhi </a:t>
              </a:r>
              <a:r>
                <a:rPr lang="en-US" sz="2800" b="1">
                  <a:solidFill>
                    <a:schemeClr val="accent5">
                      <a:lumMod val="75000"/>
                    </a:schemeClr>
                  </a:solidFill>
                  <a:latin typeface="UTM Avo" panose="02040603050506020204" pitchFamily="18" charset="0"/>
                </a:rPr>
                <a:t>nhiệm kỳ qua</a:t>
              </a:r>
            </a:p>
          </p:txBody>
        </p:sp>
        <p:sp>
          <p:nvSpPr>
            <p:cNvPr id="17" name="Teardrop 16"/>
            <p:cNvSpPr/>
            <p:nvPr/>
          </p:nvSpPr>
          <p:spPr>
            <a:xfrm rot="3009765">
              <a:off x="976007" y="4042043"/>
              <a:ext cx="214009" cy="214009"/>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82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050588" y="2479593"/>
            <a:ext cx="64850" cy="39536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3" name="Rectangle 2">
            <a:extLst>
              <a:ext uri="{FF2B5EF4-FFF2-40B4-BE49-F238E27FC236}">
                <a16:creationId xmlns:a16="http://schemas.microsoft.com/office/drawing/2014/main" id="{5B9E7441-A3C4-4F70-B03F-78E80ACCB75F}"/>
              </a:ext>
            </a:extLst>
          </p:cNvPr>
          <p:cNvSpPr/>
          <p:nvPr/>
        </p:nvSpPr>
        <p:spPr>
          <a:xfrm>
            <a:off x="3873857" y="758757"/>
            <a:ext cx="4111612" cy="84161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smtClean="0">
                <a:solidFill>
                  <a:srgbClr val="A7291F"/>
                </a:solidFill>
                <a:latin typeface="UTM Avo" panose="02040603050506020204" pitchFamily="18" charset="0"/>
              </a:rPr>
              <a:t>ĐỐI VỚI</a:t>
            </a:r>
          </a:p>
          <a:p>
            <a:pPr algn="ctr">
              <a:spcBef>
                <a:spcPts val="600"/>
              </a:spcBef>
            </a:pPr>
            <a:r>
              <a:rPr lang="en-US" sz="2000" b="1" smtClean="0">
                <a:solidFill>
                  <a:srgbClr val="A7291F"/>
                </a:solidFill>
                <a:latin typeface="UTM Avo" panose="02040603050506020204" pitchFamily="18" charset="0"/>
              </a:rPr>
              <a:t>BÁO CÁO KIỂM ĐIỂM</a:t>
            </a:r>
            <a:endParaRPr lang="en-US" sz="2000" b="1" dirty="0">
              <a:solidFill>
                <a:srgbClr val="A7291F"/>
              </a:solidFill>
              <a:latin typeface="UTM Avo" panose="02040603050506020204" pitchFamily="18" charset="0"/>
            </a:endParaRPr>
          </a:p>
        </p:txBody>
      </p:sp>
      <p:sp>
        <p:nvSpPr>
          <p:cNvPr id="4" name="Heptagon 3">
            <a:extLst>
              <a:ext uri="{FF2B5EF4-FFF2-40B4-BE49-F238E27FC236}">
                <a16:creationId xmlns:a16="http://schemas.microsoft.com/office/drawing/2014/main" id="{E219CEEF-4F53-4CBE-B8EE-94A3F73E4879}"/>
              </a:ext>
            </a:extLst>
          </p:cNvPr>
          <p:cNvSpPr/>
          <p:nvPr/>
        </p:nvSpPr>
        <p:spPr>
          <a:xfrm>
            <a:off x="7466211" y="689257"/>
            <a:ext cx="1035763" cy="964813"/>
          </a:xfrm>
          <a:prstGeom prst="hep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UTM Seagull" panose="02040603050506020204" pitchFamily="18" charset="0"/>
              </a:rPr>
              <a:t>2</a:t>
            </a:r>
            <a:endParaRPr lang="en-US" sz="4000">
              <a:latin typeface="UTM Seagull" panose="02040603050506020204" pitchFamily="18" charset="0"/>
            </a:endParaRPr>
          </a:p>
        </p:txBody>
      </p:sp>
      <p:sp>
        <p:nvSpPr>
          <p:cNvPr id="5" name="Flowchart: Manual Input 4">
            <a:extLst>
              <a:ext uri="{FF2B5EF4-FFF2-40B4-BE49-F238E27FC236}">
                <a16:creationId xmlns:a16="http://schemas.microsoft.com/office/drawing/2014/main" id="{4069F42E-C82D-4AE9-AC28-05F403D7930C}"/>
              </a:ext>
            </a:extLst>
          </p:cNvPr>
          <p:cNvSpPr/>
          <p:nvPr/>
        </p:nvSpPr>
        <p:spPr>
          <a:xfrm>
            <a:off x="476859" y="1654070"/>
            <a:ext cx="1578920" cy="825523"/>
          </a:xfrm>
          <a:prstGeom prst="flowChartManualInput">
            <a:avLst/>
          </a:prstGeom>
          <a:solidFill>
            <a:schemeClr val="accent5">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latin typeface="UTM Avo" panose="02040603050506020204" pitchFamily="18" charset="0"/>
              </a:rPr>
              <a:t>CĂN CỨ</a:t>
            </a:r>
          </a:p>
          <a:p>
            <a:pPr algn="ctr"/>
            <a:r>
              <a:rPr lang="en-US" b="1" smtClean="0">
                <a:solidFill>
                  <a:schemeClr val="bg1"/>
                </a:solidFill>
                <a:latin typeface="UTM Avo" panose="02040603050506020204" pitchFamily="18" charset="0"/>
              </a:rPr>
              <a:t>XÂY DỰNG</a:t>
            </a:r>
            <a:endParaRPr lang="en-US" b="1">
              <a:solidFill>
                <a:schemeClr val="bg1"/>
              </a:solidFill>
              <a:latin typeface="UTM Avo" panose="02040603050506020204" pitchFamily="18" charset="0"/>
            </a:endParaRPr>
          </a:p>
        </p:txBody>
      </p:sp>
      <p:grpSp>
        <p:nvGrpSpPr>
          <p:cNvPr id="6" name="Group 5"/>
          <p:cNvGrpSpPr/>
          <p:nvPr/>
        </p:nvGrpSpPr>
        <p:grpSpPr>
          <a:xfrm>
            <a:off x="994147" y="2701978"/>
            <a:ext cx="10557771" cy="1384995"/>
            <a:chOff x="987645" y="4408255"/>
            <a:chExt cx="9300919" cy="1384995"/>
          </a:xfrm>
        </p:grpSpPr>
        <p:sp>
          <p:nvSpPr>
            <p:cNvPr id="7" name="TextBox 6"/>
            <p:cNvSpPr txBox="1"/>
            <p:nvPr/>
          </p:nvSpPr>
          <p:spPr>
            <a:xfrm>
              <a:off x="1448644" y="4408255"/>
              <a:ext cx="8839920" cy="1384995"/>
            </a:xfrm>
            <a:prstGeom prst="rect">
              <a:avLst/>
            </a:prstGeom>
            <a:noFill/>
          </p:spPr>
          <p:txBody>
            <a:bodyPr wrap="square" rtlCol="0">
              <a:spAutoFit/>
            </a:bodyPr>
            <a:lstStyle/>
            <a:p>
              <a:r>
                <a:rPr lang="vi-VN" sz="2800" b="1">
                  <a:solidFill>
                    <a:schemeClr val="accent5">
                      <a:lumMod val="75000"/>
                    </a:schemeClr>
                  </a:solidFill>
                  <a:latin typeface="UTM Avo" panose="02040603050506020204" pitchFamily="18" charset="0"/>
                </a:rPr>
                <a:t>Kết quả hoạt động giám sát Ủy viên Ban Chấp hành Trung ương Đoàn của Ủy ban Kiểm tra Trung ương Đoàn hằng năm</a:t>
              </a:r>
              <a:endParaRPr lang="en-US" sz="2800" b="1">
                <a:solidFill>
                  <a:schemeClr val="accent5">
                    <a:lumMod val="75000"/>
                  </a:schemeClr>
                </a:solidFill>
                <a:latin typeface="UTM Avo" panose="02040603050506020204" pitchFamily="18" charset="0"/>
              </a:endParaRPr>
            </a:p>
          </p:txBody>
        </p:sp>
        <p:sp>
          <p:nvSpPr>
            <p:cNvPr id="8" name="Teardrop 7"/>
            <p:cNvSpPr/>
            <p:nvPr/>
          </p:nvSpPr>
          <p:spPr>
            <a:xfrm rot="3009765">
              <a:off x="976988" y="5018855"/>
              <a:ext cx="200039" cy="17872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975510" y="4215684"/>
            <a:ext cx="10576408" cy="954107"/>
            <a:chOff x="975495" y="5144187"/>
            <a:chExt cx="10911705" cy="954107"/>
          </a:xfrm>
        </p:grpSpPr>
        <p:sp>
          <p:nvSpPr>
            <p:cNvPr id="10" name="TextBox 9"/>
            <p:cNvSpPr txBox="1"/>
            <p:nvPr/>
          </p:nvSpPr>
          <p:spPr>
            <a:xfrm>
              <a:off x="1444624" y="5144187"/>
              <a:ext cx="10442576" cy="954107"/>
            </a:xfrm>
            <a:prstGeom prst="rect">
              <a:avLst/>
            </a:prstGeom>
            <a:noFill/>
          </p:spPr>
          <p:txBody>
            <a:bodyPr wrap="square" rtlCol="0">
              <a:spAutoFit/>
            </a:bodyPr>
            <a:lstStyle/>
            <a:p>
              <a:r>
                <a:rPr lang="vi-VN" sz="2800" b="1">
                  <a:solidFill>
                    <a:schemeClr val="accent5">
                      <a:lumMod val="75000"/>
                    </a:schemeClr>
                  </a:solidFill>
                  <a:latin typeface="UTM Avo" panose="02040603050506020204" pitchFamily="18" charset="0"/>
                </a:rPr>
                <a:t>Kiểm điểm công tác của các đồng chí Ủy viên </a:t>
              </a:r>
              <a:endParaRPr lang="en-US" sz="2800" b="1" smtClean="0">
                <a:solidFill>
                  <a:schemeClr val="accent5">
                    <a:lumMod val="75000"/>
                  </a:schemeClr>
                </a:solidFill>
                <a:latin typeface="UTM Avo" panose="02040603050506020204" pitchFamily="18" charset="0"/>
              </a:endParaRPr>
            </a:p>
            <a:p>
              <a:r>
                <a:rPr lang="vi-VN" sz="2800" b="1" smtClean="0">
                  <a:solidFill>
                    <a:schemeClr val="accent5">
                      <a:lumMod val="75000"/>
                    </a:schemeClr>
                  </a:solidFill>
                  <a:latin typeface="UTM Avo" panose="02040603050506020204" pitchFamily="18" charset="0"/>
                </a:rPr>
                <a:t>Ban </a:t>
              </a:r>
              <a:r>
                <a:rPr lang="vi-VN" sz="2800" b="1">
                  <a:solidFill>
                    <a:schemeClr val="accent5">
                      <a:lumMod val="75000"/>
                    </a:schemeClr>
                  </a:solidFill>
                  <a:latin typeface="UTM Avo" panose="02040603050506020204" pitchFamily="18" charset="0"/>
                </a:rPr>
                <a:t>Chấp hành Trung ương Đoàn </a:t>
              </a:r>
              <a:r>
                <a:rPr lang="en-US" sz="2800" b="1">
                  <a:solidFill>
                    <a:schemeClr val="accent5">
                      <a:lumMod val="75000"/>
                    </a:schemeClr>
                  </a:solidFill>
                  <a:latin typeface="UTM Avo" panose="02040603050506020204" pitchFamily="18" charset="0"/>
                </a:rPr>
                <a:t>trong nhiệm kỳ</a:t>
              </a:r>
            </a:p>
          </p:txBody>
        </p:sp>
        <p:sp>
          <p:nvSpPr>
            <p:cNvPr id="11" name="Teardrop 10"/>
            <p:cNvSpPr/>
            <p:nvPr/>
          </p:nvSpPr>
          <p:spPr>
            <a:xfrm rot="3009765">
              <a:off x="979374" y="5506686"/>
              <a:ext cx="216972" cy="224729"/>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954333" y="5353969"/>
            <a:ext cx="10586611" cy="954107"/>
            <a:chOff x="986270" y="5786895"/>
            <a:chExt cx="9298274" cy="954107"/>
          </a:xfrm>
        </p:grpSpPr>
        <p:sp>
          <p:nvSpPr>
            <p:cNvPr id="13" name="TextBox 12"/>
            <p:cNvSpPr txBox="1"/>
            <p:nvPr/>
          </p:nvSpPr>
          <p:spPr>
            <a:xfrm>
              <a:off x="1444624" y="5786895"/>
              <a:ext cx="8839920" cy="954107"/>
            </a:xfrm>
            <a:prstGeom prst="rect">
              <a:avLst/>
            </a:prstGeom>
            <a:noFill/>
          </p:spPr>
          <p:txBody>
            <a:bodyPr wrap="square" rtlCol="0">
              <a:spAutoFit/>
            </a:bodyPr>
            <a:lstStyle/>
            <a:p>
              <a:pPr algn="just"/>
              <a:r>
                <a:rPr lang="vi-VN" sz="2800" b="1">
                  <a:solidFill>
                    <a:schemeClr val="accent5">
                      <a:lumMod val="75000"/>
                    </a:schemeClr>
                  </a:solidFill>
                  <a:latin typeface="UTM Avo" panose="02040603050506020204" pitchFamily="18" charset="0"/>
                </a:rPr>
                <a:t>Báo cáo kết quả thực hiện nhiệm vụ của </a:t>
              </a:r>
              <a:r>
                <a:rPr lang="en-US" sz="2800" b="1">
                  <a:solidFill>
                    <a:schemeClr val="accent5">
                      <a:lumMod val="75000"/>
                    </a:schemeClr>
                  </a:solidFill>
                  <a:latin typeface="UTM Avo" panose="02040603050506020204" pitchFamily="18" charset="0"/>
                </a:rPr>
                <a:t>tập thể </a:t>
              </a:r>
              <a:endParaRPr lang="en-US" sz="2800" b="1" smtClean="0">
                <a:solidFill>
                  <a:schemeClr val="accent5">
                    <a:lumMod val="75000"/>
                  </a:schemeClr>
                </a:solidFill>
                <a:latin typeface="UTM Avo" panose="02040603050506020204" pitchFamily="18" charset="0"/>
              </a:endParaRPr>
            </a:p>
            <a:p>
              <a:pPr algn="just"/>
              <a:r>
                <a:rPr lang="en-US" sz="2800" b="1" smtClean="0">
                  <a:solidFill>
                    <a:schemeClr val="accent5">
                      <a:lumMod val="75000"/>
                    </a:schemeClr>
                  </a:solidFill>
                  <a:latin typeface="UTM Avo" panose="02040603050506020204" pitchFamily="18" charset="0"/>
                </a:rPr>
                <a:t>Ban </a:t>
              </a:r>
              <a:r>
                <a:rPr lang="en-US" sz="2800" b="1">
                  <a:solidFill>
                    <a:schemeClr val="accent5">
                      <a:lumMod val="75000"/>
                    </a:schemeClr>
                  </a:solidFill>
                  <a:latin typeface="UTM Avo" panose="02040603050506020204" pitchFamily="18" charset="0"/>
                </a:rPr>
                <a:t>Chấp hành, </a:t>
              </a:r>
              <a:r>
                <a:rPr lang="en-US" sz="2800" b="1" smtClean="0">
                  <a:solidFill>
                    <a:schemeClr val="accent5">
                      <a:lumMod val="75000"/>
                    </a:schemeClr>
                  </a:solidFill>
                  <a:latin typeface="UTM Avo" panose="02040603050506020204" pitchFamily="18" charset="0"/>
                </a:rPr>
                <a:t>Ban </a:t>
              </a:r>
              <a:r>
                <a:rPr lang="en-US" sz="2800" b="1">
                  <a:solidFill>
                    <a:schemeClr val="accent5">
                      <a:lumMod val="75000"/>
                    </a:schemeClr>
                  </a:solidFill>
                  <a:latin typeface="UTM Avo" panose="02040603050506020204" pitchFamily="18" charset="0"/>
                </a:rPr>
                <a:t>Thường vụ</a:t>
              </a:r>
              <a:r>
                <a:rPr lang="vi-VN" sz="2800" b="1">
                  <a:solidFill>
                    <a:schemeClr val="accent5">
                      <a:lumMod val="75000"/>
                    </a:schemeClr>
                  </a:solidFill>
                  <a:latin typeface="UTM Avo" panose="02040603050506020204" pitchFamily="18" charset="0"/>
                </a:rPr>
                <a:t> hằng năm</a:t>
              </a:r>
              <a:endParaRPr lang="en-US" sz="2800" b="1">
                <a:solidFill>
                  <a:schemeClr val="accent5">
                    <a:lumMod val="75000"/>
                  </a:schemeClr>
                </a:solidFill>
                <a:latin typeface="UTM Avo" panose="02040603050506020204" pitchFamily="18" charset="0"/>
              </a:endParaRPr>
            </a:p>
          </p:txBody>
        </p:sp>
        <p:sp>
          <p:nvSpPr>
            <p:cNvPr id="14" name="Teardrop 13"/>
            <p:cNvSpPr/>
            <p:nvPr/>
          </p:nvSpPr>
          <p:spPr>
            <a:xfrm rot="3009765">
              <a:off x="984787" y="6158685"/>
              <a:ext cx="215721" cy="21275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116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grpSp>
        <p:nvGrpSpPr>
          <p:cNvPr id="4" name="Group 3"/>
          <p:cNvGrpSpPr/>
          <p:nvPr/>
        </p:nvGrpSpPr>
        <p:grpSpPr>
          <a:xfrm>
            <a:off x="16450" y="2913936"/>
            <a:ext cx="11664490" cy="1375216"/>
            <a:chOff x="16450" y="2913936"/>
            <a:chExt cx="11664490" cy="1375216"/>
          </a:xfrm>
        </p:grpSpPr>
        <p:sp>
          <p:nvSpPr>
            <p:cNvPr id="10" name="Right Triangle 9">
              <a:extLst>
                <a:ext uri="{FF2B5EF4-FFF2-40B4-BE49-F238E27FC236}">
                  <a16:creationId xmlns:a16="http://schemas.microsoft.com/office/drawing/2014/main" id="{8621C9FC-9AF3-4F15-863C-9F471B69C57C}"/>
                </a:ext>
              </a:extLst>
            </p:cNvPr>
            <p:cNvSpPr/>
            <p:nvPr/>
          </p:nvSpPr>
          <p:spPr>
            <a:xfrm>
              <a:off x="1064200" y="2948144"/>
              <a:ext cx="268494" cy="2584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6450" y="2913936"/>
              <a:ext cx="11664490" cy="1375216"/>
              <a:chOff x="16450" y="2913936"/>
              <a:chExt cx="11664490" cy="1375216"/>
            </a:xfrm>
          </p:grpSpPr>
          <p:sp>
            <p:nvSpPr>
              <p:cNvPr id="6" name="Rectangle 5">
                <a:extLst>
                  <a:ext uri="{FF2B5EF4-FFF2-40B4-BE49-F238E27FC236}">
                    <a16:creationId xmlns:a16="http://schemas.microsoft.com/office/drawing/2014/main" id="{144CFCD0-B8DA-4D68-A650-28DD8E80D6D3}"/>
                  </a:ext>
                </a:extLst>
              </p:cNvPr>
              <p:cNvSpPr/>
              <p:nvPr/>
            </p:nvSpPr>
            <p:spPr>
              <a:xfrm>
                <a:off x="1192698" y="3211934"/>
                <a:ext cx="10488242" cy="1077218"/>
              </a:xfrm>
              <a:prstGeom prst="rect">
                <a:avLst/>
              </a:prstGeom>
            </p:spPr>
            <p:txBody>
              <a:bodyPr wrap="square">
                <a:spAutoFit/>
              </a:bodyPr>
              <a:lstStyle/>
              <a:p>
                <a:pPr algn="just"/>
                <a:r>
                  <a:rPr lang="en-US" sz="3200" smtClean="0">
                    <a:solidFill>
                      <a:srgbClr val="C00000"/>
                    </a:solidFill>
                    <a:latin typeface="UTM Kabel KT" panose="02040603050506020204" pitchFamily="18" charset="0"/>
                  </a:rPr>
                  <a:t>Đánh </a:t>
                </a:r>
                <a:r>
                  <a:rPr lang="en-US" sz="3200">
                    <a:solidFill>
                      <a:srgbClr val="C00000"/>
                    </a:solidFill>
                    <a:latin typeface="UTM Kabel KT" panose="02040603050506020204" pitchFamily="18" charset="0"/>
                  </a:rPr>
                  <a:t>giá </a:t>
                </a:r>
                <a:r>
                  <a:rPr lang="vi-VN" sz="3200">
                    <a:solidFill>
                      <a:srgbClr val="C00000"/>
                    </a:solidFill>
                    <a:latin typeface="UTM Kabel KT" panose="02040603050506020204" pitchFamily="18" charset="0"/>
                  </a:rPr>
                  <a:t>kết quả thực hiện nhiệm vụ, trách nhiệm</a:t>
                </a:r>
                <a:r>
                  <a:rPr lang="vi-VN" sz="3200">
                    <a:solidFill>
                      <a:schemeClr val="accent5">
                        <a:lumMod val="75000"/>
                      </a:schemeClr>
                    </a:solidFill>
                    <a:latin typeface="UTM Kabel KT" panose="02040603050506020204" pitchFamily="18" charset="0"/>
                  </a:rPr>
                  <a:t> tập thể của Ban Chấp hành, Ban Thường vụ </a:t>
                </a:r>
                <a:endParaRPr lang="vi-VN" sz="3200" dirty="0">
                  <a:solidFill>
                    <a:schemeClr val="accent5">
                      <a:lumMod val="75000"/>
                    </a:schemeClr>
                  </a:solidFill>
                  <a:latin typeface="UTM Kabel KT" panose="02040603050506020204" pitchFamily="18" charset="0"/>
                </a:endParaRPr>
              </a:p>
            </p:txBody>
          </p:sp>
          <p:sp>
            <p:nvSpPr>
              <p:cNvPr id="9" name="Round Diagonal Corner Rectangle 4">
                <a:extLst>
                  <a:ext uri="{FF2B5EF4-FFF2-40B4-BE49-F238E27FC236}">
                    <a16:creationId xmlns:a16="http://schemas.microsoft.com/office/drawing/2014/main" id="{E270896B-BE07-4A8E-9B57-A64668B526E9}"/>
                  </a:ext>
                </a:extLst>
              </p:cNvPr>
              <p:cNvSpPr/>
              <p:nvPr/>
            </p:nvSpPr>
            <p:spPr>
              <a:xfrm>
                <a:off x="16450" y="2948144"/>
                <a:ext cx="1135938" cy="639470"/>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6D1B4AA-A465-4D2C-863C-62801AD7F4B4}"/>
                  </a:ext>
                </a:extLst>
              </p:cNvPr>
              <p:cNvSpPr txBox="1"/>
              <p:nvPr/>
            </p:nvSpPr>
            <p:spPr>
              <a:xfrm>
                <a:off x="335538" y="2913936"/>
                <a:ext cx="444048" cy="707886"/>
              </a:xfrm>
              <a:prstGeom prst="rect">
                <a:avLst/>
              </a:prstGeom>
              <a:noFill/>
            </p:spPr>
            <p:txBody>
              <a:bodyPr wrap="square" rtlCol="0">
                <a:spAutoFit/>
              </a:bodyPr>
              <a:lstStyle/>
              <a:p>
                <a:r>
                  <a:rPr lang="en-US" sz="4000" smtClean="0">
                    <a:solidFill>
                      <a:schemeClr val="bg1"/>
                    </a:solidFill>
                    <a:latin typeface="Arial Black" panose="020B0A04020102020204" pitchFamily="34" charset="0"/>
                  </a:rPr>
                  <a:t>a</a:t>
                </a:r>
                <a:endParaRPr lang="en-US" sz="4000" dirty="0">
                  <a:solidFill>
                    <a:schemeClr val="bg1"/>
                  </a:solidFill>
                  <a:latin typeface="Arial Black" panose="020B0A04020102020204" pitchFamily="34" charset="0"/>
                </a:endParaRPr>
              </a:p>
            </p:txBody>
          </p:sp>
        </p:grpSp>
      </p:grpSp>
      <p:sp>
        <p:nvSpPr>
          <p:cNvPr id="12" name="Flowchart: Manual Input 11">
            <a:extLst>
              <a:ext uri="{FF2B5EF4-FFF2-40B4-BE49-F238E27FC236}">
                <a16:creationId xmlns:a16="http://schemas.microsoft.com/office/drawing/2014/main" id="{81CCA3A1-3F7A-44A5-99A0-45EECC56879A}"/>
              </a:ext>
            </a:extLst>
          </p:cNvPr>
          <p:cNvSpPr/>
          <p:nvPr/>
        </p:nvSpPr>
        <p:spPr>
          <a:xfrm>
            <a:off x="0" y="1696650"/>
            <a:ext cx="4494179" cy="763353"/>
          </a:xfrm>
          <a:prstGeom prst="flowChartManualInput">
            <a:avLst/>
          </a:prstGeom>
          <a:solidFill>
            <a:schemeClr val="accent5">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2BC67A2-ED7B-40C2-9FA6-DDC989ADB1D5}"/>
              </a:ext>
            </a:extLst>
          </p:cNvPr>
          <p:cNvSpPr txBox="1"/>
          <p:nvPr/>
        </p:nvSpPr>
        <p:spPr>
          <a:xfrm>
            <a:off x="335538" y="1853407"/>
            <a:ext cx="3925177" cy="646331"/>
          </a:xfrm>
          <a:prstGeom prst="rect">
            <a:avLst/>
          </a:prstGeom>
          <a:noFill/>
        </p:spPr>
        <p:txBody>
          <a:bodyPr wrap="square" rtlCol="0">
            <a:spAutoFit/>
          </a:bodyPr>
          <a:lstStyle/>
          <a:p>
            <a:r>
              <a:rPr lang="en-US" sz="3600" smtClean="0">
                <a:solidFill>
                  <a:schemeClr val="bg1"/>
                </a:solidFill>
                <a:latin typeface="UTM Seagull" panose="02040603050506020204" pitchFamily="18" charset="0"/>
              </a:rPr>
              <a:t>Đề cương chung</a:t>
            </a:r>
            <a:endParaRPr lang="en-US" sz="3600" dirty="0">
              <a:solidFill>
                <a:schemeClr val="bg1"/>
              </a:solidFill>
              <a:latin typeface="UTM Seagull" panose="02040603050506020204" pitchFamily="18" charset="0"/>
            </a:endParaRPr>
          </a:p>
        </p:txBody>
      </p:sp>
      <p:grpSp>
        <p:nvGrpSpPr>
          <p:cNvPr id="5" name="Group 4"/>
          <p:cNvGrpSpPr/>
          <p:nvPr/>
        </p:nvGrpSpPr>
        <p:grpSpPr>
          <a:xfrm>
            <a:off x="16450" y="4739274"/>
            <a:ext cx="11838904" cy="1335397"/>
            <a:chOff x="17004" y="4296302"/>
            <a:chExt cx="11838904" cy="1335397"/>
          </a:xfrm>
        </p:grpSpPr>
        <p:sp>
          <p:nvSpPr>
            <p:cNvPr id="27" name="Rectangle 26">
              <a:extLst>
                <a:ext uri="{FF2B5EF4-FFF2-40B4-BE49-F238E27FC236}">
                  <a16:creationId xmlns:a16="http://schemas.microsoft.com/office/drawing/2014/main" id="{46FBC5ED-4910-40A8-B723-EF6BA7DFF9E4}"/>
                </a:ext>
              </a:extLst>
            </p:cNvPr>
            <p:cNvSpPr/>
            <p:nvPr/>
          </p:nvSpPr>
          <p:spPr>
            <a:xfrm>
              <a:off x="1192698" y="4554481"/>
              <a:ext cx="10663210" cy="1077218"/>
            </a:xfrm>
            <a:prstGeom prst="rect">
              <a:avLst/>
            </a:prstGeom>
          </p:spPr>
          <p:txBody>
            <a:bodyPr wrap="square">
              <a:spAutoFit/>
            </a:bodyPr>
            <a:lstStyle/>
            <a:p>
              <a:pPr algn="just"/>
              <a:r>
                <a:rPr lang="en-US" sz="3200">
                  <a:solidFill>
                    <a:srgbClr val="C00000"/>
                  </a:solidFill>
                  <a:latin typeface="UTM Kabel KT" panose="02040603050506020204" pitchFamily="18" charset="0"/>
                </a:rPr>
                <a:t>Đánh giá lề lối làm việc, phương pháp lãnh đạo, chỉ đạo điều hành </a:t>
              </a:r>
              <a:r>
                <a:rPr lang="en-US" sz="3200">
                  <a:solidFill>
                    <a:schemeClr val="accent5">
                      <a:lumMod val="75000"/>
                    </a:schemeClr>
                  </a:solidFill>
                  <a:latin typeface="UTM Kabel KT" panose="02040603050506020204" pitchFamily="18" charset="0"/>
                </a:rPr>
                <a:t>của các đồng chí </a:t>
              </a:r>
              <a:r>
                <a:rPr lang="vi-VN" sz="3200">
                  <a:solidFill>
                    <a:schemeClr val="accent5">
                      <a:lumMod val="75000"/>
                    </a:schemeClr>
                  </a:solidFill>
                  <a:latin typeface="UTM Kabel KT" panose="02040603050506020204" pitchFamily="18" charset="0"/>
                </a:rPr>
                <a:t>Ủy viên Ban Chấp hành</a:t>
              </a:r>
              <a:endParaRPr lang="vi-VN" sz="3200" dirty="0">
                <a:solidFill>
                  <a:schemeClr val="accent5">
                    <a:lumMod val="75000"/>
                  </a:schemeClr>
                </a:solidFill>
                <a:latin typeface="UTM Kabel KT" panose="02040603050506020204" pitchFamily="18" charset="0"/>
              </a:endParaRPr>
            </a:p>
          </p:txBody>
        </p:sp>
        <p:sp>
          <p:nvSpPr>
            <p:cNvPr id="28" name="Round Diagonal Corner Rectangle 4">
              <a:extLst>
                <a:ext uri="{FF2B5EF4-FFF2-40B4-BE49-F238E27FC236}">
                  <a16:creationId xmlns:a16="http://schemas.microsoft.com/office/drawing/2014/main" id="{1426F554-06A9-483D-AF6A-21B44B5C80D3}"/>
                </a:ext>
              </a:extLst>
            </p:cNvPr>
            <p:cNvSpPr/>
            <p:nvPr/>
          </p:nvSpPr>
          <p:spPr>
            <a:xfrm>
              <a:off x="17004" y="4330510"/>
              <a:ext cx="1135938" cy="639470"/>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E5606C5A-3EC6-4B11-9F21-5A29BE4AB7A2}"/>
                </a:ext>
              </a:extLst>
            </p:cNvPr>
            <p:cNvSpPr/>
            <p:nvPr/>
          </p:nvSpPr>
          <p:spPr>
            <a:xfrm>
              <a:off x="1064754" y="4330510"/>
              <a:ext cx="268494" cy="2584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976430C-A432-4799-9FB9-7F1F325E90DC}"/>
                </a:ext>
              </a:extLst>
            </p:cNvPr>
            <p:cNvSpPr txBox="1"/>
            <p:nvPr/>
          </p:nvSpPr>
          <p:spPr>
            <a:xfrm>
              <a:off x="336092" y="4296302"/>
              <a:ext cx="444048" cy="707886"/>
            </a:xfrm>
            <a:prstGeom prst="rect">
              <a:avLst/>
            </a:prstGeom>
            <a:noFill/>
          </p:spPr>
          <p:txBody>
            <a:bodyPr wrap="square" rtlCol="0">
              <a:spAutoFit/>
            </a:bodyPr>
            <a:lstStyle/>
            <a:p>
              <a:r>
                <a:rPr lang="en-US" sz="4000" smtClean="0">
                  <a:solidFill>
                    <a:schemeClr val="bg1"/>
                  </a:solidFill>
                  <a:latin typeface="Arial Black" panose="020B0A04020102020204" pitchFamily="34" charset="0"/>
                </a:rPr>
                <a:t>b</a:t>
              </a:r>
              <a:endParaRPr lang="en-US" sz="4000" dirty="0">
                <a:solidFill>
                  <a:schemeClr val="bg1"/>
                </a:solidFill>
                <a:latin typeface="Arial Black" panose="020B0A04020102020204" pitchFamily="34" charset="0"/>
              </a:endParaRPr>
            </a:p>
          </p:txBody>
        </p:sp>
      </p:grpSp>
      <p:sp>
        <p:nvSpPr>
          <p:cNvPr id="16" name="Rectangle 15">
            <a:extLst>
              <a:ext uri="{FF2B5EF4-FFF2-40B4-BE49-F238E27FC236}">
                <a16:creationId xmlns:a16="http://schemas.microsoft.com/office/drawing/2014/main" id="{5B9E7441-A3C4-4F70-B03F-78E80ACCB75F}"/>
              </a:ext>
            </a:extLst>
          </p:cNvPr>
          <p:cNvSpPr/>
          <p:nvPr/>
        </p:nvSpPr>
        <p:spPr>
          <a:xfrm>
            <a:off x="3872480" y="694282"/>
            <a:ext cx="4111612" cy="81521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smtClean="0">
                <a:solidFill>
                  <a:srgbClr val="A7291F"/>
                </a:solidFill>
                <a:latin typeface="UTM Avo" panose="02040603050506020204" pitchFamily="18" charset="0"/>
              </a:rPr>
              <a:t>ĐỐI VỚI</a:t>
            </a:r>
          </a:p>
          <a:p>
            <a:pPr algn="ctr">
              <a:spcBef>
                <a:spcPts val="600"/>
              </a:spcBef>
            </a:pPr>
            <a:r>
              <a:rPr lang="en-US" sz="2000" b="1" smtClean="0">
                <a:solidFill>
                  <a:srgbClr val="A7291F"/>
                </a:solidFill>
                <a:latin typeface="UTM Avo" panose="02040603050506020204" pitchFamily="18" charset="0"/>
              </a:rPr>
              <a:t>BÁO CÁO KIỂM ĐIỂM</a:t>
            </a:r>
            <a:endParaRPr lang="en-US" sz="2000" b="1" dirty="0">
              <a:solidFill>
                <a:srgbClr val="A7291F"/>
              </a:solidFill>
              <a:latin typeface="UTM Avo" panose="02040603050506020204" pitchFamily="18" charset="0"/>
            </a:endParaRPr>
          </a:p>
        </p:txBody>
      </p:sp>
      <p:sp>
        <p:nvSpPr>
          <p:cNvPr id="17" name="Heptagon 16">
            <a:extLst>
              <a:ext uri="{FF2B5EF4-FFF2-40B4-BE49-F238E27FC236}">
                <a16:creationId xmlns:a16="http://schemas.microsoft.com/office/drawing/2014/main" id="{E219CEEF-4F53-4CBE-B8EE-94A3F73E4879}"/>
              </a:ext>
            </a:extLst>
          </p:cNvPr>
          <p:cNvSpPr/>
          <p:nvPr/>
        </p:nvSpPr>
        <p:spPr>
          <a:xfrm>
            <a:off x="7466211" y="585081"/>
            <a:ext cx="1035763" cy="964813"/>
          </a:xfrm>
          <a:prstGeom prst="hep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UTM Seagull" panose="02040603050506020204" pitchFamily="18" charset="0"/>
              </a:rPr>
              <a:t>2</a:t>
            </a:r>
            <a:endParaRPr lang="en-US" sz="4000">
              <a:latin typeface="UTM Seagull" panose="02040603050506020204" pitchFamily="18" charset="0"/>
            </a:endParaRPr>
          </a:p>
        </p:txBody>
      </p:sp>
    </p:spTree>
    <p:extLst>
      <p:ext uri="{BB962C8B-B14F-4D97-AF65-F5344CB8AC3E}">
        <p14:creationId xmlns:p14="http://schemas.microsoft.com/office/powerpoint/2010/main" val="42655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8" name="Rectangle 7">
            <a:extLst>
              <a:ext uri="{FF2B5EF4-FFF2-40B4-BE49-F238E27FC236}">
                <a16:creationId xmlns:a16="http://schemas.microsoft.com/office/drawing/2014/main" id="{DEFD73F3-9A51-43EE-B767-8CB403438BD3}"/>
              </a:ext>
            </a:extLst>
          </p:cNvPr>
          <p:cNvSpPr/>
          <p:nvPr/>
        </p:nvSpPr>
        <p:spPr>
          <a:xfrm>
            <a:off x="1152942" y="3164484"/>
            <a:ext cx="10288658" cy="1077218"/>
          </a:xfrm>
          <a:prstGeom prst="rect">
            <a:avLst/>
          </a:prstGeom>
        </p:spPr>
        <p:txBody>
          <a:bodyPr wrap="square">
            <a:spAutoFit/>
          </a:bodyPr>
          <a:lstStyle/>
          <a:p>
            <a:pPr algn="just"/>
            <a:r>
              <a:rPr lang="en-US" sz="3200">
                <a:solidFill>
                  <a:srgbClr val="C00000"/>
                </a:solidFill>
                <a:latin typeface="UTM Kabel KT" panose="02040603050506020204" pitchFamily="18" charset="0"/>
              </a:rPr>
              <a:t>Đánh giá phẩm chất chính trị, đạo đức lối sống </a:t>
            </a:r>
            <a:r>
              <a:rPr lang="en-US" sz="3200">
                <a:solidFill>
                  <a:schemeClr val="accent5">
                    <a:lumMod val="75000"/>
                  </a:schemeClr>
                </a:solidFill>
                <a:latin typeface="UTM Kabel KT" panose="02040603050506020204" pitchFamily="18" charset="0"/>
              </a:rPr>
              <a:t>của các đồng chí </a:t>
            </a:r>
            <a:r>
              <a:rPr lang="vi-VN" sz="3200">
                <a:solidFill>
                  <a:schemeClr val="accent5">
                    <a:lumMod val="75000"/>
                  </a:schemeClr>
                </a:solidFill>
                <a:latin typeface="UTM Kabel KT" panose="02040603050506020204" pitchFamily="18" charset="0"/>
              </a:rPr>
              <a:t>Ủy viên Ban Chấp hành</a:t>
            </a:r>
            <a:endParaRPr lang="vi-VN" sz="3200" dirty="0">
              <a:solidFill>
                <a:schemeClr val="accent5">
                  <a:lumMod val="75000"/>
                </a:schemeClr>
              </a:solidFill>
              <a:latin typeface="UTM Kabel KT" panose="02040603050506020204" pitchFamily="18" charset="0"/>
            </a:endParaRPr>
          </a:p>
        </p:txBody>
      </p:sp>
      <p:sp>
        <p:nvSpPr>
          <p:cNvPr id="9" name="Round Diagonal Corner Rectangle 12">
            <a:extLst>
              <a:ext uri="{FF2B5EF4-FFF2-40B4-BE49-F238E27FC236}">
                <a16:creationId xmlns:a16="http://schemas.microsoft.com/office/drawing/2014/main" id="{2EC25FC5-97AB-44F2-98AF-63E85F22991E}"/>
              </a:ext>
            </a:extLst>
          </p:cNvPr>
          <p:cNvSpPr/>
          <p:nvPr/>
        </p:nvSpPr>
        <p:spPr>
          <a:xfrm>
            <a:off x="17004" y="2953639"/>
            <a:ext cx="1135938" cy="639470"/>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7991F173-F40D-48B2-8F60-07662BB13F1C}"/>
              </a:ext>
            </a:extLst>
          </p:cNvPr>
          <p:cNvSpPr/>
          <p:nvPr/>
        </p:nvSpPr>
        <p:spPr>
          <a:xfrm>
            <a:off x="1064754" y="2953639"/>
            <a:ext cx="268494" cy="2584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DE43B8-D6D8-49C9-B6B7-2BD5CF2740A1}"/>
              </a:ext>
            </a:extLst>
          </p:cNvPr>
          <p:cNvSpPr txBox="1"/>
          <p:nvPr/>
        </p:nvSpPr>
        <p:spPr>
          <a:xfrm>
            <a:off x="336092" y="2919431"/>
            <a:ext cx="444048" cy="707886"/>
          </a:xfrm>
          <a:prstGeom prst="rect">
            <a:avLst/>
          </a:prstGeom>
          <a:noFill/>
        </p:spPr>
        <p:txBody>
          <a:bodyPr wrap="square" rtlCol="0">
            <a:spAutoFit/>
          </a:bodyPr>
          <a:lstStyle/>
          <a:p>
            <a:r>
              <a:rPr lang="en-US" sz="4000" smtClean="0">
                <a:solidFill>
                  <a:schemeClr val="bg1"/>
                </a:solidFill>
                <a:latin typeface="Arial Black" panose="020B0A04020102020204" pitchFamily="34" charset="0"/>
              </a:rPr>
              <a:t>c</a:t>
            </a:r>
            <a:endParaRPr lang="en-US" sz="4000" dirty="0">
              <a:solidFill>
                <a:schemeClr val="bg1"/>
              </a:solidFill>
              <a:latin typeface="Arial Black" panose="020B0A04020102020204" pitchFamily="34" charset="0"/>
            </a:endParaRPr>
          </a:p>
        </p:txBody>
      </p:sp>
      <p:grpSp>
        <p:nvGrpSpPr>
          <p:cNvPr id="4" name="Group 3"/>
          <p:cNvGrpSpPr/>
          <p:nvPr/>
        </p:nvGrpSpPr>
        <p:grpSpPr>
          <a:xfrm>
            <a:off x="-2046" y="4818297"/>
            <a:ext cx="11391141" cy="816334"/>
            <a:chOff x="0" y="4408479"/>
            <a:chExt cx="11391141" cy="816334"/>
          </a:xfrm>
        </p:grpSpPr>
        <p:sp>
          <p:nvSpPr>
            <p:cNvPr id="19" name="Right Triangle 18">
              <a:extLst>
                <a:ext uri="{FF2B5EF4-FFF2-40B4-BE49-F238E27FC236}">
                  <a16:creationId xmlns:a16="http://schemas.microsoft.com/office/drawing/2014/main" id="{620854BD-21EF-42AC-B7DA-4AC36217ECE3}"/>
                </a:ext>
              </a:extLst>
            </p:cNvPr>
            <p:cNvSpPr/>
            <p:nvPr/>
          </p:nvSpPr>
          <p:spPr>
            <a:xfrm>
              <a:off x="1047750" y="4442687"/>
              <a:ext cx="268494" cy="2584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0" y="4408479"/>
              <a:ext cx="11391141" cy="816334"/>
              <a:chOff x="0" y="4408479"/>
              <a:chExt cx="11391141" cy="816334"/>
            </a:xfrm>
          </p:grpSpPr>
          <p:sp>
            <p:nvSpPr>
              <p:cNvPr id="17" name="Rectangle 16">
                <a:extLst>
                  <a:ext uri="{FF2B5EF4-FFF2-40B4-BE49-F238E27FC236}">
                    <a16:creationId xmlns:a16="http://schemas.microsoft.com/office/drawing/2014/main" id="{8A96CA02-8EB2-4CAD-8713-85514A34361D}"/>
                  </a:ext>
                </a:extLst>
              </p:cNvPr>
              <p:cNvSpPr/>
              <p:nvPr/>
            </p:nvSpPr>
            <p:spPr>
              <a:xfrm>
                <a:off x="1168745" y="4640038"/>
                <a:ext cx="10222396" cy="584775"/>
              </a:xfrm>
              <a:prstGeom prst="rect">
                <a:avLst/>
              </a:prstGeom>
            </p:spPr>
            <p:txBody>
              <a:bodyPr wrap="square">
                <a:spAutoFit/>
              </a:bodyPr>
              <a:lstStyle/>
              <a:p>
                <a:pPr algn="just"/>
                <a:r>
                  <a:rPr lang="en-US" sz="3200">
                    <a:solidFill>
                      <a:schemeClr val="accent5">
                        <a:lumMod val="75000"/>
                      </a:schemeClr>
                    </a:solidFill>
                    <a:latin typeface="UTM Kabel KT" panose="02040603050506020204" pitchFamily="18" charset="0"/>
                  </a:rPr>
                  <a:t>Đ</a:t>
                </a:r>
                <a:r>
                  <a:rPr lang="de-DE" sz="3200">
                    <a:solidFill>
                      <a:schemeClr val="accent5">
                        <a:lumMod val="75000"/>
                      </a:schemeClr>
                    </a:solidFill>
                    <a:latin typeface="UTM Kabel KT" panose="02040603050506020204" pitchFamily="18" charset="0"/>
                  </a:rPr>
                  <a:t>ánh giá hạn chế, nguyên nhân, bài học kinh nghiệm</a:t>
                </a:r>
                <a:endParaRPr lang="vi-VN" sz="3200" dirty="0">
                  <a:solidFill>
                    <a:schemeClr val="accent5">
                      <a:lumMod val="75000"/>
                    </a:schemeClr>
                  </a:solidFill>
                  <a:latin typeface="UTM Kabel KT" panose="02040603050506020204" pitchFamily="18" charset="0"/>
                </a:endParaRPr>
              </a:p>
            </p:txBody>
          </p:sp>
          <p:sp>
            <p:nvSpPr>
              <p:cNvPr id="18" name="Round Diagonal Corner Rectangle 4">
                <a:extLst>
                  <a:ext uri="{FF2B5EF4-FFF2-40B4-BE49-F238E27FC236}">
                    <a16:creationId xmlns:a16="http://schemas.microsoft.com/office/drawing/2014/main" id="{2438217B-C9DF-4F9C-80B0-19F5560D5D98}"/>
                  </a:ext>
                </a:extLst>
              </p:cNvPr>
              <p:cNvSpPr/>
              <p:nvPr/>
            </p:nvSpPr>
            <p:spPr>
              <a:xfrm>
                <a:off x="0" y="4442687"/>
                <a:ext cx="1135938" cy="639470"/>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639ECF8-60F3-40DC-8AE0-3623041CA781}"/>
                  </a:ext>
                </a:extLst>
              </p:cNvPr>
              <p:cNvSpPr txBox="1"/>
              <p:nvPr/>
            </p:nvSpPr>
            <p:spPr>
              <a:xfrm>
                <a:off x="319088" y="4408479"/>
                <a:ext cx="444048" cy="707886"/>
              </a:xfrm>
              <a:prstGeom prst="rect">
                <a:avLst/>
              </a:prstGeom>
              <a:noFill/>
            </p:spPr>
            <p:txBody>
              <a:bodyPr wrap="square" rtlCol="0">
                <a:spAutoFit/>
              </a:bodyPr>
              <a:lstStyle/>
              <a:p>
                <a:r>
                  <a:rPr lang="en-US" sz="4000">
                    <a:solidFill>
                      <a:schemeClr val="bg1"/>
                    </a:solidFill>
                    <a:latin typeface="Arial Black" panose="020B0A04020102020204" pitchFamily="34" charset="0"/>
                  </a:rPr>
                  <a:t>d</a:t>
                </a:r>
                <a:endParaRPr lang="en-US" sz="4000" dirty="0">
                  <a:solidFill>
                    <a:schemeClr val="bg1"/>
                  </a:solidFill>
                  <a:latin typeface="Arial Black" panose="020B0A04020102020204" pitchFamily="34" charset="0"/>
                </a:endParaRPr>
              </a:p>
            </p:txBody>
          </p:sp>
        </p:grpSp>
      </p:grpSp>
      <p:sp>
        <p:nvSpPr>
          <p:cNvPr id="16" name="Flowchart: Manual Input 15">
            <a:extLst>
              <a:ext uri="{FF2B5EF4-FFF2-40B4-BE49-F238E27FC236}">
                <a16:creationId xmlns:a16="http://schemas.microsoft.com/office/drawing/2014/main" id="{81CCA3A1-3F7A-44A5-99A0-45EECC56879A}"/>
              </a:ext>
            </a:extLst>
          </p:cNvPr>
          <p:cNvSpPr/>
          <p:nvPr/>
        </p:nvSpPr>
        <p:spPr>
          <a:xfrm>
            <a:off x="0" y="1696650"/>
            <a:ext cx="4494179" cy="763353"/>
          </a:xfrm>
          <a:prstGeom prst="flowChartManualInput">
            <a:avLst/>
          </a:prstGeom>
          <a:solidFill>
            <a:schemeClr val="accent5">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2BC67A2-ED7B-40C2-9FA6-DDC989ADB1D5}"/>
              </a:ext>
            </a:extLst>
          </p:cNvPr>
          <p:cNvSpPr txBox="1"/>
          <p:nvPr/>
        </p:nvSpPr>
        <p:spPr>
          <a:xfrm>
            <a:off x="335538" y="1853407"/>
            <a:ext cx="3925177" cy="646331"/>
          </a:xfrm>
          <a:prstGeom prst="rect">
            <a:avLst/>
          </a:prstGeom>
          <a:noFill/>
        </p:spPr>
        <p:txBody>
          <a:bodyPr wrap="square" rtlCol="0">
            <a:spAutoFit/>
          </a:bodyPr>
          <a:lstStyle/>
          <a:p>
            <a:r>
              <a:rPr lang="en-US" sz="3600" smtClean="0">
                <a:solidFill>
                  <a:schemeClr val="bg1"/>
                </a:solidFill>
                <a:latin typeface="UTM Seagull" panose="02040603050506020204" pitchFamily="18" charset="0"/>
              </a:rPr>
              <a:t>Đề cương chung</a:t>
            </a:r>
            <a:endParaRPr lang="en-US" sz="3600" dirty="0">
              <a:solidFill>
                <a:schemeClr val="bg1"/>
              </a:solidFill>
              <a:latin typeface="UTM Seagull" panose="02040603050506020204" pitchFamily="18" charset="0"/>
            </a:endParaRPr>
          </a:p>
        </p:txBody>
      </p:sp>
      <p:sp>
        <p:nvSpPr>
          <p:cNvPr id="24" name="Rectangle 23">
            <a:extLst>
              <a:ext uri="{FF2B5EF4-FFF2-40B4-BE49-F238E27FC236}">
                <a16:creationId xmlns:a16="http://schemas.microsoft.com/office/drawing/2014/main" id="{5B9E7441-A3C4-4F70-B03F-78E80ACCB75F}"/>
              </a:ext>
            </a:extLst>
          </p:cNvPr>
          <p:cNvSpPr/>
          <p:nvPr/>
        </p:nvSpPr>
        <p:spPr>
          <a:xfrm>
            <a:off x="3872480" y="721407"/>
            <a:ext cx="4111612" cy="80972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smtClean="0">
                <a:solidFill>
                  <a:srgbClr val="A7291F"/>
                </a:solidFill>
                <a:latin typeface="UTM Avo" panose="02040603050506020204" pitchFamily="18" charset="0"/>
              </a:rPr>
              <a:t>ĐỐI VỚI</a:t>
            </a:r>
          </a:p>
          <a:p>
            <a:pPr algn="ctr">
              <a:spcBef>
                <a:spcPts val="600"/>
              </a:spcBef>
            </a:pPr>
            <a:r>
              <a:rPr lang="en-US" sz="2000" b="1" smtClean="0">
                <a:solidFill>
                  <a:srgbClr val="A7291F"/>
                </a:solidFill>
                <a:latin typeface="UTM Avo" panose="02040603050506020204" pitchFamily="18" charset="0"/>
              </a:rPr>
              <a:t>BÁO CÁO KIỂM ĐIỂM</a:t>
            </a:r>
            <a:endParaRPr lang="en-US" sz="2000" b="1" dirty="0">
              <a:solidFill>
                <a:srgbClr val="A7291F"/>
              </a:solidFill>
              <a:latin typeface="UTM Avo" panose="02040603050506020204" pitchFamily="18" charset="0"/>
            </a:endParaRPr>
          </a:p>
        </p:txBody>
      </p:sp>
      <p:sp>
        <p:nvSpPr>
          <p:cNvPr id="25" name="Heptagon 24">
            <a:extLst>
              <a:ext uri="{FF2B5EF4-FFF2-40B4-BE49-F238E27FC236}">
                <a16:creationId xmlns:a16="http://schemas.microsoft.com/office/drawing/2014/main" id="{E219CEEF-4F53-4CBE-B8EE-94A3F73E4879}"/>
              </a:ext>
            </a:extLst>
          </p:cNvPr>
          <p:cNvSpPr/>
          <p:nvPr/>
        </p:nvSpPr>
        <p:spPr>
          <a:xfrm>
            <a:off x="7466211" y="617506"/>
            <a:ext cx="1035763" cy="964813"/>
          </a:xfrm>
          <a:prstGeom prst="hep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UTM Seagull" panose="02040603050506020204" pitchFamily="18" charset="0"/>
              </a:rPr>
              <a:t>2</a:t>
            </a:r>
            <a:endParaRPr lang="en-US" sz="4000">
              <a:latin typeface="UTM Seagull" panose="02040603050506020204" pitchFamily="18" charset="0"/>
            </a:endParaRPr>
          </a:p>
        </p:txBody>
      </p:sp>
    </p:spTree>
    <p:extLst>
      <p:ext uri="{BB962C8B-B14F-4D97-AF65-F5344CB8AC3E}">
        <p14:creationId xmlns:p14="http://schemas.microsoft.com/office/powerpoint/2010/main" val="399667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E7441-A3C4-4F70-B03F-78E80ACCB75F}"/>
              </a:ext>
            </a:extLst>
          </p:cNvPr>
          <p:cNvSpPr/>
          <p:nvPr/>
        </p:nvSpPr>
        <p:spPr>
          <a:xfrm>
            <a:off x="3872480" y="706877"/>
            <a:ext cx="4111612" cy="83795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smtClean="0">
                <a:solidFill>
                  <a:srgbClr val="A7291F"/>
                </a:solidFill>
                <a:latin typeface="UTM Avo" panose="02040603050506020204" pitchFamily="18" charset="0"/>
              </a:rPr>
              <a:t>ĐỐI VỚI</a:t>
            </a:r>
          </a:p>
          <a:p>
            <a:pPr algn="ctr">
              <a:spcBef>
                <a:spcPts val="600"/>
              </a:spcBef>
            </a:pPr>
            <a:r>
              <a:rPr lang="en-US" sz="2000" b="1" smtClean="0">
                <a:solidFill>
                  <a:srgbClr val="A7291F"/>
                </a:solidFill>
                <a:latin typeface="UTM Avo" panose="02040603050506020204" pitchFamily="18" charset="0"/>
              </a:rPr>
              <a:t>BÁO CÁO KIỂM ĐIỂM</a:t>
            </a:r>
            <a:endParaRPr lang="en-US" sz="2000" b="1" dirty="0">
              <a:solidFill>
                <a:srgbClr val="A7291F"/>
              </a:solidFill>
              <a:latin typeface="UTM Avo" panose="02040603050506020204" pitchFamily="18" charset="0"/>
            </a:endParaRPr>
          </a:p>
        </p:txBody>
      </p:sp>
      <p:sp>
        <p:nvSpPr>
          <p:cNvPr id="3" name="Heptagon 2">
            <a:extLst>
              <a:ext uri="{FF2B5EF4-FFF2-40B4-BE49-F238E27FC236}">
                <a16:creationId xmlns:a16="http://schemas.microsoft.com/office/drawing/2014/main" id="{E219CEEF-4F53-4CBE-B8EE-94A3F73E4879}"/>
              </a:ext>
            </a:extLst>
          </p:cNvPr>
          <p:cNvSpPr/>
          <p:nvPr/>
        </p:nvSpPr>
        <p:spPr>
          <a:xfrm>
            <a:off x="7466211" y="623991"/>
            <a:ext cx="1035763" cy="964813"/>
          </a:xfrm>
          <a:prstGeom prst="hep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UTM Seagull" panose="02040603050506020204" pitchFamily="18" charset="0"/>
              </a:rPr>
              <a:t>2</a:t>
            </a:r>
            <a:endParaRPr lang="en-US" sz="4000">
              <a:latin typeface="UTM Seagull" panose="02040603050506020204" pitchFamily="18" charset="0"/>
            </a:endParaRPr>
          </a:p>
        </p:txBody>
      </p:sp>
      <p:sp>
        <p:nvSpPr>
          <p:cNvPr id="15" name="Rectangle 14">
            <a:extLst>
              <a:ext uri="{FF2B5EF4-FFF2-40B4-BE49-F238E27FC236}">
                <a16:creationId xmlns:a16="http://schemas.microsoft.com/office/drawing/2014/main" id="{85A95322-EC20-4760-8685-801618031E51}"/>
              </a:ext>
            </a:extLst>
          </p:cNvPr>
          <p:cNvSpPr/>
          <p:nvPr/>
        </p:nvSpPr>
        <p:spPr>
          <a:xfrm rot="16200000">
            <a:off x="-1571808" y="3629344"/>
            <a:ext cx="4805045" cy="723966"/>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UTM Avo" panose="02040603050506020204" pitchFamily="18" charset="0"/>
              </a:rPr>
              <a:t>MỘT SỐ VẤN ĐỀ LƯU Ý</a:t>
            </a:r>
            <a:endParaRPr lang="en-US" sz="2800" b="1" dirty="0">
              <a:solidFill>
                <a:srgbClr val="C00000"/>
              </a:solidFill>
              <a:latin typeface="UTM Avo" panose="02040603050506020204" pitchFamily="18" charset="0"/>
            </a:endParaRPr>
          </a:p>
        </p:txBody>
      </p:sp>
      <p:grpSp>
        <p:nvGrpSpPr>
          <p:cNvPr id="4" name="Group 3"/>
          <p:cNvGrpSpPr/>
          <p:nvPr/>
        </p:nvGrpSpPr>
        <p:grpSpPr>
          <a:xfrm>
            <a:off x="1326125" y="1671690"/>
            <a:ext cx="10400849" cy="1260584"/>
            <a:chOff x="1346133" y="1813356"/>
            <a:chExt cx="10400849" cy="1260584"/>
          </a:xfrm>
        </p:grpSpPr>
        <p:sp>
          <p:nvSpPr>
            <p:cNvPr id="16" name="Rectangle 15">
              <a:extLst>
                <a:ext uri="{FF2B5EF4-FFF2-40B4-BE49-F238E27FC236}">
                  <a16:creationId xmlns:a16="http://schemas.microsoft.com/office/drawing/2014/main" id="{168E244E-F471-4CB8-A6E2-FD451DCC1222}"/>
                </a:ext>
              </a:extLst>
            </p:cNvPr>
            <p:cNvSpPr/>
            <p:nvPr/>
          </p:nvSpPr>
          <p:spPr>
            <a:xfrm>
              <a:off x="2055869" y="1813356"/>
              <a:ext cx="9691113" cy="1200329"/>
            </a:xfrm>
            <a:prstGeom prst="rect">
              <a:avLst/>
            </a:prstGeom>
            <a:noFill/>
            <a:ln>
              <a:noFill/>
            </a:ln>
          </p:spPr>
          <p:txBody>
            <a:bodyPr wrap="square">
              <a:spAutoFit/>
            </a:bodyPr>
            <a:lstStyle/>
            <a:p>
              <a:pPr algn="just"/>
              <a:r>
                <a:rPr lang="de-DE" sz="2400">
                  <a:solidFill>
                    <a:schemeClr val="accent5">
                      <a:lumMod val="75000"/>
                    </a:schemeClr>
                  </a:solidFill>
                  <a:latin typeface="UTM Kabel KT" panose="02040603050506020204" pitchFamily="18" charset="0"/>
                </a:rPr>
                <a:t>Cần bám sát </a:t>
              </a:r>
              <a:r>
                <a:rPr lang="de-DE" sz="2400">
                  <a:solidFill>
                    <a:srgbClr val="C00000"/>
                  </a:solidFill>
                  <a:latin typeface="UTM Kabel KT" panose="02040603050506020204" pitchFamily="18" charset="0"/>
                </a:rPr>
                <a:t>chức năng, nhiệm vụ, quy chế làm việc, các nguyên tắc tổ chức và hoạt động, phương thức lãnh đạo</a:t>
              </a:r>
              <a:r>
                <a:rPr lang="de-DE" sz="2400">
                  <a:solidFill>
                    <a:schemeClr val="accent5">
                      <a:lumMod val="75000"/>
                    </a:schemeClr>
                  </a:solidFill>
                  <a:latin typeface="UTM Kabel KT" panose="02040603050506020204" pitchFamily="18" charset="0"/>
                </a:rPr>
                <a:t> của Ban Chấp hành trong nhiệm kỳ, tránh trùng lặp nội dung với báo cáo chính trị</a:t>
              </a:r>
              <a:endParaRPr lang="vi-VN" sz="2400">
                <a:solidFill>
                  <a:schemeClr val="accent5">
                    <a:lumMod val="75000"/>
                  </a:schemeClr>
                </a:solidFill>
                <a:latin typeface="UTM Kabel KT" panose="02040603050506020204" pitchFamily="18" charset="0"/>
              </a:endParaRPr>
            </a:p>
          </p:txBody>
        </p:sp>
        <p:sp>
          <p:nvSpPr>
            <p:cNvPr id="17" name="Rectangle 16">
              <a:extLst>
                <a:ext uri="{FF2B5EF4-FFF2-40B4-BE49-F238E27FC236}">
                  <a16:creationId xmlns:a16="http://schemas.microsoft.com/office/drawing/2014/main" id="{FCEE9583-F4C1-4550-B970-10726B07E227}"/>
                </a:ext>
              </a:extLst>
            </p:cNvPr>
            <p:cNvSpPr/>
            <p:nvPr/>
          </p:nvSpPr>
          <p:spPr>
            <a:xfrm>
              <a:off x="1346133" y="1813356"/>
              <a:ext cx="709736" cy="1260584"/>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Black" panose="020B0A04020102020204" pitchFamily="34" charset="0"/>
                </a:rPr>
                <a:t>a</a:t>
              </a:r>
            </a:p>
          </p:txBody>
        </p:sp>
      </p:grpSp>
      <p:grpSp>
        <p:nvGrpSpPr>
          <p:cNvPr id="5" name="Group 4"/>
          <p:cNvGrpSpPr/>
          <p:nvPr/>
        </p:nvGrpSpPr>
        <p:grpSpPr>
          <a:xfrm>
            <a:off x="1326124" y="3299688"/>
            <a:ext cx="10380840" cy="1216486"/>
            <a:chOff x="1346134" y="3128432"/>
            <a:chExt cx="10380840" cy="1216486"/>
          </a:xfrm>
        </p:grpSpPr>
        <p:sp>
          <p:nvSpPr>
            <p:cNvPr id="18" name="Rectangle 17">
              <a:extLst>
                <a:ext uri="{FF2B5EF4-FFF2-40B4-BE49-F238E27FC236}">
                  <a16:creationId xmlns:a16="http://schemas.microsoft.com/office/drawing/2014/main" id="{59DFC286-6D92-469A-8707-756817FC3673}"/>
                </a:ext>
              </a:extLst>
            </p:cNvPr>
            <p:cNvSpPr/>
            <p:nvPr/>
          </p:nvSpPr>
          <p:spPr>
            <a:xfrm>
              <a:off x="2035862" y="3144589"/>
              <a:ext cx="9691112" cy="1200329"/>
            </a:xfrm>
            <a:prstGeom prst="rect">
              <a:avLst/>
            </a:prstGeom>
            <a:noFill/>
            <a:ln>
              <a:noFill/>
            </a:ln>
          </p:spPr>
          <p:txBody>
            <a:bodyPr wrap="square">
              <a:spAutoFit/>
            </a:bodyPr>
            <a:lstStyle/>
            <a:p>
              <a:pPr algn="just"/>
              <a:r>
                <a:rPr lang="de-DE" sz="2400">
                  <a:solidFill>
                    <a:schemeClr val="accent5">
                      <a:lumMod val="75000"/>
                    </a:schemeClr>
                  </a:solidFill>
                  <a:latin typeface="UTM Kabel KT" panose="02040603050506020204" pitchFamily="18" charset="0"/>
                </a:rPr>
                <a:t>Cần quan tâm đánh giá kết quả </a:t>
              </a:r>
              <a:r>
                <a:rPr lang="de-DE" sz="2400">
                  <a:solidFill>
                    <a:srgbClr val="C00000"/>
                  </a:solidFill>
                  <a:latin typeface="UTM Kabel KT" panose="02040603050506020204" pitchFamily="18" charset="0"/>
                </a:rPr>
                <a:t>thực hiện lề lối, tác phong công tác, phương pháp lãnh đạo, chỉ đạo điều hành và phẩm chất chính trị, đạo đức lối sống, trách nhiệm nêu gương </a:t>
              </a:r>
              <a:r>
                <a:rPr lang="de-DE" sz="2400">
                  <a:solidFill>
                    <a:schemeClr val="accent5">
                      <a:lumMod val="75000"/>
                    </a:schemeClr>
                  </a:solidFill>
                  <a:latin typeface="UTM Kabel KT" panose="02040603050506020204" pitchFamily="18" charset="0"/>
                </a:rPr>
                <a:t>của các đồng chí Ủy viên Ban Chấp hành</a:t>
              </a:r>
              <a:endParaRPr lang="vi-VN" sz="2400" dirty="0">
                <a:solidFill>
                  <a:schemeClr val="accent5">
                    <a:lumMod val="75000"/>
                  </a:schemeClr>
                </a:solidFill>
                <a:latin typeface="UTM Kabel KT" panose="02040603050506020204" pitchFamily="18" charset="0"/>
              </a:endParaRPr>
            </a:p>
          </p:txBody>
        </p:sp>
        <p:sp>
          <p:nvSpPr>
            <p:cNvPr id="19" name="Rectangle 18">
              <a:extLst>
                <a:ext uri="{FF2B5EF4-FFF2-40B4-BE49-F238E27FC236}">
                  <a16:creationId xmlns:a16="http://schemas.microsoft.com/office/drawing/2014/main" id="{011B0290-5610-4AE6-A850-A8A9A820AF51}"/>
                </a:ext>
              </a:extLst>
            </p:cNvPr>
            <p:cNvSpPr/>
            <p:nvPr/>
          </p:nvSpPr>
          <p:spPr>
            <a:xfrm>
              <a:off x="1346134" y="3128432"/>
              <a:ext cx="679562" cy="121648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Black" panose="020B0A04020102020204" pitchFamily="34" charset="0"/>
                </a:rPr>
                <a:t>b</a:t>
              </a:r>
              <a:endParaRPr lang="en-US" sz="3200" b="1">
                <a:latin typeface="Arial Black" panose="020B0A04020102020204" pitchFamily="34" charset="0"/>
              </a:endParaRPr>
            </a:p>
          </p:txBody>
        </p:sp>
      </p:grpSp>
      <p:grpSp>
        <p:nvGrpSpPr>
          <p:cNvPr id="6" name="Group 5"/>
          <p:cNvGrpSpPr/>
          <p:nvPr/>
        </p:nvGrpSpPr>
        <p:grpSpPr>
          <a:xfrm>
            <a:off x="1326124" y="4943844"/>
            <a:ext cx="10400850" cy="1569661"/>
            <a:chOff x="1346133" y="4463947"/>
            <a:chExt cx="10400850" cy="1569661"/>
          </a:xfrm>
        </p:grpSpPr>
        <p:sp>
          <p:nvSpPr>
            <p:cNvPr id="20" name="Rectangle 19">
              <a:extLst>
                <a:ext uri="{FF2B5EF4-FFF2-40B4-BE49-F238E27FC236}">
                  <a16:creationId xmlns:a16="http://schemas.microsoft.com/office/drawing/2014/main" id="{F6AAF631-7C26-4D26-9893-BAC5A6C72C5A}"/>
                </a:ext>
              </a:extLst>
            </p:cNvPr>
            <p:cNvSpPr/>
            <p:nvPr/>
          </p:nvSpPr>
          <p:spPr>
            <a:xfrm>
              <a:off x="2035863" y="4463948"/>
              <a:ext cx="9711120" cy="1569660"/>
            </a:xfrm>
            <a:prstGeom prst="rect">
              <a:avLst/>
            </a:prstGeom>
            <a:noFill/>
            <a:ln>
              <a:noFill/>
            </a:ln>
          </p:spPr>
          <p:txBody>
            <a:bodyPr wrap="square">
              <a:spAutoFit/>
            </a:bodyPr>
            <a:lstStyle/>
            <a:p>
              <a:pPr algn="just"/>
              <a:r>
                <a:rPr lang="de-DE" sz="2400">
                  <a:solidFill>
                    <a:schemeClr val="accent5">
                      <a:lumMod val="75000"/>
                    </a:schemeClr>
                  </a:solidFill>
                  <a:latin typeface="UTM Kabel KT" panose="02040603050506020204" pitchFamily="18" charset="0"/>
                </a:rPr>
                <a:t>Phải có </a:t>
              </a:r>
              <a:r>
                <a:rPr lang="de-DE" sz="2400">
                  <a:solidFill>
                    <a:srgbClr val="C00000"/>
                  </a:solidFill>
                  <a:latin typeface="UTM Kabel KT" panose="02040603050506020204" pitchFamily="18" charset="0"/>
                </a:rPr>
                <a:t>tính chiến đấu cao, nêu cao tinh thần tự phê bình và phê bình với thái độ nghiêm túc, thẳng thắn, xây dựng</a:t>
              </a:r>
              <a:r>
                <a:rPr lang="de-DE" sz="2400">
                  <a:solidFill>
                    <a:schemeClr val="accent5">
                      <a:lumMod val="75000"/>
                    </a:schemeClr>
                  </a:solidFill>
                  <a:latin typeface="UTM Kabel KT" panose="02040603050506020204" pitchFamily="18" charset="0"/>
                </a:rPr>
                <a:t>. Qua đó, xác định rõ trách nhiệm của tập thể, cá nhân để đề ra kế hoạch, lộ trình, biện pháp phù hợp nhằm sửa chữa, khắc phục hạn chế, khuyết điểm</a:t>
              </a:r>
              <a:endParaRPr lang="vi-VN" sz="2400" dirty="0">
                <a:solidFill>
                  <a:schemeClr val="accent5">
                    <a:lumMod val="75000"/>
                  </a:schemeClr>
                </a:solidFill>
                <a:latin typeface="UTM Kabel KT" panose="02040603050506020204" pitchFamily="18" charset="0"/>
              </a:endParaRPr>
            </a:p>
          </p:txBody>
        </p:sp>
        <p:sp>
          <p:nvSpPr>
            <p:cNvPr id="21" name="Rectangle 20">
              <a:extLst>
                <a:ext uri="{FF2B5EF4-FFF2-40B4-BE49-F238E27FC236}">
                  <a16:creationId xmlns:a16="http://schemas.microsoft.com/office/drawing/2014/main" id="{49D96308-FF73-4721-B49F-AAF579AB9A53}"/>
                </a:ext>
              </a:extLst>
            </p:cNvPr>
            <p:cNvSpPr/>
            <p:nvPr/>
          </p:nvSpPr>
          <p:spPr>
            <a:xfrm>
              <a:off x="1346133" y="4463947"/>
              <a:ext cx="679562" cy="144398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Black" panose="020B0A04020102020204" pitchFamily="34" charset="0"/>
                </a:rPr>
                <a:t>c</a:t>
              </a:r>
              <a:endParaRPr lang="en-US" sz="3200" b="1">
                <a:latin typeface="Arial Black" panose="020B0A04020102020204" pitchFamily="34" charset="0"/>
              </a:endParaRPr>
            </a:p>
          </p:txBody>
        </p:sp>
      </p:grpSp>
      <p:pic>
        <p:nvPicPr>
          <p:cNvPr id="22" name="Picture 2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Tree>
    <p:extLst>
      <p:ext uri="{BB962C8B-B14F-4D97-AF65-F5344CB8AC3E}">
        <p14:creationId xmlns:p14="http://schemas.microsoft.com/office/powerpoint/2010/main" val="408062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grpSp>
        <p:nvGrpSpPr>
          <p:cNvPr id="14" name="Group 13"/>
          <p:cNvGrpSpPr/>
          <p:nvPr/>
        </p:nvGrpSpPr>
        <p:grpSpPr>
          <a:xfrm>
            <a:off x="1715119" y="2533188"/>
            <a:ext cx="8817911" cy="1446550"/>
            <a:chOff x="573740" y="3131295"/>
            <a:chExt cx="9174379" cy="1446550"/>
          </a:xfrm>
        </p:grpSpPr>
        <p:sp>
          <p:nvSpPr>
            <p:cNvPr id="5" name="TextBox 4">
              <a:extLst>
                <a:ext uri="{FF2B5EF4-FFF2-40B4-BE49-F238E27FC236}">
                  <a16:creationId xmlns:a16="http://schemas.microsoft.com/office/drawing/2014/main" id="{9D87927D-002C-415B-8E9C-94E9B08B61D1}"/>
                </a:ext>
              </a:extLst>
            </p:cNvPr>
            <p:cNvSpPr txBox="1"/>
            <p:nvPr/>
          </p:nvSpPr>
          <p:spPr>
            <a:xfrm>
              <a:off x="637329" y="3131295"/>
              <a:ext cx="9110790" cy="1446550"/>
            </a:xfrm>
            <a:prstGeom prst="rect">
              <a:avLst/>
            </a:prstGeom>
            <a:noFill/>
          </p:spPr>
          <p:txBody>
            <a:bodyPr wrap="square" rtlCol="0">
              <a:spAutoFit/>
            </a:bodyPr>
            <a:lstStyle/>
            <a:p>
              <a:pPr algn="just"/>
              <a:r>
                <a:rPr lang="vi-VN" sz="3200" smtClean="0">
                  <a:solidFill>
                    <a:schemeClr val="accent5">
                      <a:lumMod val="75000"/>
                    </a:schemeClr>
                  </a:solidFill>
                  <a:latin typeface="UTM Seagull" panose="02040603050506020204" pitchFamily="18" charset="0"/>
                </a:rPr>
                <a:t>Báo cáo chính trị của Ban Chấp hành Đoàn đương nhiệm trình tại Đại hội </a:t>
              </a:r>
              <a:r>
                <a:rPr lang="vi-VN" sz="2400" i="1" smtClean="0">
                  <a:solidFill>
                    <a:schemeClr val="accent5">
                      <a:lumMod val="75000"/>
                    </a:schemeClr>
                  </a:solidFill>
                  <a:latin typeface="UTM Seagull" panose="02040603050506020204" pitchFamily="18" charset="0"/>
                </a:rPr>
                <a:t>(</a:t>
              </a:r>
              <a:r>
                <a:rPr lang="en-US" sz="2400" i="1" smtClean="0">
                  <a:solidFill>
                    <a:schemeClr val="accent5">
                      <a:lumMod val="75000"/>
                    </a:schemeClr>
                  </a:solidFill>
                  <a:latin typeface="UTM Seagull" panose="02040603050506020204" pitchFamily="18" charset="0"/>
                </a:rPr>
                <a:t>gọi </a:t>
              </a:r>
              <a:r>
                <a:rPr lang="en-US" sz="2400" i="1" smtClean="0">
                  <a:solidFill>
                    <a:schemeClr val="accent5">
                      <a:lumMod val="75000"/>
                    </a:schemeClr>
                  </a:solidFill>
                  <a:latin typeface="UTM Seagull" panose="02040603050506020204" pitchFamily="18" charset="0"/>
                </a:rPr>
                <a:t>tắt là Báo cáo chính trị</a:t>
              </a:r>
              <a:r>
                <a:rPr lang="vi-VN" sz="2400" i="1" smtClean="0">
                  <a:solidFill>
                    <a:schemeClr val="accent5">
                      <a:lumMod val="75000"/>
                    </a:schemeClr>
                  </a:solidFill>
                  <a:latin typeface="UTM Seagull" panose="02040603050506020204" pitchFamily="18" charset="0"/>
                </a:rPr>
                <a:t>).</a:t>
              </a:r>
              <a:endParaRPr lang="en-US" sz="2400" i="1" dirty="0">
                <a:solidFill>
                  <a:schemeClr val="accent5">
                    <a:lumMod val="75000"/>
                  </a:schemeClr>
                </a:solidFill>
                <a:latin typeface="UTM Seagull" panose="02040603050506020204" pitchFamily="18" charset="0"/>
              </a:endParaRPr>
            </a:p>
          </p:txBody>
        </p:sp>
        <p:cxnSp>
          <p:nvCxnSpPr>
            <p:cNvPr id="9" name="Straight Connector 8">
              <a:extLst>
                <a:ext uri="{FF2B5EF4-FFF2-40B4-BE49-F238E27FC236}">
                  <a16:creationId xmlns:a16="http://schemas.microsoft.com/office/drawing/2014/main" id="{D980D377-17DE-4EB8-AD55-A2C75ABD6260}"/>
                </a:ext>
              </a:extLst>
            </p:cNvPr>
            <p:cNvCxnSpPr/>
            <p:nvPr/>
          </p:nvCxnSpPr>
          <p:spPr>
            <a:xfrm>
              <a:off x="573740" y="3224391"/>
              <a:ext cx="1" cy="1291899"/>
            </a:xfrm>
            <a:prstGeom prst="line">
              <a:avLst/>
            </a:prstGeom>
            <a:ln w="76200">
              <a:solidFill>
                <a:srgbClr val="005528"/>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715119" y="5385931"/>
            <a:ext cx="4128605" cy="584775"/>
            <a:chOff x="573741" y="5315272"/>
            <a:chExt cx="11178692" cy="584775"/>
          </a:xfrm>
        </p:grpSpPr>
        <p:sp>
          <p:nvSpPr>
            <p:cNvPr id="7" name="TextBox 6">
              <a:extLst>
                <a:ext uri="{FF2B5EF4-FFF2-40B4-BE49-F238E27FC236}">
                  <a16:creationId xmlns:a16="http://schemas.microsoft.com/office/drawing/2014/main" id="{39581D12-8AEA-44C4-9FA3-9D5DF6C5E5B9}"/>
                </a:ext>
              </a:extLst>
            </p:cNvPr>
            <p:cNvSpPr txBox="1"/>
            <p:nvPr/>
          </p:nvSpPr>
          <p:spPr>
            <a:xfrm>
              <a:off x="806526" y="5315272"/>
              <a:ext cx="10945907" cy="584775"/>
            </a:xfrm>
            <a:prstGeom prst="rect">
              <a:avLst/>
            </a:prstGeom>
            <a:noFill/>
          </p:spPr>
          <p:txBody>
            <a:bodyPr wrap="square" rtlCol="0">
              <a:spAutoFit/>
            </a:bodyPr>
            <a:lstStyle/>
            <a:p>
              <a:pPr algn="just"/>
              <a:r>
                <a:rPr lang="en-US" sz="3200" smtClean="0">
                  <a:solidFill>
                    <a:schemeClr val="accent5">
                      <a:lumMod val="75000"/>
                    </a:schemeClr>
                  </a:solidFill>
                  <a:latin typeface="UTM Seagull" panose="02040603050506020204" pitchFamily="18" charset="0"/>
                </a:rPr>
                <a:t>Nghị Quyết Đại hội</a:t>
              </a:r>
              <a:endParaRPr lang="en-US" sz="3200" dirty="0">
                <a:solidFill>
                  <a:schemeClr val="accent5">
                    <a:lumMod val="75000"/>
                  </a:schemeClr>
                </a:solidFill>
                <a:latin typeface="UTM Seagull" panose="02040603050506020204" pitchFamily="18" charset="0"/>
              </a:endParaRPr>
            </a:p>
          </p:txBody>
        </p:sp>
        <p:cxnSp>
          <p:nvCxnSpPr>
            <p:cNvPr id="10" name="Straight Connector 9">
              <a:extLst>
                <a:ext uri="{FF2B5EF4-FFF2-40B4-BE49-F238E27FC236}">
                  <a16:creationId xmlns:a16="http://schemas.microsoft.com/office/drawing/2014/main" id="{5509A8DD-D1CC-44E1-BFED-8C3E6CC175AA}"/>
                </a:ext>
              </a:extLst>
            </p:cNvPr>
            <p:cNvCxnSpPr/>
            <p:nvPr/>
          </p:nvCxnSpPr>
          <p:spPr>
            <a:xfrm>
              <a:off x="573741" y="5408368"/>
              <a:ext cx="0" cy="398584"/>
            </a:xfrm>
            <a:prstGeom prst="line">
              <a:avLst/>
            </a:prstGeom>
            <a:ln w="76200">
              <a:solidFill>
                <a:srgbClr val="005528"/>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286611" y="1224870"/>
            <a:ext cx="7636895" cy="966281"/>
            <a:chOff x="988857" y="1244972"/>
            <a:chExt cx="7636895" cy="966281"/>
          </a:xfrm>
        </p:grpSpPr>
        <p:sp>
          <p:nvSpPr>
            <p:cNvPr id="12" name="Rounded Rectangle 11"/>
            <p:cNvSpPr/>
            <p:nvPr/>
          </p:nvSpPr>
          <p:spPr>
            <a:xfrm>
              <a:off x="1731522" y="1423406"/>
              <a:ext cx="6894230" cy="60941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3200" smtClean="0">
                  <a:latin typeface="UTM Colossalis" panose="02040603050506020204" pitchFamily="18" charset="0"/>
                </a:rPr>
                <a:t>Văn kiện Đại hội Đoàn các cấp</a:t>
              </a:r>
              <a:endParaRPr lang="en-US" sz="3200">
                <a:latin typeface="UTM Colossalis" panose="02040603050506020204" pitchFamily="18" charset="0"/>
              </a:endParaRPr>
            </a:p>
          </p:txBody>
        </p:sp>
        <p:sp>
          <p:nvSpPr>
            <p:cNvPr id="11" name="Oval 10"/>
            <p:cNvSpPr/>
            <p:nvPr/>
          </p:nvSpPr>
          <p:spPr>
            <a:xfrm>
              <a:off x="988857" y="1244972"/>
              <a:ext cx="966281" cy="966281"/>
            </a:xfrm>
            <a:prstGeom prst="ellipse">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smtClean="0">
                  <a:latin typeface="UTM Colossalis" panose="02040603050506020204" pitchFamily="18" charset="0"/>
                </a:rPr>
                <a:t>1</a:t>
              </a:r>
              <a:endParaRPr lang="en-US" sz="4000">
                <a:latin typeface="UTM Colossalis" panose="02040603050506020204" pitchFamily="18" charset="0"/>
              </a:endParaRPr>
            </a:p>
          </p:txBody>
        </p:sp>
      </p:grpSp>
      <p:grpSp>
        <p:nvGrpSpPr>
          <p:cNvPr id="17" name="Group 16"/>
          <p:cNvGrpSpPr/>
          <p:nvPr/>
        </p:nvGrpSpPr>
        <p:grpSpPr>
          <a:xfrm>
            <a:off x="1715119" y="4098822"/>
            <a:ext cx="8814788" cy="1091844"/>
            <a:chOff x="573741" y="5408368"/>
            <a:chExt cx="11026264" cy="1091844"/>
          </a:xfrm>
        </p:grpSpPr>
        <p:sp>
          <p:nvSpPr>
            <p:cNvPr id="18" name="TextBox 17">
              <a:extLst>
                <a:ext uri="{FF2B5EF4-FFF2-40B4-BE49-F238E27FC236}">
                  <a16:creationId xmlns:a16="http://schemas.microsoft.com/office/drawing/2014/main" id="{39581D12-8AEA-44C4-9FA3-9D5DF6C5E5B9}"/>
                </a:ext>
              </a:extLst>
            </p:cNvPr>
            <p:cNvSpPr txBox="1"/>
            <p:nvPr/>
          </p:nvSpPr>
          <p:spPr>
            <a:xfrm>
              <a:off x="654099" y="5422994"/>
              <a:ext cx="10945906" cy="1077218"/>
            </a:xfrm>
            <a:prstGeom prst="rect">
              <a:avLst/>
            </a:prstGeom>
            <a:noFill/>
          </p:spPr>
          <p:txBody>
            <a:bodyPr wrap="square" rtlCol="0">
              <a:spAutoFit/>
            </a:bodyPr>
            <a:lstStyle/>
            <a:p>
              <a:pPr algn="just"/>
              <a:r>
                <a:rPr lang="vi-VN" sz="3200">
                  <a:solidFill>
                    <a:schemeClr val="accent5">
                      <a:lumMod val="75000"/>
                    </a:schemeClr>
                  </a:solidFill>
                  <a:latin typeface="UTM Seagull" panose="02040603050506020204" pitchFamily="18" charset="0"/>
                </a:rPr>
                <a:t>Báo cáo kiểm điểm của Ban Chấp hành Đoàn đương nhiệm</a:t>
              </a:r>
              <a:endParaRPr lang="en-US" sz="3200" dirty="0">
                <a:solidFill>
                  <a:schemeClr val="accent5">
                    <a:lumMod val="75000"/>
                  </a:schemeClr>
                </a:solidFill>
                <a:latin typeface="UTM Seagull" panose="02040603050506020204" pitchFamily="18" charset="0"/>
              </a:endParaRPr>
            </a:p>
          </p:txBody>
        </p:sp>
        <p:cxnSp>
          <p:nvCxnSpPr>
            <p:cNvPr id="19" name="Straight Connector 18">
              <a:extLst>
                <a:ext uri="{FF2B5EF4-FFF2-40B4-BE49-F238E27FC236}">
                  <a16:creationId xmlns:a16="http://schemas.microsoft.com/office/drawing/2014/main" id="{5509A8DD-D1CC-44E1-BFED-8C3E6CC175AA}"/>
                </a:ext>
              </a:extLst>
            </p:cNvPr>
            <p:cNvCxnSpPr/>
            <p:nvPr/>
          </p:nvCxnSpPr>
          <p:spPr>
            <a:xfrm>
              <a:off x="573741" y="5408368"/>
              <a:ext cx="0" cy="1091844"/>
            </a:xfrm>
            <a:prstGeom prst="line">
              <a:avLst/>
            </a:prstGeom>
            <a:ln w="76200">
              <a:solidFill>
                <a:srgbClr val="00552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22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3" name="Rectangle 2">
            <a:extLst>
              <a:ext uri="{FF2B5EF4-FFF2-40B4-BE49-F238E27FC236}">
                <a16:creationId xmlns:a16="http://schemas.microsoft.com/office/drawing/2014/main" id="{5503FDF7-AC12-4F5E-8356-99D6FDA1369E}"/>
              </a:ext>
            </a:extLst>
          </p:cNvPr>
          <p:cNvSpPr/>
          <p:nvPr/>
        </p:nvSpPr>
        <p:spPr>
          <a:xfrm>
            <a:off x="3756382" y="737982"/>
            <a:ext cx="4111612" cy="732191"/>
          </a:xfrm>
          <a:prstGeom prst="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a:solidFill>
                  <a:srgbClr val="002060"/>
                </a:solidFill>
                <a:latin typeface="UTM Avo" panose="02040603050506020204" pitchFamily="18" charset="0"/>
              </a:rPr>
              <a:t>Đối với Nghị </a:t>
            </a:r>
            <a:r>
              <a:rPr lang="pt-BR" sz="2400" b="1" smtClean="0">
                <a:solidFill>
                  <a:srgbClr val="002060"/>
                </a:solidFill>
                <a:latin typeface="UTM Avo" panose="02040603050506020204" pitchFamily="18" charset="0"/>
              </a:rPr>
              <a:t>quyết</a:t>
            </a:r>
            <a:endParaRPr lang="en-US" sz="4000" b="1" dirty="0">
              <a:solidFill>
                <a:srgbClr val="002060"/>
              </a:solidFill>
              <a:latin typeface="UTM Avo" panose="02040603050506020204" pitchFamily="18" charset="0"/>
            </a:endParaRPr>
          </a:p>
        </p:txBody>
      </p:sp>
      <p:sp>
        <p:nvSpPr>
          <p:cNvPr id="4" name="Oval 3">
            <a:extLst>
              <a:ext uri="{FF2B5EF4-FFF2-40B4-BE49-F238E27FC236}">
                <a16:creationId xmlns:a16="http://schemas.microsoft.com/office/drawing/2014/main" id="{0273D29E-BD5D-45B8-88A1-1D91F40D6B4A}"/>
              </a:ext>
            </a:extLst>
          </p:cNvPr>
          <p:cNvSpPr/>
          <p:nvPr/>
        </p:nvSpPr>
        <p:spPr>
          <a:xfrm>
            <a:off x="7431322" y="667405"/>
            <a:ext cx="873343" cy="87334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6C05D6-8900-4E6F-AAF1-9E70D33FC0D8}"/>
              </a:ext>
            </a:extLst>
          </p:cNvPr>
          <p:cNvSpPr txBox="1"/>
          <p:nvPr/>
        </p:nvSpPr>
        <p:spPr>
          <a:xfrm>
            <a:off x="7468268" y="595640"/>
            <a:ext cx="682891" cy="923330"/>
          </a:xfrm>
          <a:prstGeom prst="rect">
            <a:avLst/>
          </a:prstGeom>
          <a:noFill/>
          <a:ln>
            <a:noFill/>
          </a:ln>
        </p:spPr>
        <p:txBody>
          <a:bodyPr wrap="square" rtlCol="0">
            <a:spAutoFit/>
          </a:bodyPr>
          <a:lstStyle/>
          <a:p>
            <a:pPr algn="ctr"/>
            <a:r>
              <a:rPr lang="en-US" sz="5400" smtClean="0">
                <a:solidFill>
                  <a:schemeClr val="bg1"/>
                </a:solidFill>
                <a:latin typeface="UTM Sharnay" panose="02040603050506020204" pitchFamily="18" charset="0"/>
              </a:rPr>
              <a:t>3</a:t>
            </a:r>
            <a:endParaRPr lang="vi-VN" sz="5400" dirty="0">
              <a:solidFill>
                <a:schemeClr val="bg1"/>
              </a:solidFill>
              <a:latin typeface="UTM Talling" panose="02040603050506020204" pitchFamily="18" charset="0"/>
            </a:endParaRPr>
          </a:p>
        </p:txBody>
      </p:sp>
      <p:cxnSp>
        <p:nvCxnSpPr>
          <p:cNvPr id="9" name="Straight Connector 8">
            <a:extLst>
              <a:ext uri="{FF2B5EF4-FFF2-40B4-BE49-F238E27FC236}">
                <a16:creationId xmlns:a16="http://schemas.microsoft.com/office/drawing/2014/main" id="{23297C26-8A59-4BFE-8E33-94E51221968D}"/>
              </a:ext>
            </a:extLst>
          </p:cNvPr>
          <p:cNvCxnSpPr/>
          <p:nvPr/>
        </p:nvCxnSpPr>
        <p:spPr>
          <a:xfrm>
            <a:off x="9163455" y="1831057"/>
            <a:ext cx="2985192" cy="165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B539E5-371E-4351-8015-23CC179A028D}"/>
              </a:ext>
            </a:extLst>
          </p:cNvPr>
          <p:cNvCxnSpPr/>
          <p:nvPr/>
        </p:nvCxnSpPr>
        <p:spPr>
          <a:xfrm>
            <a:off x="12144040" y="1831057"/>
            <a:ext cx="4607" cy="206563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9A7D22-01D7-4E5A-BF90-105638C58AC9}"/>
              </a:ext>
            </a:extLst>
          </p:cNvPr>
          <p:cNvCxnSpPr/>
          <p:nvPr/>
        </p:nvCxnSpPr>
        <p:spPr>
          <a:xfrm>
            <a:off x="12093252" y="1881858"/>
            <a:ext cx="0" cy="216888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9A3EBE-55C1-4CF6-998F-BC01C50FD68D}"/>
              </a:ext>
            </a:extLst>
          </p:cNvPr>
          <p:cNvCxnSpPr/>
          <p:nvPr/>
        </p:nvCxnSpPr>
        <p:spPr>
          <a:xfrm>
            <a:off x="9649838" y="1881858"/>
            <a:ext cx="2443414" cy="331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CCBF2F1-7CE3-409A-A7EC-024900221056}"/>
              </a:ext>
            </a:extLst>
          </p:cNvPr>
          <p:cNvSpPr txBox="1"/>
          <p:nvPr/>
        </p:nvSpPr>
        <p:spPr>
          <a:xfrm>
            <a:off x="542534" y="2329114"/>
            <a:ext cx="11456913" cy="584775"/>
          </a:xfrm>
          <a:prstGeom prst="rect">
            <a:avLst/>
          </a:prstGeom>
          <a:noFill/>
          <a:ln>
            <a:solidFill>
              <a:schemeClr val="accent5">
                <a:lumMod val="75000"/>
              </a:schemeClr>
            </a:solidFill>
          </a:ln>
        </p:spPr>
        <p:txBody>
          <a:bodyPr wrap="square" rtlCol="0">
            <a:spAutoFit/>
          </a:bodyPr>
          <a:lstStyle/>
          <a:p>
            <a:pPr indent="361950" algn="just"/>
            <a:r>
              <a:rPr lang="vi-VN" sz="3200">
                <a:solidFill>
                  <a:schemeClr val="accent5">
                    <a:lumMod val="75000"/>
                  </a:schemeClr>
                </a:solidFill>
                <a:latin typeface="UTM Kabel KT" panose="02040603050506020204" pitchFamily="18" charset="0"/>
              </a:rPr>
              <a:t>Báo cáo tổng kết việc thực hiện Nghị quyết Đại hội nhiệm kỳ </a:t>
            </a:r>
            <a:r>
              <a:rPr lang="en-US" sz="3200">
                <a:solidFill>
                  <a:schemeClr val="accent5">
                    <a:lumMod val="75000"/>
                  </a:schemeClr>
                </a:solidFill>
                <a:latin typeface="UTM Kabel KT" panose="02040603050506020204" pitchFamily="18" charset="0"/>
              </a:rPr>
              <a:t>cũ</a:t>
            </a:r>
            <a:r>
              <a:rPr lang="vi-VN" sz="3200">
                <a:solidFill>
                  <a:schemeClr val="accent5">
                    <a:lumMod val="75000"/>
                  </a:schemeClr>
                </a:solidFill>
                <a:latin typeface="UTM Kabel KT" panose="02040603050506020204" pitchFamily="18" charset="0"/>
              </a:rPr>
              <a:t>. </a:t>
            </a:r>
            <a:endParaRPr lang="en-US" sz="3200" dirty="0">
              <a:solidFill>
                <a:schemeClr val="accent5">
                  <a:lumMod val="75000"/>
                </a:schemeClr>
              </a:solidFill>
              <a:latin typeface="UTM Kabel KT" panose="02040603050506020204" pitchFamily="18" charset="0"/>
            </a:endParaRPr>
          </a:p>
        </p:txBody>
      </p:sp>
      <p:sp>
        <p:nvSpPr>
          <p:cNvPr id="14" name="TextBox 13">
            <a:extLst>
              <a:ext uri="{FF2B5EF4-FFF2-40B4-BE49-F238E27FC236}">
                <a16:creationId xmlns:a16="http://schemas.microsoft.com/office/drawing/2014/main" id="{FF70C0CE-22A5-4DD2-9EA7-041B575C53E9}"/>
              </a:ext>
            </a:extLst>
          </p:cNvPr>
          <p:cNvSpPr txBox="1"/>
          <p:nvPr/>
        </p:nvSpPr>
        <p:spPr>
          <a:xfrm>
            <a:off x="542534" y="3375855"/>
            <a:ext cx="11456913" cy="584775"/>
          </a:xfrm>
          <a:prstGeom prst="rect">
            <a:avLst/>
          </a:prstGeom>
          <a:solidFill>
            <a:schemeClr val="accent5">
              <a:lumMod val="75000"/>
            </a:schemeClr>
          </a:solidFill>
        </p:spPr>
        <p:txBody>
          <a:bodyPr wrap="square" rtlCol="0">
            <a:spAutoFit/>
          </a:bodyPr>
          <a:lstStyle/>
          <a:p>
            <a:pPr indent="357188" algn="just"/>
            <a:r>
              <a:rPr lang="en-US" sz="3200">
                <a:solidFill>
                  <a:schemeClr val="bg1"/>
                </a:solidFill>
                <a:latin typeface="UTM Kabel KT" panose="02040603050506020204" pitchFamily="18" charset="0"/>
              </a:rPr>
              <a:t>   </a:t>
            </a:r>
            <a:r>
              <a:rPr lang="vi-VN" sz="3200">
                <a:solidFill>
                  <a:schemeClr val="bg1"/>
                </a:solidFill>
                <a:latin typeface="UTM Kabel KT" panose="02040603050506020204" pitchFamily="18" charset="0"/>
              </a:rPr>
              <a:t>Mục tiêu, nhiệm vụ, giải pháp nhiệm kỳ </a:t>
            </a:r>
            <a:r>
              <a:rPr lang="en-US" sz="3200">
                <a:solidFill>
                  <a:schemeClr val="bg1"/>
                </a:solidFill>
                <a:latin typeface="UTM Kabel KT" panose="02040603050506020204" pitchFamily="18" charset="0"/>
              </a:rPr>
              <a:t>mới</a:t>
            </a:r>
            <a:r>
              <a:rPr lang="vi-VN" sz="3200">
                <a:solidFill>
                  <a:schemeClr val="bg1"/>
                </a:solidFill>
                <a:latin typeface="UTM Kabel KT" panose="02040603050506020204" pitchFamily="18" charset="0"/>
              </a:rPr>
              <a:t>. </a:t>
            </a:r>
            <a:endParaRPr lang="en-US" sz="3200" dirty="0">
              <a:solidFill>
                <a:schemeClr val="bg1"/>
              </a:solidFill>
              <a:latin typeface="UTM Kabel KT" panose="02040603050506020204" pitchFamily="18" charset="0"/>
            </a:endParaRPr>
          </a:p>
        </p:txBody>
      </p:sp>
      <p:sp>
        <p:nvSpPr>
          <p:cNvPr id="15" name="TextBox 14">
            <a:extLst>
              <a:ext uri="{FF2B5EF4-FFF2-40B4-BE49-F238E27FC236}">
                <a16:creationId xmlns:a16="http://schemas.microsoft.com/office/drawing/2014/main" id="{460DAE85-5D7C-459A-89A6-1DA61D67BD01}"/>
              </a:ext>
            </a:extLst>
          </p:cNvPr>
          <p:cNvSpPr txBox="1"/>
          <p:nvPr/>
        </p:nvSpPr>
        <p:spPr>
          <a:xfrm>
            <a:off x="92920" y="1986954"/>
            <a:ext cx="609600" cy="1107996"/>
          </a:xfrm>
          <a:prstGeom prst="rect">
            <a:avLst/>
          </a:prstGeom>
          <a:noFill/>
        </p:spPr>
        <p:txBody>
          <a:bodyPr wrap="square" rtlCol="0">
            <a:spAutoFit/>
          </a:bodyPr>
          <a:lstStyle/>
          <a:p>
            <a:r>
              <a:rPr lang="en-US" sz="6600" b="1" dirty="0">
                <a:ln>
                  <a:solidFill>
                    <a:schemeClr val="bg1"/>
                  </a:solidFill>
                </a:ln>
                <a:solidFill>
                  <a:schemeClr val="accent4"/>
                </a:solidFill>
                <a:effectLst>
                  <a:outerShdw blurRad="50800" dist="38100" dir="2700000" algn="tl" rotWithShape="0">
                    <a:prstClr val="black">
                      <a:alpha val="40000"/>
                    </a:prstClr>
                  </a:outerShdw>
                </a:effectLst>
                <a:latin typeface="Arial Black" panose="020B0A04020102020204" pitchFamily="34" charset="0"/>
              </a:rPr>
              <a:t>a</a:t>
            </a:r>
          </a:p>
        </p:txBody>
      </p:sp>
      <p:sp>
        <p:nvSpPr>
          <p:cNvPr id="16" name="TextBox 15">
            <a:extLst>
              <a:ext uri="{FF2B5EF4-FFF2-40B4-BE49-F238E27FC236}">
                <a16:creationId xmlns:a16="http://schemas.microsoft.com/office/drawing/2014/main" id="{3A15EE89-145E-4AE5-90A2-D2461A23D93C}"/>
              </a:ext>
            </a:extLst>
          </p:cNvPr>
          <p:cNvSpPr txBox="1"/>
          <p:nvPr/>
        </p:nvSpPr>
        <p:spPr>
          <a:xfrm>
            <a:off x="92920" y="3120852"/>
            <a:ext cx="609600" cy="1015663"/>
          </a:xfrm>
          <a:prstGeom prst="rect">
            <a:avLst/>
          </a:prstGeom>
          <a:noFill/>
        </p:spPr>
        <p:txBody>
          <a:bodyPr wrap="square" rtlCol="0">
            <a:spAutoFit/>
          </a:bodyPr>
          <a:lstStyle/>
          <a:p>
            <a:r>
              <a:rPr lang="en-US" sz="6000" b="1" dirty="0">
                <a:ln>
                  <a:solidFill>
                    <a:schemeClr val="bg1"/>
                  </a:solidFill>
                </a:ln>
                <a:solidFill>
                  <a:schemeClr val="accent4"/>
                </a:solidFill>
                <a:effectLst>
                  <a:outerShdw blurRad="50800" dist="38100" dir="2700000" algn="tl" rotWithShape="0">
                    <a:prstClr val="black">
                      <a:alpha val="40000"/>
                    </a:prstClr>
                  </a:outerShdw>
                </a:effectLst>
                <a:latin typeface="Arial Black" panose="020B0A04020102020204" pitchFamily="34" charset="0"/>
              </a:rPr>
              <a:t>b</a:t>
            </a:r>
          </a:p>
        </p:txBody>
      </p:sp>
      <p:grpSp>
        <p:nvGrpSpPr>
          <p:cNvPr id="6" name="Group 5"/>
          <p:cNvGrpSpPr/>
          <p:nvPr/>
        </p:nvGrpSpPr>
        <p:grpSpPr>
          <a:xfrm>
            <a:off x="92920" y="4116195"/>
            <a:ext cx="11906527" cy="1107996"/>
            <a:chOff x="92920" y="4116195"/>
            <a:chExt cx="11906527" cy="1107996"/>
          </a:xfrm>
        </p:grpSpPr>
        <p:sp>
          <p:nvSpPr>
            <p:cNvPr id="19" name="TextBox 18">
              <a:extLst>
                <a:ext uri="{FF2B5EF4-FFF2-40B4-BE49-F238E27FC236}">
                  <a16:creationId xmlns:a16="http://schemas.microsoft.com/office/drawing/2014/main" id="{77DF68B1-CE21-4CD0-B1B6-B9AE5BB2C54E}"/>
                </a:ext>
              </a:extLst>
            </p:cNvPr>
            <p:cNvSpPr txBox="1"/>
            <p:nvPr/>
          </p:nvSpPr>
          <p:spPr>
            <a:xfrm>
              <a:off x="542534" y="4506118"/>
              <a:ext cx="11456913" cy="584775"/>
            </a:xfrm>
            <a:prstGeom prst="rect">
              <a:avLst/>
            </a:prstGeom>
            <a:noFill/>
            <a:ln>
              <a:solidFill>
                <a:schemeClr val="accent5">
                  <a:lumMod val="75000"/>
                </a:schemeClr>
              </a:solidFill>
            </a:ln>
          </p:spPr>
          <p:txBody>
            <a:bodyPr wrap="square" rtlCol="0">
              <a:spAutoFit/>
            </a:bodyPr>
            <a:lstStyle/>
            <a:p>
              <a:pPr indent="357188" algn="just"/>
              <a:r>
                <a:rPr lang="vi-VN" sz="3200">
                  <a:solidFill>
                    <a:schemeClr val="accent5">
                      <a:lumMod val="75000"/>
                    </a:schemeClr>
                  </a:solidFill>
                  <a:latin typeface="UTM Kabel KT" panose="02040603050506020204" pitchFamily="18" charset="0"/>
                </a:rPr>
                <a:t>Ý kiến phát biểu của đại biểu dự Đại hội</a:t>
              </a:r>
              <a:endParaRPr lang="en-US" sz="3200" dirty="0">
                <a:solidFill>
                  <a:schemeClr val="accent5">
                    <a:lumMod val="75000"/>
                  </a:schemeClr>
                </a:solidFill>
                <a:latin typeface="UTM Kabel KT" panose="02040603050506020204" pitchFamily="18" charset="0"/>
              </a:endParaRPr>
            </a:p>
          </p:txBody>
        </p:sp>
        <p:sp>
          <p:nvSpPr>
            <p:cNvPr id="20" name="TextBox 19">
              <a:extLst>
                <a:ext uri="{FF2B5EF4-FFF2-40B4-BE49-F238E27FC236}">
                  <a16:creationId xmlns:a16="http://schemas.microsoft.com/office/drawing/2014/main" id="{F9B369AF-E2C2-4180-8F8F-451B1C860218}"/>
                </a:ext>
              </a:extLst>
            </p:cNvPr>
            <p:cNvSpPr txBox="1"/>
            <p:nvPr/>
          </p:nvSpPr>
          <p:spPr>
            <a:xfrm>
              <a:off x="92920" y="4116195"/>
              <a:ext cx="609600" cy="1107996"/>
            </a:xfrm>
            <a:prstGeom prst="rect">
              <a:avLst/>
            </a:prstGeom>
            <a:noFill/>
          </p:spPr>
          <p:txBody>
            <a:bodyPr wrap="square" rtlCol="0">
              <a:spAutoFit/>
            </a:bodyPr>
            <a:lstStyle/>
            <a:p>
              <a:r>
                <a:rPr lang="en-US" sz="6600" b="1" dirty="0">
                  <a:ln>
                    <a:solidFill>
                      <a:schemeClr val="bg1"/>
                    </a:solidFill>
                  </a:ln>
                  <a:solidFill>
                    <a:schemeClr val="accent4"/>
                  </a:solidFill>
                  <a:effectLst>
                    <a:outerShdw blurRad="50800" dist="38100" dir="2700000" algn="tl" rotWithShape="0">
                      <a:prstClr val="black">
                        <a:alpha val="40000"/>
                      </a:prstClr>
                    </a:outerShdw>
                  </a:effectLst>
                  <a:latin typeface="Arial Black" panose="020B0A04020102020204" pitchFamily="34" charset="0"/>
                </a:rPr>
                <a:t>c</a:t>
              </a:r>
            </a:p>
          </p:txBody>
        </p:sp>
      </p:grpSp>
      <p:cxnSp>
        <p:nvCxnSpPr>
          <p:cNvPr id="21" name="Straight Connector 20">
            <a:extLst>
              <a:ext uri="{FF2B5EF4-FFF2-40B4-BE49-F238E27FC236}">
                <a16:creationId xmlns:a16="http://schemas.microsoft.com/office/drawing/2014/main" id="{E37F84A1-0121-4C73-8C60-89EE10323143}"/>
              </a:ext>
            </a:extLst>
          </p:cNvPr>
          <p:cNvCxnSpPr/>
          <p:nvPr/>
        </p:nvCxnSpPr>
        <p:spPr>
          <a:xfrm>
            <a:off x="59226" y="1884068"/>
            <a:ext cx="1385454"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D65DD0D-54BB-41F0-832F-CE0C19956980}"/>
              </a:ext>
            </a:extLst>
          </p:cNvPr>
          <p:cNvSpPr txBox="1"/>
          <p:nvPr/>
        </p:nvSpPr>
        <p:spPr>
          <a:xfrm>
            <a:off x="1584640" y="1465470"/>
            <a:ext cx="3850154" cy="646331"/>
          </a:xfrm>
          <a:prstGeom prst="rect">
            <a:avLst/>
          </a:prstGeom>
          <a:noFill/>
        </p:spPr>
        <p:txBody>
          <a:bodyPr wrap="square" rtlCol="0">
            <a:spAutoFit/>
          </a:bodyPr>
          <a:lstStyle/>
          <a:p>
            <a:r>
              <a:rPr lang="en-US" sz="3600" smtClean="0">
                <a:solidFill>
                  <a:schemeClr val="accent5">
                    <a:lumMod val="75000"/>
                  </a:schemeClr>
                </a:solidFill>
                <a:latin typeface="UTM Habano" panose="02040603050506020204" pitchFamily="18" charset="0"/>
              </a:rPr>
              <a:t>Căn cứ xây dựng</a:t>
            </a:r>
            <a:endParaRPr lang="en-US" sz="3600" dirty="0">
              <a:solidFill>
                <a:schemeClr val="accent5">
                  <a:lumMod val="75000"/>
                </a:schemeClr>
              </a:solidFill>
              <a:latin typeface="UTM Habano" panose="02040603050506020204" pitchFamily="18" charset="0"/>
            </a:endParaRPr>
          </a:p>
        </p:txBody>
      </p:sp>
      <p:cxnSp>
        <p:nvCxnSpPr>
          <p:cNvPr id="23" name="Straight Connector 22">
            <a:extLst>
              <a:ext uri="{FF2B5EF4-FFF2-40B4-BE49-F238E27FC236}">
                <a16:creationId xmlns:a16="http://schemas.microsoft.com/office/drawing/2014/main" id="{6C2CC8C2-A861-4B87-BDFA-B9DC422BA2EF}"/>
              </a:ext>
            </a:extLst>
          </p:cNvPr>
          <p:cNvCxnSpPr/>
          <p:nvPr/>
        </p:nvCxnSpPr>
        <p:spPr>
          <a:xfrm>
            <a:off x="4662050" y="1840929"/>
            <a:ext cx="1887036"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92920" y="5335801"/>
            <a:ext cx="11906527" cy="1107996"/>
            <a:chOff x="92920" y="5335801"/>
            <a:chExt cx="11906527" cy="1107996"/>
          </a:xfrm>
        </p:grpSpPr>
        <p:sp>
          <p:nvSpPr>
            <p:cNvPr id="24" name="TextBox 23">
              <a:extLst>
                <a:ext uri="{FF2B5EF4-FFF2-40B4-BE49-F238E27FC236}">
                  <a16:creationId xmlns:a16="http://schemas.microsoft.com/office/drawing/2014/main" id="{77DF68B1-CE21-4CD0-B1B6-B9AE5BB2C54E}"/>
                </a:ext>
              </a:extLst>
            </p:cNvPr>
            <p:cNvSpPr txBox="1"/>
            <p:nvPr/>
          </p:nvSpPr>
          <p:spPr>
            <a:xfrm>
              <a:off x="542534" y="5593794"/>
              <a:ext cx="11456913" cy="584775"/>
            </a:xfrm>
            <a:prstGeom prst="rect">
              <a:avLst/>
            </a:prstGeom>
            <a:solidFill>
              <a:schemeClr val="accent5">
                <a:lumMod val="75000"/>
              </a:schemeClr>
            </a:solidFill>
            <a:ln>
              <a:solidFill>
                <a:schemeClr val="accent5">
                  <a:lumMod val="75000"/>
                </a:schemeClr>
              </a:solidFill>
            </a:ln>
          </p:spPr>
          <p:txBody>
            <a:bodyPr wrap="square" rtlCol="0">
              <a:spAutoFit/>
            </a:bodyPr>
            <a:lstStyle/>
            <a:p>
              <a:pPr indent="357188" algn="just"/>
              <a:r>
                <a:rPr lang="vi-VN" sz="3200">
                  <a:solidFill>
                    <a:schemeClr val="bg1"/>
                  </a:solidFill>
                  <a:latin typeface="UTM Kabel KT" panose="02040603050506020204" pitchFamily="18" charset="0"/>
                </a:rPr>
                <a:t>Ý kiến chỉ đạo của cấp ủy, chính quyền cùng cấp, Đoàn cấp trên</a:t>
              </a:r>
              <a:endParaRPr lang="en-US" sz="3200" dirty="0">
                <a:solidFill>
                  <a:schemeClr val="bg1"/>
                </a:solidFill>
                <a:latin typeface="UTM Kabel KT" panose="02040603050506020204" pitchFamily="18" charset="0"/>
              </a:endParaRPr>
            </a:p>
          </p:txBody>
        </p:sp>
        <p:sp>
          <p:nvSpPr>
            <p:cNvPr id="25" name="TextBox 24">
              <a:extLst>
                <a:ext uri="{FF2B5EF4-FFF2-40B4-BE49-F238E27FC236}">
                  <a16:creationId xmlns:a16="http://schemas.microsoft.com/office/drawing/2014/main" id="{F9B369AF-E2C2-4180-8F8F-451B1C860218}"/>
                </a:ext>
              </a:extLst>
            </p:cNvPr>
            <p:cNvSpPr txBox="1"/>
            <p:nvPr/>
          </p:nvSpPr>
          <p:spPr>
            <a:xfrm>
              <a:off x="92920" y="5335801"/>
              <a:ext cx="609600" cy="1107996"/>
            </a:xfrm>
            <a:prstGeom prst="rect">
              <a:avLst/>
            </a:prstGeom>
            <a:noFill/>
          </p:spPr>
          <p:txBody>
            <a:bodyPr wrap="square" rtlCol="0">
              <a:spAutoFit/>
            </a:bodyPr>
            <a:lstStyle/>
            <a:p>
              <a:r>
                <a:rPr lang="en-US" sz="6600" b="1" dirty="0">
                  <a:ln>
                    <a:solidFill>
                      <a:schemeClr val="bg1"/>
                    </a:solidFill>
                  </a:ln>
                  <a:solidFill>
                    <a:schemeClr val="accent4"/>
                  </a:solidFill>
                  <a:effectLst>
                    <a:outerShdw blurRad="50800" dist="38100" dir="2700000" algn="tl" rotWithShape="0">
                      <a:prstClr val="black">
                        <a:alpha val="40000"/>
                      </a:prstClr>
                    </a:outerShdw>
                  </a:effectLst>
                  <a:latin typeface="Arial Black" panose="020B0A04020102020204" pitchFamily="34" charset="0"/>
                </a:rPr>
                <a:t>d</a:t>
              </a:r>
            </a:p>
          </p:txBody>
        </p:sp>
      </p:grpSp>
    </p:spTree>
    <p:extLst>
      <p:ext uri="{BB962C8B-B14F-4D97-AF65-F5344CB8AC3E}">
        <p14:creationId xmlns:p14="http://schemas.microsoft.com/office/powerpoint/2010/main" val="21052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sp>
        <p:nvSpPr>
          <p:cNvPr id="6" name="Rounded Rectangle 12">
            <a:extLst>
              <a:ext uri="{FF2B5EF4-FFF2-40B4-BE49-F238E27FC236}">
                <a16:creationId xmlns:a16="http://schemas.microsoft.com/office/drawing/2014/main" id="{FEC9C2AF-3676-40CC-A49D-3329DD69E1CA}"/>
              </a:ext>
            </a:extLst>
          </p:cNvPr>
          <p:cNvSpPr/>
          <p:nvPr/>
        </p:nvSpPr>
        <p:spPr>
          <a:xfrm>
            <a:off x="861394" y="2082800"/>
            <a:ext cx="10619406" cy="4267200"/>
          </a:xfrm>
          <a:prstGeom prst="roundRect">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lgn="just">
              <a:spcAft>
                <a:spcPts val="600"/>
              </a:spcAft>
            </a:pPr>
            <a:r>
              <a:rPr lang="vi-VN" sz="2400" b="1">
                <a:solidFill>
                  <a:srgbClr val="C00000"/>
                </a:solidFill>
                <a:latin typeface="UTM Avo" panose="02040603050506020204" pitchFamily="18" charset="0"/>
              </a:rPr>
              <a:t>Nghị quyết cần xác định các nội dung được thông qua tại Đại hội, gồm: </a:t>
            </a:r>
            <a:endParaRPr lang="en-US" sz="2400" b="1">
              <a:solidFill>
                <a:srgbClr val="C00000"/>
              </a:solidFill>
              <a:latin typeface="UTM Avo" panose="02040603050506020204" pitchFamily="18" charset="0"/>
            </a:endParaRPr>
          </a:p>
          <a:p>
            <a:pPr marL="90488" indent="266700" algn="just">
              <a:spcAft>
                <a:spcPts val="600"/>
              </a:spcAft>
              <a:buFont typeface="Arial" panose="020B0604020202020204" pitchFamily="34" charset="0"/>
              <a:buChar char="•"/>
            </a:pPr>
            <a:r>
              <a:rPr lang="vi-VN" sz="2400">
                <a:solidFill>
                  <a:schemeClr val="accent5">
                    <a:lumMod val="75000"/>
                  </a:schemeClr>
                </a:solidFill>
                <a:latin typeface="UTM Avo" panose="02040603050506020204" pitchFamily="18" charset="0"/>
              </a:rPr>
              <a:t>Báo cáo chính trị; </a:t>
            </a:r>
            <a:endParaRPr lang="en-US" sz="2400">
              <a:solidFill>
                <a:schemeClr val="accent5">
                  <a:lumMod val="75000"/>
                </a:schemeClr>
              </a:solidFill>
              <a:latin typeface="UTM Avo" panose="02040603050506020204" pitchFamily="18" charset="0"/>
            </a:endParaRPr>
          </a:p>
          <a:p>
            <a:pPr marL="90488" indent="266700" algn="just">
              <a:spcAft>
                <a:spcPts val="600"/>
              </a:spcAft>
              <a:buFont typeface="Arial" panose="020B0604020202020204" pitchFamily="34" charset="0"/>
              <a:buChar char="•"/>
            </a:pPr>
            <a:r>
              <a:rPr lang="vi-VN" sz="2400">
                <a:solidFill>
                  <a:schemeClr val="accent5">
                    <a:lumMod val="75000"/>
                  </a:schemeClr>
                </a:solidFill>
                <a:latin typeface="UTM Avo" panose="02040603050506020204" pitchFamily="18" charset="0"/>
              </a:rPr>
              <a:t>Báo cáo kiểm điểm của Ban Chấp hành; </a:t>
            </a:r>
            <a:endParaRPr lang="en-US" sz="2400">
              <a:solidFill>
                <a:schemeClr val="accent5">
                  <a:lumMod val="75000"/>
                </a:schemeClr>
              </a:solidFill>
              <a:latin typeface="UTM Avo" panose="02040603050506020204" pitchFamily="18" charset="0"/>
            </a:endParaRPr>
          </a:p>
          <a:p>
            <a:pPr marL="90488" indent="266700" algn="just">
              <a:spcAft>
                <a:spcPts val="600"/>
              </a:spcAft>
              <a:buFont typeface="Arial" panose="020B0604020202020204" pitchFamily="34" charset="0"/>
              <a:buChar char="•"/>
            </a:pPr>
            <a:r>
              <a:rPr lang="en-US" sz="2400">
                <a:solidFill>
                  <a:schemeClr val="accent5">
                    <a:lumMod val="75000"/>
                  </a:schemeClr>
                </a:solidFill>
                <a:latin typeface="UTM Avo" panose="02040603050506020204" pitchFamily="18" charset="0"/>
              </a:rPr>
              <a:t>T</a:t>
            </a:r>
            <a:r>
              <a:rPr lang="vi-VN" sz="2400">
                <a:solidFill>
                  <a:schemeClr val="accent5">
                    <a:lumMod val="75000"/>
                  </a:schemeClr>
                </a:solidFill>
                <a:latin typeface="UTM Avo" panose="02040603050506020204" pitchFamily="18" charset="0"/>
              </a:rPr>
              <a:t>ổng hợp ý kiến góp ý vào dự thảo văn kiện Đại hội Đoàn toàn quốc lần thứ XI</a:t>
            </a:r>
            <a:r>
              <a:rPr lang="en-US" sz="2400">
                <a:solidFill>
                  <a:schemeClr val="accent5">
                    <a:lumMod val="75000"/>
                  </a:schemeClr>
                </a:solidFill>
                <a:latin typeface="UTM Avo" panose="02040603050506020204" pitchFamily="18" charset="0"/>
              </a:rPr>
              <a:t>I</a:t>
            </a:r>
            <a:r>
              <a:rPr lang="vi-VN" sz="2400">
                <a:solidFill>
                  <a:schemeClr val="accent5">
                    <a:lumMod val="75000"/>
                  </a:schemeClr>
                </a:solidFill>
                <a:latin typeface="UTM Avo" panose="02040603050506020204" pitchFamily="18" charset="0"/>
              </a:rPr>
              <a:t> và dự thảo văn kiện Đại hội Đoàn cấp trên; </a:t>
            </a:r>
            <a:endParaRPr lang="en-US" sz="2400">
              <a:solidFill>
                <a:schemeClr val="accent5">
                  <a:lumMod val="75000"/>
                </a:schemeClr>
              </a:solidFill>
              <a:latin typeface="UTM Avo" panose="02040603050506020204" pitchFamily="18" charset="0"/>
            </a:endParaRPr>
          </a:p>
          <a:p>
            <a:pPr marL="90488" indent="266700" algn="just">
              <a:spcAft>
                <a:spcPts val="600"/>
              </a:spcAft>
              <a:buFont typeface="Arial" panose="020B0604020202020204" pitchFamily="34" charset="0"/>
              <a:buChar char="•"/>
            </a:pPr>
            <a:r>
              <a:rPr lang="en-US" sz="2400">
                <a:solidFill>
                  <a:schemeClr val="accent5">
                    <a:lumMod val="75000"/>
                  </a:schemeClr>
                </a:solidFill>
                <a:latin typeface="UTM Avo" panose="02040603050506020204" pitchFamily="18" charset="0"/>
              </a:rPr>
              <a:t>Ý</a:t>
            </a:r>
            <a:r>
              <a:rPr lang="vi-VN" sz="2400">
                <a:solidFill>
                  <a:schemeClr val="accent5">
                    <a:lumMod val="75000"/>
                  </a:schemeClr>
                </a:solidFill>
                <a:latin typeface="UTM Avo" panose="02040603050506020204" pitchFamily="18" charset="0"/>
              </a:rPr>
              <a:t> kiến sửa đổi Điều lệ Đoàn TNCS Hồ Chí Minh (nếu có); </a:t>
            </a:r>
            <a:endParaRPr lang="en-US" sz="2400">
              <a:solidFill>
                <a:schemeClr val="accent5">
                  <a:lumMod val="75000"/>
                </a:schemeClr>
              </a:solidFill>
              <a:latin typeface="UTM Avo" panose="02040603050506020204" pitchFamily="18" charset="0"/>
            </a:endParaRPr>
          </a:p>
          <a:p>
            <a:pPr marL="90488" indent="266700" algn="just">
              <a:spcAft>
                <a:spcPts val="600"/>
              </a:spcAft>
              <a:buFont typeface="Arial" panose="020B0604020202020204" pitchFamily="34" charset="0"/>
              <a:buChar char="•"/>
            </a:pPr>
            <a:r>
              <a:rPr lang="en-US" sz="2400">
                <a:solidFill>
                  <a:schemeClr val="accent5">
                    <a:lumMod val="75000"/>
                  </a:schemeClr>
                </a:solidFill>
                <a:latin typeface="UTM Avo" panose="02040603050506020204" pitchFamily="18" charset="0"/>
              </a:rPr>
              <a:t>K</a:t>
            </a:r>
            <a:r>
              <a:rPr lang="vi-VN" sz="2400">
                <a:solidFill>
                  <a:schemeClr val="accent5">
                    <a:lumMod val="75000"/>
                  </a:schemeClr>
                </a:solidFill>
                <a:latin typeface="UTM Avo" panose="02040603050506020204" pitchFamily="18" charset="0"/>
              </a:rPr>
              <a:t>ết quả bầu Ban Chấp hành khoá mới và đại biểu đi dự Đại hội Đoàn cấp trên. </a:t>
            </a:r>
            <a:endParaRPr lang="en-US" sz="2400">
              <a:solidFill>
                <a:schemeClr val="accent5">
                  <a:lumMod val="75000"/>
                </a:schemeClr>
              </a:solidFill>
              <a:latin typeface="UTM Avo" panose="02040603050506020204" pitchFamily="18" charset="0"/>
            </a:endParaRPr>
          </a:p>
        </p:txBody>
      </p:sp>
      <p:sp>
        <p:nvSpPr>
          <p:cNvPr id="5" name="Flowchart: Terminator 4">
            <a:extLst>
              <a:ext uri="{FF2B5EF4-FFF2-40B4-BE49-F238E27FC236}">
                <a16:creationId xmlns:a16="http://schemas.microsoft.com/office/drawing/2014/main" id="{DAB33B78-3A8C-483E-9F54-E0A13CD1B951}"/>
              </a:ext>
            </a:extLst>
          </p:cNvPr>
          <p:cNvSpPr/>
          <p:nvPr/>
        </p:nvSpPr>
        <p:spPr>
          <a:xfrm>
            <a:off x="1015496" y="1470173"/>
            <a:ext cx="2457721" cy="771525"/>
          </a:xfrm>
          <a:prstGeom prst="flowChartTermina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800" b="1" dirty="0">
                <a:latin typeface="UTM Sharnay" panose="02040603050506020204" pitchFamily="18" charset="0"/>
              </a:rPr>
              <a:t>MỤC TIÊU</a:t>
            </a:r>
          </a:p>
        </p:txBody>
      </p:sp>
      <p:grpSp>
        <p:nvGrpSpPr>
          <p:cNvPr id="10" name="Group 9"/>
          <p:cNvGrpSpPr/>
          <p:nvPr/>
        </p:nvGrpSpPr>
        <p:grpSpPr>
          <a:xfrm>
            <a:off x="3756382" y="595640"/>
            <a:ext cx="4548283" cy="945108"/>
            <a:chOff x="3756382" y="595640"/>
            <a:chExt cx="4548283" cy="945108"/>
          </a:xfrm>
        </p:grpSpPr>
        <p:sp>
          <p:nvSpPr>
            <p:cNvPr id="7" name="Rectangle 6">
              <a:extLst>
                <a:ext uri="{FF2B5EF4-FFF2-40B4-BE49-F238E27FC236}">
                  <a16:creationId xmlns:a16="http://schemas.microsoft.com/office/drawing/2014/main" id="{5503FDF7-AC12-4F5E-8356-99D6FDA1369E}"/>
                </a:ext>
              </a:extLst>
            </p:cNvPr>
            <p:cNvSpPr/>
            <p:nvPr/>
          </p:nvSpPr>
          <p:spPr>
            <a:xfrm>
              <a:off x="3756382" y="737982"/>
              <a:ext cx="4111612" cy="732191"/>
            </a:xfrm>
            <a:prstGeom prst="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a:solidFill>
                    <a:srgbClr val="002060"/>
                  </a:solidFill>
                  <a:latin typeface="UTM Avo" panose="02040603050506020204" pitchFamily="18" charset="0"/>
                </a:rPr>
                <a:t>Đối với Nghị </a:t>
              </a:r>
              <a:r>
                <a:rPr lang="pt-BR" sz="2400" b="1" smtClean="0">
                  <a:solidFill>
                    <a:srgbClr val="002060"/>
                  </a:solidFill>
                  <a:latin typeface="UTM Avo" panose="02040603050506020204" pitchFamily="18" charset="0"/>
                </a:rPr>
                <a:t>quyết</a:t>
              </a:r>
              <a:endParaRPr lang="en-US" sz="4000" b="1" dirty="0">
                <a:solidFill>
                  <a:srgbClr val="002060"/>
                </a:solidFill>
                <a:latin typeface="UTM Avo" panose="02040603050506020204" pitchFamily="18" charset="0"/>
              </a:endParaRPr>
            </a:p>
          </p:txBody>
        </p:sp>
        <p:sp>
          <p:nvSpPr>
            <p:cNvPr id="9" name="Oval 8">
              <a:extLst>
                <a:ext uri="{FF2B5EF4-FFF2-40B4-BE49-F238E27FC236}">
                  <a16:creationId xmlns:a16="http://schemas.microsoft.com/office/drawing/2014/main" id="{0273D29E-BD5D-45B8-88A1-1D91F40D6B4A}"/>
                </a:ext>
              </a:extLst>
            </p:cNvPr>
            <p:cNvSpPr/>
            <p:nvPr/>
          </p:nvSpPr>
          <p:spPr>
            <a:xfrm>
              <a:off x="7431322" y="667405"/>
              <a:ext cx="873343" cy="87334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B6C05D6-8900-4E6F-AAF1-9E70D33FC0D8}"/>
                </a:ext>
              </a:extLst>
            </p:cNvPr>
            <p:cNvSpPr txBox="1"/>
            <p:nvPr/>
          </p:nvSpPr>
          <p:spPr>
            <a:xfrm>
              <a:off x="7468268" y="595640"/>
              <a:ext cx="682891" cy="923330"/>
            </a:xfrm>
            <a:prstGeom prst="rect">
              <a:avLst/>
            </a:prstGeom>
            <a:noFill/>
            <a:ln>
              <a:noFill/>
            </a:ln>
          </p:spPr>
          <p:txBody>
            <a:bodyPr wrap="square" rtlCol="0">
              <a:spAutoFit/>
            </a:bodyPr>
            <a:lstStyle/>
            <a:p>
              <a:pPr algn="ctr"/>
              <a:r>
                <a:rPr lang="en-US" sz="5400" smtClean="0">
                  <a:solidFill>
                    <a:schemeClr val="bg1"/>
                  </a:solidFill>
                  <a:latin typeface="UTM Sharnay" panose="02040603050506020204" pitchFamily="18" charset="0"/>
                </a:rPr>
                <a:t>3</a:t>
              </a:r>
              <a:endParaRPr lang="vi-VN" sz="5400" dirty="0">
                <a:solidFill>
                  <a:schemeClr val="bg1"/>
                </a:solidFill>
                <a:latin typeface="UTM Talling" panose="02040603050506020204" pitchFamily="18" charset="0"/>
              </a:endParaRPr>
            </a:p>
          </p:txBody>
        </p:sp>
      </p:grpSp>
    </p:spTree>
    <p:extLst>
      <p:ext uri="{BB962C8B-B14F-4D97-AF65-F5344CB8AC3E}">
        <p14:creationId xmlns:p14="http://schemas.microsoft.com/office/powerpoint/2010/main" val="102873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ingle Corner Rectangle 9">
            <a:extLst>
              <a:ext uri="{FF2B5EF4-FFF2-40B4-BE49-F238E27FC236}">
                <a16:creationId xmlns:a16="http://schemas.microsoft.com/office/drawing/2014/main" id="{5628BF66-A721-42D2-9E1E-00A919875135}"/>
              </a:ext>
            </a:extLst>
          </p:cNvPr>
          <p:cNvSpPr/>
          <p:nvPr/>
        </p:nvSpPr>
        <p:spPr>
          <a:xfrm>
            <a:off x="600076" y="1985068"/>
            <a:ext cx="10953750" cy="4403252"/>
          </a:xfrm>
          <a:prstGeom prst="round1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Bồi dưỡng, tạo nguồn và nâng cao chất lượng đoàn viên ưu tú giới thiệu cho Đảng xem xét, kết nạp; tạo nguồn cán bộ trẻ cho cấp ủy đảng, chính quyền, xứng đáng là đội dự bị tin cậy của Đảng; tích cực tham gia công tác xây dựng, bảo vệ Đảng và hệ thống chính trị.</a:t>
            </a:r>
            <a:endParaRPr lang="en-US"/>
          </a:p>
        </p:txBody>
      </p:sp>
      <p:sp>
        <p:nvSpPr>
          <p:cNvPr id="5" name="Rectangle 4">
            <a:extLst>
              <a:ext uri="{FF2B5EF4-FFF2-40B4-BE49-F238E27FC236}">
                <a16:creationId xmlns:a16="http://schemas.microsoft.com/office/drawing/2014/main" id="{42E87535-D0A2-41C0-8E61-3E2D3AF11062}"/>
              </a:ext>
            </a:extLst>
          </p:cNvPr>
          <p:cNvSpPr/>
          <p:nvPr/>
        </p:nvSpPr>
        <p:spPr>
          <a:xfrm>
            <a:off x="776081" y="2202559"/>
            <a:ext cx="10601739" cy="4185761"/>
          </a:xfrm>
          <a:prstGeom prst="rect">
            <a:avLst/>
          </a:prstGeom>
        </p:spPr>
        <p:txBody>
          <a:bodyPr wrap="square">
            <a:spAutoFit/>
          </a:bodyPr>
          <a:lstStyle/>
          <a:p>
            <a:pPr indent="357188" algn="just">
              <a:spcAft>
                <a:spcPts val="1200"/>
              </a:spcAft>
              <a:buFont typeface="Wingdings" panose="05000000000000000000" pitchFamily="2" charset="2"/>
              <a:buChar char="§"/>
            </a:pPr>
            <a:r>
              <a:rPr lang="vi-VN" sz="3200" b="1" smtClean="0">
                <a:solidFill>
                  <a:schemeClr val="accent5">
                    <a:lumMod val="75000"/>
                  </a:schemeClr>
                </a:solidFill>
                <a:latin typeface="UTM Avo" panose="02040603050506020204" pitchFamily="18" charset="0"/>
              </a:rPr>
              <a:t>Nội </a:t>
            </a:r>
            <a:r>
              <a:rPr lang="vi-VN" sz="3200" b="1">
                <a:solidFill>
                  <a:schemeClr val="accent5">
                    <a:lumMod val="75000"/>
                  </a:schemeClr>
                </a:solidFill>
                <a:latin typeface="UTM Avo" panose="02040603050506020204" pitchFamily="18" charset="0"/>
              </a:rPr>
              <a:t>dung nghị quyết cần </a:t>
            </a:r>
            <a:r>
              <a:rPr lang="vi-VN" sz="3200" b="1" smtClean="0">
                <a:solidFill>
                  <a:srgbClr val="C00000"/>
                </a:solidFill>
                <a:latin typeface="UTM Avo" panose="02040603050506020204" pitchFamily="18" charset="0"/>
              </a:rPr>
              <a:t>n</a:t>
            </a:r>
            <a:r>
              <a:rPr lang="en-US" sz="3200" b="1" smtClean="0">
                <a:solidFill>
                  <a:srgbClr val="C00000"/>
                </a:solidFill>
                <a:latin typeface="UTM Avo" panose="02040603050506020204" pitchFamily="18" charset="0"/>
              </a:rPr>
              <a:t>gắ</a:t>
            </a:r>
            <a:r>
              <a:rPr lang="vi-VN" sz="3200" b="1" smtClean="0">
                <a:solidFill>
                  <a:srgbClr val="C00000"/>
                </a:solidFill>
                <a:latin typeface="UTM Avo" panose="02040603050506020204" pitchFamily="18" charset="0"/>
              </a:rPr>
              <a:t>n </a:t>
            </a:r>
            <a:r>
              <a:rPr lang="vi-VN" sz="3200" b="1">
                <a:solidFill>
                  <a:srgbClr val="C00000"/>
                </a:solidFill>
                <a:latin typeface="UTM Avo" panose="02040603050506020204" pitchFamily="18" charset="0"/>
              </a:rPr>
              <a:t>gọn, súc tích, </a:t>
            </a:r>
            <a:r>
              <a:rPr lang="vi-VN" sz="3200" b="1">
                <a:solidFill>
                  <a:schemeClr val="accent5">
                    <a:lumMod val="75000"/>
                  </a:schemeClr>
                </a:solidFill>
                <a:latin typeface="UTM Avo" panose="02040603050506020204" pitchFamily="18" charset="0"/>
              </a:rPr>
              <a:t>đảm bảo được tinh thần chỉ đạo của cấp ủy đảng cùng cấp, của Đoàn cấp trên trực tiếp và của Đại hội. </a:t>
            </a:r>
            <a:endParaRPr lang="en-US" sz="3200" b="1">
              <a:solidFill>
                <a:schemeClr val="accent5">
                  <a:lumMod val="75000"/>
                </a:schemeClr>
              </a:solidFill>
              <a:latin typeface="UTM Avo" panose="02040603050506020204" pitchFamily="18" charset="0"/>
            </a:endParaRPr>
          </a:p>
          <a:p>
            <a:pPr indent="357188" algn="just">
              <a:spcAft>
                <a:spcPts val="1200"/>
              </a:spcAft>
              <a:buFont typeface="Wingdings" panose="05000000000000000000" pitchFamily="2" charset="2"/>
              <a:buChar char="§"/>
            </a:pPr>
            <a:r>
              <a:rPr lang="vi-VN" sz="3200" b="1" smtClean="0">
                <a:solidFill>
                  <a:schemeClr val="accent5">
                    <a:lumMod val="75000"/>
                  </a:schemeClr>
                </a:solidFill>
                <a:latin typeface="UTM Avo" panose="02040603050506020204" pitchFamily="18" charset="0"/>
              </a:rPr>
              <a:t>Trong </a:t>
            </a:r>
            <a:r>
              <a:rPr lang="vi-VN" sz="3200" b="1">
                <a:solidFill>
                  <a:schemeClr val="accent5">
                    <a:lumMod val="75000"/>
                  </a:schemeClr>
                </a:solidFill>
                <a:latin typeface="UTM Avo" panose="02040603050506020204" pitchFamily="18" charset="0"/>
              </a:rPr>
              <a:t>đại hội cần dành thời gian thỏa đáng để </a:t>
            </a:r>
            <a:r>
              <a:rPr lang="vi-VN" sz="3200" b="1">
                <a:solidFill>
                  <a:srgbClr val="C00000"/>
                </a:solidFill>
                <a:latin typeface="UTM Avo" panose="02040603050506020204" pitchFamily="18" charset="0"/>
              </a:rPr>
              <a:t>thảo luận </a:t>
            </a:r>
            <a:r>
              <a:rPr lang="vi-VN" sz="3200" b="1">
                <a:solidFill>
                  <a:schemeClr val="accent5">
                    <a:lumMod val="75000"/>
                  </a:schemeClr>
                </a:solidFill>
                <a:latin typeface="UTM Avo" panose="02040603050506020204" pitchFamily="18" charset="0"/>
              </a:rPr>
              <a:t>về dự thảo Nghị quyết Đại hội, nhất là các </a:t>
            </a:r>
            <a:r>
              <a:rPr lang="vi-VN" sz="3200" b="1">
                <a:solidFill>
                  <a:srgbClr val="C00000"/>
                </a:solidFill>
                <a:latin typeface="UTM Avo" panose="02040603050506020204" pitchFamily="18" charset="0"/>
              </a:rPr>
              <a:t>mục tiêu, phương hướng, nhiệm vụ, giải pháp </a:t>
            </a:r>
            <a:r>
              <a:rPr lang="vi-VN" sz="3200" b="1">
                <a:solidFill>
                  <a:schemeClr val="accent5">
                    <a:lumMod val="75000"/>
                  </a:schemeClr>
                </a:solidFill>
                <a:latin typeface="UTM Avo" panose="02040603050506020204" pitchFamily="18" charset="0"/>
              </a:rPr>
              <a:t>trong nhiệm kỳ mới</a:t>
            </a:r>
            <a:endParaRPr lang="vi-VN" sz="3200" b="1" dirty="0">
              <a:solidFill>
                <a:schemeClr val="accent5">
                  <a:lumMod val="75000"/>
                </a:schemeClr>
              </a:solidFill>
              <a:latin typeface="UTM Avo" panose="02040603050506020204" pitchFamily="18" charset="0"/>
            </a:endParaRPr>
          </a:p>
        </p:txBody>
      </p:sp>
      <p:grpSp>
        <p:nvGrpSpPr>
          <p:cNvPr id="2" name="Group 1"/>
          <p:cNvGrpSpPr/>
          <p:nvPr/>
        </p:nvGrpSpPr>
        <p:grpSpPr>
          <a:xfrm>
            <a:off x="600076" y="1130516"/>
            <a:ext cx="2739472" cy="1001960"/>
            <a:chOff x="600076" y="1521750"/>
            <a:chExt cx="2739472" cy="1001960"/>
          </a:xfrm>
        </p:grpSpPr>
        <p:sp>
          <p:nvSpPr>
            <p:cNvPr id="6" name="Flowchart: Manual Input 5">
              <a:extLst>
                <a:ext uri="{FF2B5EF4-FFF2-40B4-BE49-F238E27FC236}">
                  <a16:creationId xmlns:a16="http://schemas.microsoft.com/office/drawing/2014/main" id="{EBDE6886-9D93-441B-AC57-D1D7B65E1FF7}"/>
                </a:ext>
              </a:extLst>
            </p:cNvPr>
            <p:cNvSpPr/>
            <p:nvPr/>
          </p:nvSpPr>
          <p:spPr>
            <a:xfrm>
              <a:off x="600076" y="1521750"/>
              <a:ext cx="2739472" cy="994975"/>
            </a:xfrm>
            <a:prstGeom prst="flowChartManualInput">
              <a:avLst/>
            </a:prstGeom>
            <a:solidFill>
              <a:schemeClr val="accent5">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10F1F52-46C7-4227-84BB-DE4404407DBA}"/>
                </a:ext>
              </a:extLst>
            </p:cNvPr>
            <p:cNvSpPr txBox="1"/>
            <p:nvPr/>
          </p:nvSpPr>
          <p:spPr>
            <a:xfrm>
              <a:off x="960106" y="1692713"/>
              <a:ext cx="2226901" cy="830997"/>
            </a:xfrm>
            <a:prstGeom prst="rect">
              <a:avLst/>
            </a:prstGeom>
            <a:noFill/>
          </p:spPr>
          <p:txBody>
            <a:bodyPr wrap="square" rtlCol="0">
              <a:spAutoFit/>
            </a:bodyPr>
            <a:lstStyle/>
            <a:p>
              <a:pPr algn="ctr"/>
              <a:r>
                <a:rPr lang="en-US" sz="2400" smtClean="0">
                  <a:solidFill>
                    <a:schemeClr val="bg1"/>
                  </a:solidFill>
                  <a:latin typeface="UTM Habano" panose="02040603050506020204" pitchFamily="18" charset="0"/>
                </a:rPr>
                <a:t>Một số vấn đề</a:t>
              </a:r>
            </a:p>
            <a:p>
              <a:pPr algn="ctr"/>
              <a:r>
                <a:rPr lang="en-US" sz="2400">
                  <a:solidFill>
                    <a:schemeClr val="bg1"/>
                  </a:solidFill>
                  <a:latin typeface="UTM Habano" panose="02040603050506020204" pitchFamily="18" charset="0"/>
                </a:rPr>
                <a:t>c</a:t>
              </a:r>
              <a:r>
                <a:rPr lang="en-US" sz="2400" smtClean="0">
                  <a:solidFill>
                    <a:schemeClr val="bg1"/>
                  </a:solidFill>
                  <a:latin typeface="UTM Habano" panose="02040603050506020204" pitchFamily="18" charset="0"/>
                </a:rPr>
                <a:t>ần lưu ý</a:t>
              </a:r>
              <a:endParaRPr lang="en-US" sz="2400" dirty="0">
                <a:solidFill>
                  <a:schemeClr val="bg1"/>
                </a:solidFill>
                <a:latin typeface="UTM Habano" panose="02040603050506020204" pitchFamily="18" charset="0"/>
              </a:endParaRPr>
            </a:p>
          </p:txBody>
        </p:sp>
      </p:grpSp>
      <p:grpSp>
        <p:nvGrpSpPr>
          <p:cNvPr id="8" name="Group 7"/>
          <p:cNvGrpSpPr/>
          <p:nvPr/>
        </p:nvGrpSpPr>
        <p:grpSpPr>
          <a:xfrm>
            <a:off x="3756382" y="595640"/>
            <a:ext cx="4548283" cy="945108"/>
            <a:chOff x="3756382" y="595640"/>
            <a:chExt cx="4548283" cy="945108"/>
          </a:xfrm>
        </p:grpSpPr>
        <p:sp>
          <p:nvSpPr>
            <p:cNvPr id="9" name="Rectangle 8">
              <a:extLst>
                <a:ext uri="{FF2B5EF4-FFF2-40B4-BE49-F238E27FC236}">
                  <a16:creationId xmlns:a16="http://schemas.microsoft.com/office/drawing/2014/main" id="{5503FDF7-AC12-4F5E-8356-99D6FDA1369E}"/>
                </a:ext>
              </a:extLst>
            </p:cNvPr>
            <p:cNvSpPr/>
            <p:nvPr/>
          </p:nvSpPr>
          <p:spPr>
            <a:xfrm>
              <a:off x="3756382" y="737982"/>
              <a:ext cx="4111612" cy="732191"/>
            </a:xfrm>
            <a:prstGeom prst="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a:solidFill>
                    <a:srgbClr val="002060"/>
                  </a:solidFill>
                  <a:latin typeface="UTM Avo" panose="02040603050506020204" pitchFamily="18" charset="0"/>
                </a:rPr>
                <a:t>Đối với Nghị </a:t>
              </a:r>
              <a:r>
                <a:rPr lang="pt-BR" sz="2400" b="1" smtClean="0">
                  <a:solidFill>
                    <a:srgbClr val="002060"/>
                  </a:solidFill>
                  <a:latin typeface="UTM Avo" panose="02040603050506020204" pitchFamily="18" charset="0"/>
                </a:rPr>
                <a:t>quyết</a:t>
              </a:r>
              <a:endParaRPr lang="en-US" sz="4000" b="1" dirty="0">
                <a:solidFill>
                  <a:srgbClr val="002060"/>
                </a:solidFill>
                <a:latin typeface="UTM Avo" panose="02040603050506020204" pitchFamily="18" charset="0"/>
              </a:endParaRPr>
            </a:p>
          </p:txBody>
        </p:sp>
        <p:sp>
          <p:nvSpPr>
            <p:cNvPr id="10" name="Oval 9">
              <a:extLst>
                <a:ext uri="{FF2B5EF4-FFF2-40B4-BE49-F238E27FC236}">
                  <a16:creationId xmlns:a16="http://schemas.microsoft.com/office/drawing/2014/main" id="{0273D29E-BD5D-45B8-88A1-1D91F40D6B4A}"/>
                </a:ext>
              </a:extLst>
            </p:cNvPr>
            <p:cNvSpPr/>
            <p:nvPr/>
          </p:nvSpPr>
          <p:spPr>
            <a:xfrm>
              <a:off x="7431322" y="667405"/>
              <a:ext cx="873343" cy="87334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B6C05D6-8900-4E6F-AAF1-9E70D33FC0D8}"/>
                </a:ext>
              </a:extLst>
            </p:cNvPr>
            <p:cNvSpPr txBox="1"/>
            <p:nvPr/>
          </p:nvSpPr>
          <p:spPr>
            <a:xfrm>
              <a:off x="7468268" y="595640"/>
              <a:ext cx="682891" cy="923330"/>
            </a:xfrm>
            <a:prstGeom prst="rect">
              <a:avLst/>
            </a:prstGeom>
            <a:noFill/>
            <a:ln>
              <a:noFill/>
            </a:ln>
          </p:spPr>
          <p:txBody>
            <a:bodyPr wrap="square" rtlCol="0">
              <a:spAutoFit/>
            </a:bodyPr>
            <a:lstStyle/>
            <a:p>
              <a:pPr algn="ctr"/>
              <a:r>
                <a:rPr lang="en-US" sz="5400" smtClean="0">
                  <a:solidFill>
                    <a:schemeClr val="bg1"/>
                  </a:solidFill>
                  <a:latin typeface="UTM Sharnay" panose="02040603050506020204" pitchFamily="18" charset="0"/>
                </a:rPr>
                <a:t>3</a:t>
              </a:r>
              <a:endParaRPr lang="vi-VN" sz="5400" dirty="0">
                <a:solidFill>
                  <a:schemeClr val="bg1"/>
                </a:solidFill>
                <a:latin typeface="UTM Talling" panose="02040603050506020204" pitchFamily="18" charset="0"/>
              </a:endParaRPr>
            </a:p>
          </p:txBody>
        </p:sp>
      </p:grpSp>
    </p:spTree>
    <p:extLst>
      <p:ext uri="{BB962C8B-B14F-4D97-AF65-F5344CB8AC3E}">
        <p14:creationId xmlns:p14="http://schemas.microsoft.com/office/powerpoint/2010/main" val="33522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cxnSp>
        <p:nvCxnSpPr>
          <p:cNvPr id="3" name="Straight Connector 2">
            <a:extLst>
              <a:ext uri="{FF2B5EF4-FFF2-40B4-BE49-F238E27FC236}">
                <a16:creationId xmlns:a16="http://schemas.microsoft.com/office/drawing/2014/main" id="{760D0B58-0815-4B3C-9341-990CFBE0482E}"/>
              </a:ext>
            </a:extLst>
          </p:cNvPr>
          <p:cNvCxnSpPr/>
          <p:nvPr/>
        </p:nvCxnSpPr>
        <p:spPr>
          <a:xfrm>
            <a:off x="900048" y="3962234"/>
            <a:ext cx="10685821" cy="0"/>
          </a:xfrm>
          <a:prstGeom prst="line">
            <a:avLst/>
          </a:prstGeom>
          <a:ln w="28575">
            <a:solidFill>
              <a:srgbClr val="068A2C"/>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E1CCDA4-5491-41D9-AD2B-BB11BD815A9A}"/>
              </a:ext>
            </a:extLst>
          </p:cNvPr>
          <p:cNvSpPr txBox="1"/>
          <p:nvPr/>
        </p:nvSpPr>
        <p:spPr>
          <a:xfrm>
            <a:off x="900048" y="2973037"/>
            <a:ext cx="10685820" cy="646331"/>
          </a:xfrm>
          <a:prstGeom prst="rect">
            <a:avLst/>
          </a:prstGeom>
          <a:solidFill>
            <a:srgbClr val="068A2C"/>
          </a:solidFill>
        </p:spPr>
        <p:txBody>
          <a:bodyPr wrap="square" rtlCol="0">
            <a:spAutoFit/>
          </a:bodyPr>
          <a:lstStyle/>
          <a:p>
            <a:pPr algn="ctr"/>
            <a:r>
              <a:rPr lang="en-US" sz="3600" smtClean="0">
                <a:solidFill>
                  <a:schemeClr val="bg1"/>
                </a:solidFill>
                <a:latin typeface="UTM Kabel KT" panose="02040603050506020204" pitchFamily="18" charset="0"/>
              </a:rPr>
              <a:t>Về công tác chuẩn bị văn kiện Đại hội Đoàn các cấp</a:t>
            </a:r>
            <a:endParaRPr lang="en-US" sz="3600" dirty="0">
              <a:solidFill>
                <a:schemeClr val="bg1"/>
              </a:solidFill>
              <a:latin typeface="UTM Kabel KT" panose="02040603050506020204" pitchFamily="18" charset="0"/>
            </a:endParaRPr>
          </a:p>
        </p:txBody>
      </p:sp>
      <p:sp>
        <p:nvSpPr>
          <p:cNvPr id="30" name="TextBox 29">
            <a:extLst>
              <a:ext uri="{FF2B5EF4-FFF2-40B4-BE49-F238E27FC236}">
                <a16:creationId xmlns:a16="http://schemas.microsoft.com/office/drawing/2014/main" id="{C2D2A40B-CEB9-4E31-89FC-15255C1C5DA7}"/>
              </a:ext>
            </a:extLst>
          </p:cNvPr>
          <p:cNvSpPr txBox="1"/>
          <p:nvPr/>
        </p:nvSpPr>
        <p:spPr>
          <a:xfrm>
            <a:off x="654485" y="1885452"/>
            <a:ext cx="11176947" cy="923330"/>
          </a:xfrm>
          <a:prstGeom prst="rect">
            <a:avLst/>
          </a:prstGeom>
          <a:noFill/>
        </p:spPr>
        <p:txBody>
          <a:bodyPr wrap="square" rtlCol="0">
            <a:spAutoFit/>
          </a:bodyPr>
          <a:lstStyle/>
          <a:p>
            <a:pPr algn="ctr"/>
            <a:r>
              <a:rPr lang="en-US" sz="5400" b="1" smtClean="0">
                <a:ln w="19050">
                  <a:solidFill>
                    <a:srgbClr val="FF0000"/>
                  </a:solidFill>
                </a:ln>
                <a:solidFill>
                  <a:schemeClr val="bg1"/>
                </a:solidFill>
                <a:effectLst>
                  <a:outerShdw blurRad="50800" dist="38100" algn="l" rotWithShape="0">
                    <a:prstClr val="black">
                      <a:alpha val="40000"/>
                    </a:prstClr>
                  </a:outerShdw>
                </a:effectLst>
                <a:latin typeface="UTM Avo" panose="02040603050506020204" pitchFamily="18" charset="0"/>
              </a:rPr>
              <a:t>MỘT SỐ NỘI DUNG TRỌNG TÂM</a:t>
            </a:r>
            <a:endParaRPr lang="en-US" sz="5400" b="1" dirty="0">
              <a:ln w="19050">
                <a:solidFill>
                  <a:srgbClr val="FF0000"/>
                </a:solidFill>
              </a:ln>
              <a:solidFill>
                <a:schemeClr val="bg1"/>
              </a:solidFill>
              <a:effectLst>
                <a:outerShdw blurRad="50800" dist="38100" algn="l" rotWithShape="0">
                  <a:prstClr val="black">
                    <a:alpha val="40000"/>
                  </a:prstClr>
                </a:outerShdw>
              </a:effectLst>
              <a:latin typeface="UTM Avo" panose="02040603050506020204" pitchFamily="18" charset="0"/>
            </a:endParaRPr>
          </a:p>
        </p:txBody>
      </p:sp>
      <p:sp>
        <p:nvSpPr>
          <p:cNvPr id="5" name="TextBox 4"/>
          <p:cNvSpPr txBox="1"/>
          <p:nvPr/>
        </p:nvSpPr>
        <p:spPr>
          <a:xfrm>
            <a:off x="4666251" y="4356982"/>
            <a:ext cx="7055805" cy="1138773"/>
          </a:xfrm>
          <a:prstGeom prst="rect">
            <a:avLst/>
          </a:prstGeom>
          <a:noFill/>
        </p:spPr>
        <p:txBody>
          <a:bodyPr wrap="square" rtlCol="0">
            <a:spAutoFit/>
          </a:bodyPr>
          <a:lstStyle/>
          <a:p>
            <a:r>
              <a:rPr lang="en-US" sz="1600" i="1" smtClean="0">
                <a:solidFill>
                  <a:srgbClr val="C00000"/>
                </a:solidFill>
                <a:latin typeface="UTM Facebook" panose="02040403050506020204" pitchFamily="18" charset="0"/>
              </a:rPr>
              <a:t>Báo cáo viên: </a:t>
            </a:r>
            <a:r>
              <a:rPr lang="en-US" sz="2000" b="1" smtClean="0">
                <a:solidFill>
                  <a:srgbClr val="C00000"/>
                </a:solidFill>
                <a:latin typeface="UTM Facebook" panose="02040403050506020204" pitchFamily="18" charset="0"/>
              </a:rPr>
              <a:t>Đồng chí Bùi Quang Huy</a:t>
            </a:r>
          </a:p>
          <a:p>
            <a:pPr indent="1343025"/>
            <a:r>
              <a:rPr lang="en-US" sz="1600" smtClean="0">
                <a:solidFill>
                  <a:srgbClr val="C00000"/>
                </a:solidFill>
                <a:latin typeface="UTM Facebook" panose="02040403050506020204" pitchFamily="18" charset="0"/>
              </a:rPr>
              <a:t>Ủy viên dự khuyết Ban Chấp hành Trung ương Đảng,</a:t>
            </a:r>
          </a:p>
          <a:p>
            <a:pPr indent="1343025"/>
            <a:r>
              <a:rPr lang="en-US" sz="1600" smtClean="0">
                <a:solidFill>
                  <a:srgbClr val="C00000"/>
                </a:solidFill>
                <a:latin typeface="UTM Facebook" panose="02040403050506020204" pitchFamily="18" charset="0"/>
              </a:rPr>
              <a:t>Bí thư thường trực Ban Chấp hành Trung ương Đoàn,</a:t>
            </a:r>
          </a:p>
          <a:p>
            <a:pPr indent="1343025"/>
            <a:r>
              <a:rPr lang="en-US" sz="1600" smtClean="0">
                <a:solidFill>
                  <a:srgbClr val="C00000"/>
                </a:solidFill>
                <a:latin typeface="UTM Facebook" panose="02040403050506020204" pitchFamily="18" charset="0"/>
              </a:rPr>
              <a:t>Chủ tịch Hội Sinh viên Việt Nam</a:t>
            </a:r>
          </a:p>
        </p:txBody>
      </p:sp>
    </p:spTree>
    <p:extLst>
      <p:ext uri="{BB962C8B-B14F-4D97-AF65-F5344CB8AC3E}">
        <p14:creationId xmlns:p14="http://schemas.microsoft.com/office/powerpoint/2010/main" val="1299916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grpSp>
        <p:nvGrpSpPr>
          <p:cNvPr id="3" name="Group 2"/>
          <p:cNvGrpSpPr/>
          <p:nvPr/>
        </p:nvGrpSpPr>
        <p:grpSpPr>
          <a:xfrm>
            <a:off x="1906059" y="1040936"/>
            <a:ext cx="7062842" cy="906722"/>
            <a:chOff x="985736" y="1316217"/>
            <a:chExt cx="7526776" cy="966281"/>
          </a:xfrm>
        </p:grpSpPr>
        <p:sp>
          <p:nvSpPr>
            <p:cNvPr id="4" name="Rounded Rectangle 3"/>
            <p:cNvSpPr/>
            <p:nvPr/>
          </p:nvSpPr>
          <p:spPr>
            <a:xfrm>
              <a:off x="1655500" y="1439294"/>
              <a:ext cx="6857012" cy="74777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400" smtClean="0">
                  <a:latin typeface="UTM Colossalis" panose="02040603050506020204" pitchFamily="18" charset="0"/>
                </a:rPr>
                <a:t>Văn kiện Đại hội Đoàn toàn quốc lần thứ XII</a:t>
              </a:r>
              <a:endParaRPr lang="en-US" sz="2400">
                <a:latin typeface="UTM Colossalis" panose="02040603050506020204" pitchFamily="18" charset="0"/>
              </a:endParaRPr>
            </a:p>
          </p:txBody>
        </p:sp>
        <p:sp>
          <p:nvSpPr>
            <p:cNvPr id="5" name="Oval 4"/>
            <p:cNvSpPr/>
            <p:nvPr/>
          </p:nvSpPr>
          <p:spPr>
            <a:xfrm>
              <a:off x="985736" y="1316217"/>
              <a:ext cx="966281" cy="966281"/>
            </a:xfrm>
            <a:prstGeom prst="ellipse">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smtClean="0">
                  <a:latin typeface="UTM Colossalis" panose="02040603050506020204" pitchFamily="18" charset="0"/>
                </a:rPr>
                <a:t>2</a:t>
              </a:r>
              <a:endParaRPr lang="en-US" sz="4000">
                <a:latin typeface="UTM Colossalis" panose="02040603050506020204" pitchFamily="18" charset="0"/>
              </a:endParaRPr>
            </a:p>
          </p:txBody>
        </p:sp>
      </p:grpSp>
      <p:grpSp>
        <p:nvGrpSpPr>
          <p:cNvPr id="6" name="Group 5"/>
          <p:cNvGrpSpPr/>
          <p:nvPr/>
        </p:nvGrpSpPr>
        <p:grpSpPr>
          <a:xfrm>
            <a:off x="2356705" y="2063149"/>
            <a:ext cx="9011959" cy="1569660"/>
            <a:chOff x="570689" y="4919147"/>
            <a:chExt cx="11011209" cy="1569660"/>
          </a:xfrm>
        </p:grpSpPr>
        <p:sp>
          <p:nvSpPr>
            <p:cNvPr id="7" name="TextBox 6">
              <a:extLst>
                <a:ext uri="{FF2B5EF4-FFF2-40B4-BE49-F238E27FC236}">
                  <a16:creationId xmlns:a16="http://schemas.microsoft.com/office/drawing/2014/main" id="{39581D12-8AEA-44C4-9FA3-9D5DF6C5E5B9}"/>
                </a:ext>
              </a:extLst>
            </p:cNvPr>
            <p:cNvSpPr txBox="1"/>
            <p:nvPr/>
          </p:nvSpPr>
          <p:spPr>
            <a:xfrm>
              <a:off x="635992" y="4919147"/>
              <a:ext cx="10945906" cy="1569660"/>
            </a:xfrm>
            <a:prstGeom prst="rect">
              <a:avLst/>
            </a:prstGeom>
            <a:noFill/>
          </p:spPr>
          <p:txBody>
            <a:bodyPr wrap="square" rtlCol="0">
              <a:spAutoFit/>
            </a:bodyPr>
            <a:lstStyle/>
            <a:p>
              <a:pPr algn="just"/>
              <a:r>
                <a:rPr lang="pt-BR" sz="3200">
                  <a:solidFill>
                    <a:schemeClr val="accent6">
                      <a:lumMod val="75000"/>
                    </a:schemeClr>
                  </a:solidFill>
                  <a:latin typeface="UTM Seagull" panose="02040603050506020204" pitchFamily="18" charset="0"/>
                </a:rPr>
                <a:t>Báo cáo chính trị của Ban Chấp hành Trung ương Đoàn khóa XI </a:t>
              </a:r>
              <a:r>
                <a:rPr lang="pt-BR" sz="3200" smtClean="0">
                  <a:solidFill>
                    <a:schemeClr val="accent6">
                      <a:lumMod val="75000"/>
                    </a:schemeClr>
                  </a:solidFill>
                  <a:latin typeface="UTM Seagull" panose="02040603050506020204" pitchFamily="18" charset="0"/>
                </a:rPr>
                <a:t>trình </a:t>
              </a:r>
              <a:r>
                <a:rPr lang="pt-BR" sz="3200">
                  <a:solidFill>
                    <a:schemeClr val="accent6">
                      <a:lumMod val="75000"/>
                    </a:schemeClr>
                  </a:solidFill>
                  <a:latin typeface="UTM Seagull" panose="02040603050506020204" pitchFamily="18" charset="0"/>
                </a:rPr>
                <a:t>tại Đại hội Đoàn toàn quốc lần thứ </a:t>
              </a:r>
              <a:r>
                <a:rPr lang="pt-BR" sz="3200" smtClean="0">
                  <a:solidFill>
                    <a:schemeClr val="accent6">
                      <a:lumMod val="75000"/>
                    </a:schemeClr>
                  </a:solidFill>
                  <a:latin typeface="UTM Seagull" panose="02040603050506020204" pitchFamily="18" charset="0"/>
                </a:rPr>
                <a:t>XII</a:t>
              </a:r>
              <a:endParaRPr lang="en-US" sz="3200" dirty="0">
                <a:solidFill>
                  <a:schemeClr val="accent6">
                    <a:lumMod val="75000"/>
                  </a:schemeClr>
                </a:solidFill>
                <a:latin typeface="UTM Seagull" panose="02040603050506020204" pitchFamily="18" charset="0"/>
              </a:endParaRPr>
            </a:p>
          </p:txBody>
        </p:sp>
        <p:cxnSp>
          <p:nvCxnSpPr>
            <p:cNvPr id="8" name="Straight Connector 7">
              <a:extLst>
                <a:ext uri="{FF2B5EF4-FFF2-40B4-BE49-F238E27FC236}">
                  <a16:creationId xmlns:a16="http://schemas.microsoft.com/office/drawing/2014/main" id="{5509A8DD-D1CC-44E1-BFED-8C3E6CC175AA}"/>
                </a:ext>
              </a:extLst>
            </p:cNvPr>
            <p:cNvCxnSpPr/>
            <p:nvPr/>
          </p:nvCxnSpPr>
          <p:spPr>
            <a:xfrm>
              <a:off x="570689" y="4998912"/>
              <a:ext cx="0" cy="1489895"/>
            </a:xfrm>
            <a:prstGeom prst="line">
              <a:avLst/>
            </a:prstGeom>
            <a:ln w="76200">
              <a:solidFill>
                <a:srgbClr val="005528"/>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356705" y="3983769"/>
            <a:ext cx="9163065" cy="1077218"/>
            <a:chOff x="563544" y="5376065"/>
            <a:chExt cx="11005410" cy="1077218"/>
          </a:xfrm>
        </p:grpSpPr>
        <p:sp>
          <p:nvSpPr>
            <p:cNvPr id="11" name="TextBox 10">
              <a:extLst>
                <a:ext uri="{FF2B5EF4-FFF2-40B4-BE49-F238E27FC236}">
                  <a16:creationId xmlns:a16="http://schemas.microsoft.com/office/drawing/2014/main" id="{39581D12-8AEA-44C4-9FA3-9D5DF6C5E5B9}"/>
                </a:ext>
              </a:extLst>
            </p:cNvPr>
            <p:cNvSpPr txBox="1"/>
            <p:nvPr/>
          </p:nvSpPr>
          <p:spPr>
            <a:xfrm>
              <a:off x="623047" y="5376065"/>
              <a:ext cx="10945907" cy="1077218"/>
            </a:xfrm>
            <a:prstGeom prst="rect">
              <a:avLst/>
            </a:prstGeom>
            <a:noFill/>
          </p:spPr>
          <p:txBody>
            <a:bodyPr wrap="square" rtlCol="0">
              <a:spAutoFit/>
            </a:bodyPr>
            <a:lstStyle/>
            <a:p>
              <a:pPr algn="just"/>
              <a:r>
                <a:rPr lang="pt-BR" sz="3200">
                  <a:solidFill>
                    <a:schemeClr val="accent6">
                      <a:lumMod val="75000"/>
                    </a:schemeClr>
                  </a:solidFill>
                  <a:latin typeface="UTM Seagull" panose="02040603050506020204" pitchFamily="18" charset="0"/>
                </a:rPr>
                <a:t>Báo cáo kiểm điểm của Ban Chấp hành Trung ương Đoàn khóa XI</a:t>
              </a:r>
              <a:endParaRPr lang="en-US" sz="3200" dirty="0">
                <a:solidFill>
                  <a:schemeClr val="accent6">
                    <a:lumMod val="75000"/>
                  </a:schemeClr>
                </a:solidFill>
                <a:latin typeface="UTM Seagull" panose="02040603050506020204" pitchFamily="18" charset="0"/>
              </a:endParaRPr>
            </a:p>
          </p:txBody>
        </p:sp>
        <p:cxnSp>
          <p:nvCxnSpPr>
            <p:cNvPr id="12" name="Straight Connector 11">
              <a:extLst>
                <a:ext uri="{FF2B5EF4-FFF2-40B4-BE49-F238E27FC236}">
                  <a16:creationId xmlns:a16="http://schemas.microsoft.com/office/drawing/2014/main" id="{5509A8DD-D1CC-44E1-BFED-8C3E6CC175AA}"/>
                </a:ext>
              </a:extLst>
            </p:cNvPr>
            <p:cNvCxnSpPr/>
            <p:nvPr/>
          </p:nvCxnSpPr>
          <p:spPr>
            <a:xfrm flipH="1">
              <a:off x="563544" y="5408368"/>
              <a:ext cx="10197" cy="1044915"/>
            </a:xfrm>
            <a:prstGeom prst="line">
              <a:avLst/>
            </a:prstGeom>
            <a:ln w="76200">
              <a:solidFill>
                <a:srgbClr val="005528"/>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364217" y="5411948"/>
            <a:ext cx="8098913" cy="584775"/>
            <a:chOff x="573742" y="5376065"/>
            <a:chExt cx="10995212" cy="584775"/>
          </a:xfrm>
        </p:grpSpPr>
        <p:sp>
          <p:nvSpPr>
            <p:cNvPr id="27" name="TextBox 26">
              <a:extLst>
                <a:ext uri="{FF2B5EF4-FFF2-40B4-BE49-F238E27FC236}">
                  <a16:creationId xmlns:a16="http://schemas.microsoft.com/office/drawing/2014/main" id="{39581D12-8AEA-44C4-9FA3-9D5DF6C5E5B9}"/>
                </a:ext>
              </a:extLst>
            </p:cNvPr>
            <p:cNvSpPr txBox="1"/>
            <p:nvPr/>
          </p:nvSpPr>
          <p:spPr>
            <a:xfrm>
              <a:off x="623047" y="5376065"/>
              <a:ext cx="10945907" cy="584775"/>
            </a:xfrm>
            <a:prstGeom prst="rect">
              <a:avLst/>
            </a:prstGeom>
            <a:noFill/>
          </p:spPr>
          <p:txBody>
            <a:bodyPr wrap="square" rtlCol="0">
              <a:spAutoFit/>
            </a:bodyPr>
            <a:lstStyle/>
            <a:p>
              <a:pPr algn="just"/>
              <a:r>
                <a:rPr lang="pt-BR" sz="3200" smtClean="0">
                  <a:solidFill>
                    <a:schemeClr val="accent6">
                      <a:lumMod val="75000"/>
                    </a:schemeClr>
                  </a:solidFill>
                  <a:latin typeface="UTM Seagull" panose="02040603050506020204" pitchFamily="18" charset="0"/>
                </a:rPr>
                <a:t>Nghị quyết Đại hội</a:t>
              </a:r>
              <a:endParaRPr lang="en-US" sz="3200" dirty="0">
                <a:solidFill>
                  <a:schemeClr val="accent6">
                    <a:lumMod val="75000"/>
                  </a:schemeClr>
                </a:solidFill>
                <a:latin typeface="UTM Seagull" panose="02040603050506020204" pitchFamily="18" charset="0"/>
              </a:endParaRPr>
            </a:p>
          </p:txBody>
        </p:sp>
        <p:cxnSp>
          <p:nvCxnSpPr>
            <p:cNvPr id="28" name="Straight Connector 27">
              <a:extLst>
                <a:ext uri="{FF2B5EF4-FFF2-40B4-BE49-F238E27FC236}">
                  <a16:creationId xmlns:a16="http://schemas.microsoft.com/office/drawing/2014/main" id="{5509A8DD-D1CC-44E1-BFED-8C3E6CC175AA}"/>
                </a:ext>
              </a:extLst>
            </p:cNvPr>
            <p:cNvCxnSpPr/>
            <p:nvPr/>
          </p:nvCxnSpPr>
          <p:spPr>
            <a:xfrm>
              <a:off x="573742" y="5408368"/>
              <a:ext cx="1328" cy="552472"/>
            </a:xfrm>
            <a:prstGeom prst="line">
              <a:avLst/>
            </a:prstGeom>
            <a:ln w="76200">
              <a:solidFill>
                <a:srgbClr val="005528"/>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75BEE7A8-BD55-44DA-8B93-73AB9E997084}"/>
              </a:ext>
            </a:extLst>
          </p:cNvPr>
          <p:cNvSpPr/>
          <p:nvPr/>
        </p:nvSpPr>
        <p:spPr>
          <a:xfrm rot="16200000">
            <a:off x="-650616" y="3409621"/>
            <a:ext cx="3823387" cy="1289973"/>
          </a:xfrm>
          <a:prstGeom prst="rect">
            <a:avLst/>
          </a:prstGeom>
          <a:noFill/>
          <a:ln w="28575">
            <a:solidFill>
              <a:srgbClr val="068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068A2C"/>
                </a:solidFill>
                <a:latin typeface="UTM Avo" panose="02040603050506020204" pitchFamily="18" charset="0"/>
              </a:rPr>
              <a:t>GỒM</a:t>
            </a:r>
            <a:endParaRPr lang="en-US" sz="4400" b="1" dirty="0">
              <a:solidFill>
                <a:srgbClr val="068A2C"/>
              </a:solidFill>
              <a:latin typeface="UTM Avo" panose="02040603050506020204" pitchFamily="18" charset="0"/>
            </a:endParaRPr>
          </a:p>
        </p:txBody>
      </p:sp>
    </p:spTree>
    <p:extLst>
      <p:ext uri="{BB962C8B-B14F-4D97-AF65-F5344CB8AC3E}">
        <p14:creationId xmlns:p14="http://schemas.microsoft.com/office/powerpoint/2010/main" val="329268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grpSp>
        <p:nvGrpSpPr>
          <p:cNvPr id="3" name="Group 2"/>
          <p:cNvGrpSpPr/>
          <p:nvPr/>
        </p:nvGrpSpPr>
        <p:grpSpPr>
          <a:xfrm>
            <a:off x="1906059" y="1040936"/>
            <a:ext cx="7062842" cy="906722"/>
            <a:chOff x="985736" y="1316217"/>
            <a:chExt cx="7526776" cy="966281"/>
          </a:xfrm>
        </p:grpSpPr>
        <p:sp>
          <p:nvSpPr>
            <p:cNvPr id="4" name="Rounded Rectangle 3"/>
            <p:cNvSpPr/>
            <p:nvPr/>
          </p:nvSpPr>
          <p:spPr>
            <a:xfrm>
              <a:off x="1655500" y="1439294"/>
              <a:ext cx="6857012" cy="74777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400" smtClean="0">
                  <a:latin typeface="UTM Colossalis" panose="02040603050506020204" pitchFamily="18" charset="0"/>
                </a:rPr>
                <a:t>Văn kiện Đại hội Đoàn toàn quốc lần thứ XII</a:t>
              </a:r>
              <a:endParaRPr lang="en-US" sz="2400">
                <a:latin typeface="UTM Colossalis" panose="02040603050506020204" pitchFamily="18" charset="0"/>
              </a:endParaRPr>
            </a:p>
          </p:txBody>
        </p:sp>
        <p:sp>
          <p:nvSpPr>
            <p:cNvPr id="5" name="Oval 4"/>
            <p:cNvSpPr/>
            <p:nvPr/>
          </p:nvSpPr>
          <p:spPr>
            <a:xfrm>
              <a:off x="985736" y="1316217"/>
              <a:ext cx="966281" cy="966281"/>
            </a:xfrm>
            <a:prstGeom prst="ellipse">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smtClean="0">
                  <a:latin typeface="UTM Colossalis" panose="02040603050506020204" pitchFamily="18" charset="0"/>
                </a:rPr>
                <a:t>2</a:t>
              </a:r>
              <a:endParaRPr lang="en-US" sz="4000">
                <a:latin typeface="UTM Colossalis" panose="02040603050506020204" pitchFamily="18" charset="0"/>
              </a:endParaRPr>
            </a:p>
          </p:txBody>
        </p:sp>
      </p:grpSp>
      <p:sp>
        <p:nvSpPr>
          <p:cNvPr id="6" name="Rectangle 5">
            <a:extLst>
              <a:ext uri="{FF2B5EF4-FFF2-40B4-BE49-F238E27FC236}">
                <a16:creationId xmlns:a16="http://schemas.microsoft.com/office/drawing/2014/main" id="{75BEE7A8-BD55-44DA-8B93-73AB9E997084}"/>
              </a:ext>
            </a:extLst>
          </p:cNvPr>
          <p:cNvSpPr/>
          <p:nvPr/>
        </p:nvSpPr>
        <p:spPr>
          <a:xfrm rot="16200000">
            <a:off x="-853071" y="3719490"/>
            <a:ext cx="4228289" cy="128997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C00000"/>
                </a:solidFill>
                <a:latin typeface="UTM Avo" panose="02040603050506020204" pitchFamily="18" charset="0"/>
              </a:rPr>
              <a:t>XÂY DỰNG THÊM MỘT SỐ NỘI  DUNG</a:t>
            </a:r>
            <a:endParaRPr lang="en-US" sz="3200" b="1" dirty="0">
              <a:solidFill>
                <a:srgbClr val="C00000"/>
              </a:solidFill>
              <a:latin typeface="UTM Avo" panose="02040603050506020204" pitchFamily="18" charset="0"/>
            </a:endParaRPr>
          </a:p>
        </p:txBody>
      </p:sp>
      <p:grpSp>
        <p:nvGrpSpPr>
          <p:cNvPr id="7" name="Group 6"/>
          <p:cNvGrpSpPr/>
          <p:nvPr/>
        </p:nvGrpSpPr>
        <p:grpSpPr>
          <a:xfrm>
            <a:off x="2345795" y="2178995"/>
            <a:ext cx="9525890" cy="1569660"/>
            <a:chOff x="570690" y="5166541"/>
            <a:chExt cx="11006442" cy="1569660"/>
          </a:xfrm>
        </p:grpSpPr>
        <p:sp>
          <p:nvSpPr>
            <p:cNvPr id="8" name="TextBox 7">
              <a:extLst>
                <a:ext uri="{FF2B5EF4-FFF2-40B4-BE49-F238E27FC236}">
                  <a16:creationId xmlns:a16="http://schemas.microsoft.com/office/drawing/2014/main" id="{39581D12-8AEA-44C4-9FA3-9D5DF6C5E5B9}"/>
                </a:ext>
              </a:extLst>
            </p:cNvPr>
            <p:cNvSpPr txBox="1"/>
            <p:nvPr/>
          </p:nvSpPr>
          <p:spPr>
            <a:xfrm>
              <a:off x="631226" y="5166541"/>
              <a:ext cx="10945906" cy="1569660"/>
            </a:xfrm>
            <a:prstGeom prst="rect">
              <a:avLst/>
            </a:prstGeom>
            <a:noFill/>
          </p:spPr>
          <p:txBody>
            <a:bodyPr wrap="square" rtlCol="0">
              <a:spAutoFit/>
            </a:bodyPr>
            <a:lstStyle/>
            <a:p>
              <a:pPr algn="just"/>
              <a:r>
                <a:rPr lang="pt-BR" sz="3200">
                  <a:solidFill>
                    <a:srgbClr val="C00000"/>
                  </a:solidFill>
                  <a:latin typeface="UTM Seagull" panose="02040603050506020204" pitchFamily="18" charset="0"/>
                </a:rPr>
                <a:t>Dự thảo Chương trình hành động thực hiện Nghị quyết </a:t>
              </a:r>
              <a:r>
                <a:rPr lang="pt-BR" sz="3200" smtClean="0">
                  <a:solidFill>
                    <a:srgbClr val="C00000"/>
                  </a:solidFill>
                  <a:latin typeface="UTM Seagull" panose="02040603050506020204" pitchFamily="18" charset="0"/>
                </a:rPr>
                <a:t>Đại </a:t>
              </a:r>
              <a:r>
                <a:rPr lang="pt-BR" sz="3200">
                  <a:solidFill>
                    <a:srgbClr val="C00000"/>
                  </a:solidFill>
                  <a:latin typeface="UTM Seagull" panose="02040603050506020204" pitchFamily="18" charset="0"/>
                </a:rPr>
                <a:t>hội Đoàn toàn quốc lần thứ XII</a:t>
              </a:r>
              <a:endParaRPr lang="en-US" sz="3200" dirty="0">
                <a:solidFill>
                  <a:srgbClr val="C00000"/>
                </a:solidFill>
                <a:latin typeface="UTM Seagull" panose="02040603050506020204" pitchFamily="18" charset="0"/>
              </a:endParaRPr>
            </a:p>
          </p:txBody>
        </p:sp>
        <p:cxnSp>
          <p:nvCxnSpPr>
            <p:cNvPr id="9" name="Straight Connector 8">
              <a:extLst>
                <a:ext uri="{FF2B5EF4-FFF2-40B4-BE49-F238E27FC236}">
                  <a16:creationId xmlns:a16="http://schemas.microsoft.com/office/drawing/2014/main" id="{5509A8DD-D1CC-44E1-BFED-8C3E6CC175AA}"/>
                </a:ext>
              </a:extLst>
            </p:cNvPr>
            <p:cNvCxnSpPr/>
            <p:nvPr/>
          </p:nvCxnSpPr>
          <p:spPr>
            <a:xfrm flipH="1">
              <a:off x="570690" y="5259572"/>
              <a:ext cx="8787" cy="931617"/>
            </a:xfrm>
            <a:prstGeom prst="line">
              <a:avLst/>
            </a:prstGeom>
            <a:ln w="76200">
              <a:solidFill>
                <a:srgbClr val="7C180E"/>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345671" y="3528011"/>
            <a:ext cx="9526014" cy="1077218"/>
            <a:chOff x="563544" y="5267923"/>
            <a:chExt cx="11016161" cy="1077218"/>
          </a:xfrm>
        </p:grpSpPr>
        <p:sp>
          <p:nvSpPr>
            <p:cNvPr id="11" name="TextBox 10">
              <a:extLst>
                <a:ext uri="{FF2B5EF4-FFF2-40B4-BE49-F238E27FC236}">
                  <a16:creationId xmlns:a16="http://schemas.microsoft.com/office/drawing/2014/main" id="{39581D12-8AEA-44C4-9FA3-9D5DF6C5E5B9}"/>
                </a:ext>
              </a:extLst>
            </p:cNvPr>
            <p:cNvSpPr txBox="1"/>
            <p:nvPr/>
          </p:nvSpPr>
          <p:spPr>
            <a:xfrm>
              <a:off x="633797" y="5267923"/>
              <a:ext cx="10945908" cy="1077218"/>
            </a:xfrm>
            <a:prstGeom prst="rect">
              <a:avLst/>
            </a:prstGeom>
            <a:noFill/>
          </p:spPr>
          <p:txBody>
            <a:bodyPr wrap="square" rtlCol="0">
              <a:spAutoFit/>
            </a:bodyPr>
            <a:lstStyle/>
            <a:p>
              <a:pPr algn="just"/>
              <a:r>
                <a:rPr lang="pt-BR" sz="3200">
                  <a:solidFill>
                    <a:srgbClr val="C00000"/>
                  </a:solidFill>
                  <a:latin typeface="UTM Seagull" panose="02040603050506020204" pitchFamily="18" charset="0"/>
                </a:rPr>
                <a:t>Sửa đổi, bổ sung Điều lệ Đoàn (nếu cần thiết)</a:t>
              </a:r>
              <a:endParaRPr lang="en-US" sz="3200" dirty="0">
                <a:solidFill>
                  <a:srgbClr val="C00000"/>
                </a:solidFill>
                <a:latin typeface="UTM Seagull" panose="02040603050506020204" pitchFamily="18" charset="0"/>
              </a:endParaRPr>
            </a:p>
          </p:txBody>
        </p:sp>
        <p:cxnSp>
          <p:nvCxnSpPr>
            <p:cNvPr id="12" name="Straight Connector 11">
              <a:extLst>
                <a:ext uri="{FF2B5EF4-FFF2-40B4-BE49-F238E27FC236}">
                  <a16:creationId xmlns:a16="http://schemas.microsoft.com/office/drawing/2014/main" id="{5509A8DD-D1CC-44E1-BFED-8C3E6CC175AA}"/>
                </a:ext>
              </a:extLst>
            </p:cNvPr>
            <p:cNvCxnSpPr/>
            <p:nvPr/>
          </p:nvCxnSpPr>
          <p:spPr>
            <a:xfrm>
              <a:off x="563544" y="5321650"/>
              <a:ext cx="0" cy="449000"/>
            </a:xfrm>
            <a:prstGeom prst="line">
              <a:avLst/>
            </a:prstGeom>
            <a:ln w="76200">
              <a:solidFill>
                <a:srgbClr val="7C180E"/>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345670" y="4351683"/>
            <a:ext cx="9599895" cy="2062103"/>
            <a:chOff x="567635" y="4238025"/>
            <a:chExt cx="11021876" cy="2062103"/>
          </a:xfrm>
        </p:grpSpPr>
        <p:sp>
          <p:nvSpPr>
            <p:cNvPr id="14" name="TextBox 13">
              <a:extLst>
                <a:ext uri="{FF2B5EF4-FFF2-40B4-BE49-F238E27FC236}">
                  <a16:creationId xmlns:a16="http://schemas.microsoft.com/office/drawing/2014/main" id="{39581D12-8AEA-44C4-9FA3-9D5DF6C5E5B9}"/>
                </a:ext>
              </a:extLst>
            </p:cNvPr>
            <p:cNvSpPr txBox="1"/>
            <p:nvPr/>
          </p:nvSpPr>
          <p:spPr>
            <a:xfrm>
              <a:off x="643604" y="4238025"/>
              <a:ext cx="10945907" cy="2062103"/>
            </a:xfrm>
            <a:prstGeom prst="rect">
              <a:avLst/>
            </a:prstGeom>
            <a:noFill/>
          </p:spPr>
          <p:txBody>
            <a:bodyPr wrap="square" rtlCol="0">
              <a:spAutoFit/>
            </a:bodyPr>
            <a:lstStyle/>
            <a:p>
              <a:pPr algn="just"/>
              <a:r>
                <a:rPr lang="pt-BR" sz="3200">
                  <a:solidFill>
                    <a:srgbClr val="C00000"/>
                  </a:solidFill>
                  <a:latin typeface="UTM Seagull" panose="02040603050506020204" pitchFamily="18" charset="0"/>
                </a:rPr>
                <a:t>10 báo cáo, tài liệu chuyên đề đánh giá kết quả thực hiện </a:t>
              </a:r>
              <a:r>
                <a:rPr lang="pt-BR" sz="3200" smtClean="0">
                  <a:solidFill>
                    <a:srgbClr val="C00000"/>
                  </a:solidFill>
                  <a:latin typeface="UTM Seagull" panose="02040603050506020204" pitchFamily="18" charset="0"/>
                </a:rPr>
                <a:t>Nghị </a:t>
              </a:r>
              <a:r>
                <a:rPr lang="pt-BR" sz="3200">
                  <a:solidFill>
                    <a:srgbClr val="C00000"/>
                  </a:solidFill>
                  <a:latin typeface="UTM Seagull" panose="02040603050506020204" pitchFamily="18" charset="0"/>
                </a:rPr>
                <a:t>quyết </a:t>
              </a:r>
              <a:r>
                <a:rPr lang="pt-BR" sz="3200" smtClean="0">
                  <a:solidFill>
                    <a:srgbClr val="C00000"/>
                  </a:solidFill>
                  <a:latin typeface="UTM Seagull" panose="02040603050506020204" pitchFamily="18" charset="0"/>
                </a:rPr>
                <a:t>Đại </a:t>
              </a:r>
              <a:r>
                <a:rPr lang="pt-BR" sz="3200">
                  <a:solidFill>
                    <a:srgbClr val="C00000"/>
                  </a:solidFill>
                  <a:latin typeface="UTM Seagull" panose="02040603050506020204" pitchFamily="18" charset="0"/>
                </a:rPr>
                <a:t>hội Đoàn toàn quốc lần thứ XI, 6 Kết luận, </a:t>
              </a:r>
              <a:r>
                <a:rPr lang="pt-BR" sz="3200" smtClean="0">
                  <a:solidFill>
                    <a:srgbClr val="C00000"/>
                  </a:solidFill>
                  <a:latin typeface="UTM Seagull" panose="02040603050506020204" pitchFamily="18" charset="0"/>
                </a:rPr>
                <a:t>10 </a:t>
              </a:r>
              <a:r>
                <a:rPr lang="pt-BR" sz="3200">
                  <a:solidFill>
                    <a:srgbClr val="C00000"/>
                  </a:solidFill>
                  <a:latin typeface="UTM Seagull" panose="02040603050506020204" pitchFamily="18" charset="0"/>
                </a:rPr>
                <a:t>Đề án nhiệm kỳ 2017 – 2022</a:t>
              </a:r>
              <a:endParaRPr lang="en-US" sz="3200" dirty="0">
                <a:solidFill>
                  <a:srgbClr val="C00000"/>
                </a:solidFill>
                <a:latin typeface="UTM Seagull" panose="02040603050506020204" pitchFamily="18" charset="0"/>
              </a:endParaRPr>
            </a:p>
          </p:txBody>
        </p:sp>
        <p:cxnSp>
          <p:nvCxnSpPr>
            <p:cNvPr id="15" name="Straight Connector 14">
              <a:extLst>
                <a:ext uri="{FF2B5EF4-FFF2-40B4-BE49-F238E27FC236}">
                  <a16:creationId xmlns:a16="http://schemas.microsoft.com/office/drawing/2014/main" id="{5509A8DD-D1CC-44E1-BFED-8C3E6CC175AA}"/>
                </a:ext>
              </a:extLst>
            </p:cNvPr>
            <p:cNvCxnSpPr/>
            <p:nvPr/>
          </p:nvCxnSpPr>
          <p:spPr>
            <a:xfrm>
              <a:off x="567635" y="4341627"/>
              <a:ext cx="0" cy="1887166"/>
            </a:xfrm>
            <a:prstGeom prst="line">
              <a:avLst/>
            </a:prstGeom>
            <a:ln w="76200">
              <a:solidFill>
                <a:srgbClr val="7C180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467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grpSp>
        <p:nvGrpSpPr>
          <p:cNvPr id="3" name="Group 2"/>
          <p:cNvGrpSpPr/>
          <p:nvPr/>
        </p:nvGrpSpPr>
        <p:grpSpPr>
          <a:xfrm>
            <a:off x="1621579" y="1026020"/>
            <a:ext cx="7399205" cy="906722"/>
            <a:chOff x="985736" y="1316217"/>
            <a:chExt cx="7885233" cy="966281"/>
          </a:xfrm>
        </p:grpSpPr>
        <p:sp>
          <p:nvSpPr>
            <p:cNvPr id="4" name="Rounded Rectangle 3"/>
            <p:cNvSpPr/>
            <p:nvPr/>
          </p:nvSpPr>
          <p:spPr>
            <a:xfrm>
              <a:off x="1731523" y="1565893"/>
              <a:ext cx="7139446" cy="46692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r>
                <a:rPr lang="en-US" sz="2800" smtClean="0">
                  <a:latin typeface="UTM Colossalis" panose="02040603050506020204" pitchFamily="18" charset="0"/>
                </a:rPr>
                <a:t>Vai trò, ý nghĩa của </a:t>
              </a:r>
              <a:r>
                <a:rPr lang="en-US" sz="2800" smtClean="0">
                  <a:latin typeface="UTM Colossalis" panose="02040603050506020204" pitchFamily="18" charset="0"/>
                </a:rPr>
                <a:t>Báo </a:t>
              </a:r>
              <a:r>
                <a:rPr lang="en-US" sz="2800" smtClean="0">
                  <a:latin typeface="UTM Colossalis" panose="02040603050506020204" pitchFamily="18" charset="0"/>
                </a:rPr>
                <a:t>cáo chính trị</a:t>
              </a:r>
              <a:endParaRPr lang="en-US" sz="2800">
                <a:latin typeface="UTM Colossalis" panose="02040603050506020204" pitchFamily="18" charset="0"/>
              </a:endParaRPr>
            </a:p>
          </p:txBody>
        </p:sp>
        <p:sp>
          <p:nvSpPr>
            <p:cNvPr id="5" name="Oval 4"/>
            <p:cNvSpPr/>
            <p:nvPr/>
          </p:nvSpPr>
          <p:spPr>
            <a:xfrm>
              <a:off x="985736" y="1316217"/>
              <a:ext cx="966281" cy="966281"/>
            </a:xfrm>
            <a:prstGeom prst="ellipse">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a:latin typeface="UTM Colossalis" panose="02040603050506020204" pitchFamily="18" charset="0"/>
                </a:rPr>
                <a:t>3</a:t>
              </a:r>
            </a:p>
          </p:txBody>
        </p:sp>
      </p:grpSp>
      <p:grpSp>
        <p:nvGrpSpPr>
          <p:cNvPr id="6" name="Group 5"/>
          <p:cNvGrpSpPr/>
          <p:nvPr/>
        </p:nvGrpSpPr>
        <p:grpSpPr>
          <a:xfrm>
            <a:off x="2028679" y="2086116"/>
            <a:ext cx="9179859" cy="830997"/>
            <a:chOff x="573741" y="3244703"/>
            <a:chExt cx="9179859" cy="830997"/>
          </a:xfrm>
        </p:grpSpPr>
        <p:sp>
          <p:nvSpPr>
            <p:cNvPr id="7" name="TextBox 6">
              <a:extLst>
                <a:ext uri="{FF2B5EF4-FFF2-40B4-BE49-F238E27FC236}">
                  <a16:creationId xmlns:a16="http://schemas.microsoft.com/office/drawing/2014/main" id="{9D87927D-002C-415B-8E9C-94E9B08B61D1}"/>
                </a:ext>
              </a:extLst>
            </p:cNvPr>
            <p:cNvSpPr txBox="1"/>
            <p:nvPr/>
          </p:nvSpPr>
          <p:spPr>
            <a:xfrm>
              <a:off x="642810" y="3244703"/>
              <a:ext cx="9110790" cy="830997"/>
            </a:xfrm>
            <a:prstGeom prst="rect">
              <a:avLst/>
            </a:prstGeom>
            <a:noFill/>
          </p:spPr>
          <p:txBody>
            <a:bodyPr wrap="square" rtlCol="0">
              <a:spAutoFit/>
            </a:bodyPr>
            <a:lstStyle/>
            <a:p>
              <a:pPr algn="just"/>
              <a:r>
                <a:rPr lang="en-US" sz="2400">
                  <a:solidFill>
                    <a:srgbClr val="00B050"/>
                  </a:solidFill>
                  <a:latin typeface="UTM Seagull" panose="02040603050506020204" pitchFamily="18" charset="0"/>
                </a:rPr>
                <a:t>L</a:t>
              </a:r>
              <a:r>
                <a:rPr lang="vi-VN" sz="2400">
                  <a:solidFill>
                    <a:srgbClr val="00B050"/>
                  </a:solidFill>
                  <a:latin typeface="UTM Seagull" panose="02040603050506020204" pitchFamily="18" charset="0"/>
                </a:rPr>
                <a:t>à văn kiện trung tâm của đại hội, là cơ sở, định hướng để xây dựng dự thảo các văn kiện </a:t>
              </a:r>
              <a:r>
                <a:rPr lang="vi-VN" sz="2400" smtClean="0">
                  <a:solidFill>
                    <a:srgbClr val="00B050"/>
                  </a:solidFill>
                  <a:latin typeface="UTM Seagull" panose="02040603050506020204" pitchFamily="18" charset="0"/>
                </a:rPr>
                <a:t>khác</a:t>
              </a:r>
              <a:endParaRPr lang="en-US" sz="2400" dirty="0">
                <a:solidFill>
                  <a:srgbClr val="00B050"/>
                </a:solidFill>
                <a:latin typeface="UTM Seagull" panose="02040603050506020204" pitchFamily="18" charset="0"/>
              </a:endParaRPr>
            </a:p>
          </p:txBody>
        </p:sp>
        <p:cxnSp>
          <p:nvCxnSpPr>
            <p:cNvPr id="8" name="Straight Connector 7">
              <a:extLst>
                <a:ext uri="{FF2B5EF4-FFF2-40B4-BE49-F238E27FC236}">
                  <a16:creationId xmlns:a16="http://schemas.microsoft.com/office/drawing/2014/main" id="{D980D377-17DE-4EB8-AD55-A2C75ABD6260}"/>
                </a:ext>
              </a:extLst>
            </p:cNvPr>
            <p:cNvCxnSpPr/>
            <p:nvPr/>
          </p:nvCxnSpPr>
          <p:spPr>
            <a:xfrm>
              <a:off x="573741" y="3306259"/>
              <a:ext cx="0" cy="70788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028679" y="4287781"/>
            <a:ext cx="9179859" cy="830997"/>
            <a:chOff x="573741" y="3306259"/>
            <a:chExt cx="9179859" cy="830997"/>
          </a:xfrm>
        </p:grpSpPr>
        <p:sp>
          <p:nvSpPr>
            <p:cNvPr id="11" name="TextBox 10">
              <a:extLst>
                <a:ext uri="{FF2B5EF4-FFF2-40B4-BE49-F238E27FC236}">
                  <a16:creationId xmlns:a16="http://schemas.microsoft.com/office/drawing/2014/main" id="{9D87927D-002C-415B-8E9C-94E9B08B61D1}"/>
                </a:ext>
              </a:extLst>
            </p:cNvPr>
            <p:cNvSpPr txBox="1"/>
            <p:nvPr/>
          </p:nvSpPr>
          <p:spPr>
            <a:xfrm>
              <a:off x="642810" y="3306259"/>
              <a:ext cx="9110790" cy="830997"/>
            </a:xfrm>
            <a:prstGeom prst="rect">
              <a:avLst/>
            </a:prstGeom>
            <a:noFill/>
          </p:spPr>
          <p:txBody>
            <a:bodyPr wrap="square" rtlCol="0">
              <a:spAutoFit/>
            </a:bodyPr>
            <a:lstStyle/>
            <a:p>
              <a:pPr algn="just"/>
              <a:r>
                <a:rPr lang="en-US" sz="2400">
                  <a:solidFill>
                    <a:srgbClr val="00B050"/>
                  </a:solidFill>
                  <a:latin typeface="UTM Seagull" panose="02040603050506020204" pitchFamily="18" charset="0"/>
                </a:rPr>
                <a:t>X</a:t>
              </a:r>
              <a:r>
                <a:rPr lang="vi-VN" sz="2400">
                  <a:solidFill>
                    <a:srgbClr val="00B050"/>
                  </a:solidFill>
                  <a:latin typeface="UTM Seagull" panose="02040603050506020204" pitchFamily="18" charset="0"/>
                </a:rPr>
                <a:t>ây dựng báo cáo chính trị là một trong những nhiệm vụ quan trọng hàng đầu của cấp bộ Đoàn triệu tập đại hội</a:t>
              </a:r>
              <a:endParaRPr lang="en-US" sz="2400" dirty="0">
                <a:solidFill>
                  <a:srgbClr val="00B050"/>
                </a:solidFill>
                <a:latin typeface="UTM Seagull" panose="02040603050506020204" pitchFamily="18" charset="0"/>
              </a:endParaRPr>
            </a:p>
          </p:txBody>
        </p:sp>
        <p:cxnSp>
          <p:nvCxnSpPr>
            <p:cNvPr id="12" name="Straight Connector 11">
              <a:extLst>
                <a:ext uri="{FF2B5EF4-FFF2-40B4-BE49-F238E27FC236}">
                  <a16:creationId xmlns:a16="http://schemas.microsoft.com/office/drawing/2014/main" id="{D980D377-17DE-4EB8-AD55-A2C75ABD6260}"/>
                </a:ext>
              </a:extLst>
            </p:cNvPr>
            <p:cNvCxnSpPr/>
            <p:nvPr/>
          </p:nvCxnSpPr>
          <p:spPr>
            <a:xfrm>
              <a:off x="573741" y="3306259"/>
              <a:ext cx="0" cy="83099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3" name="Rounded Rectangle 12"/>
          <p:cNvSpPr/>
          <p:nvPr/>
        </p:nvSpPr>
        <p:spPr>
          <a:xfrm>
            <a:off x="1947399" y="3148432"/>
            <a:ext cx="9261139" cy="74168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solidFill>
                  <a:schemeClr val="bg1"/>
                </a:solidFill>
                <a:latin typeface="UTM Seagull" panose="02040603050506020204" pitchFamily="18" charset="0"/>
              </a:rPr>
              <a:t>Vai trò định hướng của báo cáo chính trị thể hiện từ tiêu đề, nội dung kết cấu, bố cục của báo cáo</a:t>
            </a:r>
            <a:endParaRPr lang="en-US" sz="2400">
              <a:solidFill>
                <a:schemeClr val="bg1"/>
              </a:solidFill>
              <a:latin typeface="UTM Seagull" panose="02040603050506020204" pitchFamily="18" charset="0"/>
            </a:endParaRPr>
          </a:p>
        </p:txBody>
      </p:sp>
      <p:sp>
        <p:nvSpPr>
          <p:cNvPr id="14" name="Rounded Rectangle 13"/>
          <p:cNvSpPr/>
          <p:nvPr/>
        </p:nvSpPr>
        <p:spPr>
          <a:xfrm>
            <a:off x="1947399" y="5393336"/>
            <a:ext cx="9261139" cy="91667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300">
                <a:solidFill>
                  <a:schemeClr val="bg1"/>
                </a:solidFill>
                <a:latin typeface="UTM Seagull" panose="02040603050506020204" pitchFamily="18" charset="0"/>
              </a:rPr>
              <a:t>Thảo luận </a:t>
            </a:r>
            <a:r>
              <a:rPr lang="en-US" sz="2300">
                <a:solidFill>
                  <a:schemeClr val="bg1"/>
                </a:solidFill>
                <a:latin typeface="UTM Seagull" panose="02040603050506020204" pitchFamily="18" charset="0"/>
              </a:rPr>
              <a:t>góp ý</a:t>
            </a:r>
            <a:r>
              <a:rPr lang="vi-VN" sz="2300">
                <a:solidFill>
                  <a:schemeClr val="bg1"/>
                </a:solidFill>
                <a:latin typeface="UTM Seagull" panose="02040603050506020204" pitchFamily="18" charset="0"/>
              </a:rPr>
              <a:t> báo cáo chính trị là một trong những hoạt động </a:t>
            </a:r>
            <a:r>
              <a:rPr lang="vi-VN" sz="2300" smtClean="0">
                <a:solidFill>
                  <a:schemeClr val="bg1"/>
                </a:solidFill>
                <a:latin typeface="UTM Seagull" panose="02040603050506020204" pitchFamily="18" charset="0"/>
              </a:rPr>
              <a:t>trung </a:t>
            </a:r>
            <a:r>
              <a:rPr lang="vi-VN" sz="2300">
                <a:solidFill>
                  <a:schemeClr val="bg1"/>
                </a:solidFill>
                <a:latin typeface="UTM Seagull" panose="02040603050506020204" pitchFamily="18" charset="0"/>
              </a:rPr>
              <a:t>tâm, đặc biệt quan trọng của đại hội đoàn các cấp</a:t>
            </a:r>
            <a:endParaRPr lang="en-US" sz="2300">
              <a:solidFill>
                <a:schemeClr val="bg1"/>
              </a:solidFill>
              <a:latin typeface="UTM Seagull" panose="02040603050506020204" pitchFamily="18" charset="0"/>
            </a:endParaRPr>
          </a:p>
        </p:txBody>
      </p:sp>
    </p:spTree>
    <p:extLst>
      <p:ext uri="{BB962C8B-B14F-4D97-AF65-F5344CB8AC3E}">
        <p14:creationId xmlns:p14="http://schemas.microsoft.com/office/powerpoint/2010/main" val="424867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05346-C407-44B0-9751-D5CB3786F922}"/>
              </a:ext>
            </a:extLst>
          </p:cNvPr>
          <p:cNvPicPr>
            <a:picLocks noChangeAspect="1"/>
          </p:cNvPicPr>
          <p:nvPr/>
        </p:nvPicPr>
        <p:blipFill rotWithShape="1">
          <a:blip r:embed="rId3">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grpSp>
        <p:nvGrpSpPr>
          <p:cNvPr id="8" name="Group 7">
            <a:extLst>
              <a:ext uri="{FF2B5EF4-FFF2-40B4-BE49-F238E27FC236}">
                <a16:creationId xmlns:a16="http://schemas.microsoft.com/office/drawing/2014/main" id="{6782171A-C4DC-4274-8DEC-C0DED9BCC391}"/>
              </a:ext>
            </a:extLst>
          </p:cNvPr>
          <p:cNvGrpSpPr/>
          <p:nvPr/>
        </p:nvGrpSpPr>
        <p:grpSpPr>
          <a:xfrm>
            <a:off x="1272403" y="2003922"/>
            <a:ext cx="9934075" cy="1900540"/>
            <a:chOff x="712690" y="1701828"/>
            <a:chExt cx="12042911" cy="2437144"/>
          </a:xfrm>
        </p:grpSpPr>
        <p:sp>
          <p:nvSpPr>
            <p:cNvPr id="9" name="Rectangle 8">
              <a:extLst>
                <a:ext uri="{FF2B5EF4-FFF2-40B4-BE49-F238E27FC236}">
                  <a16:creationId xmlns:a16="http://schemas.microsoft.com/office/drawing/2014/main" id="{57C92176-A34B-4F24-A5D2-67302DC1DCF6}"/>
                </a:ext>
              </a:extLst>
            </p:cNvPr>
            <p:cNvSpPr/>
            <p:nvPr/>
          </p:nvSpPr>
          <p:spPr>
            <a:xfrm>
              <a:off x="1822072" y="2910686"/>
              <a:ext cx="10933529" cy="1228286"/>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69CF65E0-A488-4669-8F12-FCC49B100D34}"/>
                </a:ext>
              </a:extLst>
            </p:cNvPr>
            <p:cNvSpPr txBox="1"/>
            <p:nvPr/>
          </p:nvSpPr>
          <p:spPr>
            <a:xfrm>
              <a:off x="2463675" y="3070952"/>
              <a:ext cx="10291925" cy="907753"/>
            </a:xfrm>
            <a:prstGeom prst="rect">
              <a:avLst/>
            </a:prstGeom>
            <a:noFill/>
          </p:spPr>
          <p:txBody>
            <a:bodyPr wrap="square" rtlCol="0">
              <a:spAutoFit/>
            </a:bodyPr>
            <a:lstStyle/>
            <a:p>
              <a:r>
                <a:rPr lang="en-US" sz="4000" smtClean="0">
                  <a:solidFill>
                    <a:srgbClr val="FF0000"/>
                  </a:solidFill>
                  <a:latin typeface="UTM Kabel KT" panose="02040603050506020204" pitchFamily="18" charset="0"/>
                </a:rPr>
                <a:t>NGUYÊN TẮC XÂY DỰNG VĂN KIỆN</a:t>
              </a:r>
              <a:endParaRPr lang="en-US" sz="4000" dirty="0">
                <a:solidFill>
                  <a:srgbClr val="FF0000"/>
                </a:solidFill>
                <a:latin typeface="UTM Kabel KT" panose="02040603050506020204" pitchFamily="18" charset="0"/>
              </a:endParaRPr>
            </a:p>
          </p:txBody>
        </p:sp>
        <p:sp>
          <p:nvSpPr>
            <p:cNvPr id="11" name="TextBox 10">
              <a:extLst>
                <a:ext uri="{FF2B5EF4-FFF2-40B4-BE49-F238E27FC236}">
                  <a16:creationId xmlns:a16="http://schemas.microsoft.com/office/drawing/2014/main" id="{A4ADD6EC-94D8-42D5-BF77-71EBB9EDEAA3}"/>
                </a:ext>
              </a:extLst>
            </p:cNvPr>
            <p:cNvSpPr txBox="1"/>
            <p:nvPr/>
          </p:nvSpPr>
          <p:spPr>
            <a:xfrm>
              <a:off x="712690" y="1701828"/>
              <a:ext cx="2218765" cy="2387784"/>
            </a:xfrm>
            <a:prstGeom prst="rect">
              <a:avLst/>
            </a:prstGeom>
            <a:noFill/>
          </p:spPr>
          <p:txBody>
            <a:bodyPr wrap="square" rtlCol="0">
              <a:spAutoFit/>
            </a:bodyPr>
            <a:lstStyle/>
            <a:p>
              <a:r>
                <a:rPr lang="en-US" sz="11500" b="1" i="1" smtClean="0">
                  <a:ln w="38100">
                    <a:solidFill>
                      <a:srgbClr val="FF0000"/>
                    </a:solidFill>
                  </a:ln>
                  <a:solidFill>
                    <a:schemeClr val="bg1"/>
                  </a:solidFill>
                  <a:latin typeface="UTM Colossalis" panose="02040603050506020204" pitchFamily="18" charset="0"/>
                </a:rPr>
                <a:t>II</a:t>
              </a:r>
              <a:endParaRPr lang="en-US" sz="11500" b="1" i="1" dirty="0">
                <a:ln w="38100">
                  <a:solidFill>
                    <a:srgbClr val="FF0000"/>
                  </a:solidFill>
                </a:ln>
                <a:solidFill>
                  <a:schemeClr val="bg1"/>
                </a:solidFill>
                <a:latin typeface="UTM Colossalis" panose="02040603050506020204" pitchFamily="18" charset="0"/>
              </a:endParaRPr>
            </a:p>
          </p:txBody>
        </p:sp>
      </p:grpSp>
    </p:spTree>
    <p:extLst>
      <p:ext uri="{BB962C8B-B14F-4D97-AF65-F5344CB8AC3E}">
        <p14:creationId xmlns:p14="http://schemas.microsoft.com/office/powerpoint/2010/main" val="3376593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l="-2000" t="-5000" r="-3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C05346-C407-44B0-9751-D5CB3786F922}"/>
              </a:ext>
            </a:extLst>
          </p:cNvPr>
          <p:cNvPicPr>
            <a:picLocks noChangeAspect="1"/>
          </p:cNvPicPr>
          <p:nvPr/>
        </p:nvPicPr>
        <p:blipFill rotWithShape="1">
          <a:blip r:embed="rId4">
            <a:extLst>
              <a:ext uri="{28A0092B-C50C-407E-A947-70E740481C1C}">
                <a14:useLocalDpi xmlns:a14="http://schemas.microsoft.com/office/drawing/2010/main" val="0"/>
              </a:ext>
            </a:extLst>
          </a:blip>
          <a:srcRect l="28071" t="8925" r="27229" b="7963"/>
          <a:stretch/>
        </p:blipFill>
        <p:spPr>
          <a:xfrm>
            <a:off x="92920" y="79512"/>
            <a:ext cx="1099778" cy="1148558"/>
          </a:xfrm>
          <a:prstGeom prst="rect">
            <a:avLst/>
          </a:prstGeom>
        </p:spPr>
      </p:pic>
      <p:grpSp>
        <p:nvGrpSpPr>
          <p:cNvPr id="9" name="Group 8"/>
          <p:cNvGrpSpPr/>
          <p:nvPr/>
        </p:nvGrpSpPr>
        <p:grpSpPr>
          <a:xfrm>
            <a:off x="1052734" y="852738"/>
            <a:ext cx="10144450" cy="4815245"/>
            <a:chOff x="1316030" y="2142842"/>
            <a:chExt cx="10144450" cy="3587398"/>
          </a:xfrm>
        </p:grpSpPr>
        <p:grpSp>
          <p:nvGrpSpPr>
            <p:cNvPr id="5" name="Group 4">
              <a:extLst>
                <a:ext uri="{FF2B5EF4-FFF2-40B4-BE49-F238E27FC236}">
                  <a16:creationId xmlns:a16="http://schemas.microsoft.com/office/drawing/2014/main" id="{409DBF96-9F5D-40FA-AEC8-41E9FD0A25EF}"/>
                </a:ext>
              </a:extLst>
            </p:cNvPr>
            <p:cNvGrpSpPr/>
            <p:nvPr/>
          </p:nvGrpSpPr>
          <p:grpSpPr>
            <a:xfrm>
              <a:off x="1316030" y="2614949"/>
              <a:ext cx="10144450" cy="3115291"/>
              <a:chOff x="1927610" y="2652829"/>
              <a:chExt cx="7429500" cy="2247339"/>
            </a:xfrm>
          </p:grpSpPr>
          <p:sp>
            <p:nvSpPr>
              <p:cNvPr id="6" name="Rectangle 5">
                <a:extLst>
                  <a:ext uri="{FF2B5EF4-FFF2-40B4-BE49-F238E27FC236}">
                    <a16:creationId xmlns:a16="http://schemas.microsoft.com/office/drawing/2014/main" id="{DF439159-F85C-46CA-9624-BE71AAB04845}"/>
                  </a:ext>
                </a:extLst>
              </p:cNvPr>
              <p:cNvSpPr/>
              <p:nvPr/>
            </p:nvSpPr>
            <p:spPr>
              <a:xfrm>
                <a:off x="1927610" y="2652829"/>
                <a:ext cx="7429500" cy="2247339"/>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889260A9-A675-4628-8F17-CEA21BD3260E}"/>
                  </a:ext>
                </a:extLst>
              </p:cNvPr>
              <p:cNvSpPr txBox="1"/>
              <p:nvPr/>
            </p:nvSpPr>
            <p:spPr>
              <a:xfrm>
                <a:off x="2100061" y="2810681"/>
                <a:ext cx="7084599" cy="1847672"/>
              </a:xfrm>
              <a:prstGeom prst="rect">
                <a:avLst/>
              </a:prstGeom>
              <a:noFill/>
              <a:ln>
                <a:noFill/>
              </a:ln>
            </p:spPr>
            <p:txBody>
              <a:bodyPr wrap="square" rtlCol="0">
                <a:spAutoFit/>
              </a:bodyPr>
              <a:lstStyle/>
              <a:p>
                <a:pPr indent="355600" algn="just">
                  <a:lnSpc>
                    <a:spcPct val="105000"/>
                  </a:lnSpc>
                </a:pPr>
                <a:r>
                  <a:rPr lang="en-US" sz="2800" smtClean="0">
                    <a:solidFill>
                      <a:srgbClr val="0070C0"/>
                    </a:solidFill>
                    <a:latin typeface="UTM Seagull" panose="02040603050506020204" pitchFamily="18" charset="0"/>
                  </a:rPr>
                  <a:t>Các văn kiện phải do cấp ủy cùng cấp </a:t>
                </a:r>
                <a:r>
                  <a:rPr lang="en-US" sz="2800" smtClean="0">
                    <a:solidFill>
                      <a:srgbClr val="C00000"/>
                    </a:solidFill>
                    <a:latin typeface="UTM Seagull" panose="02040603050506020204" pitchFamily="18" charset="0"/>
                  </a:rPr>
                  <a:t>trực tiếp chỉ đạo</a:t>
                </a:r>
                <a:r>
                  <a:rPr lang="en-US" sz="2800" smtClean="0">
                    <a:solidFill>
                      <a:srgbClr val="0070C0"/>
                    </a:solidFill>
                    <a:latin typeface="UTM Seagull" panose="02040603050506020204" pitchFamily="18" charset="0"/>
                  </a:rPr>
                  <a:t>. Nội dung văn kiện phải </a:t>
                </a:r>
                <a:r>
                  <a:rPr lang="en-US" sz="2800" smtClean="0">
                    <a:solidFill>
                      <a:srgbClr val="C00000"/>
                    </a:solidFill>
                    <a:latin typeface="UTM Seagull" panose="02040603050506020204" pitchFamily="18" charset="0"/>
                  </a:rPr>
                  <a:t>bám sát Nghị quyết Đại hội Đảng cùng cấp</a:t>
                </a:r>
                <a:r>
                  <a:rPr lang="en-US" sz="2800" smtClean="0">
                    <a:solidFill>
                      <a:srgbClr val="0070C0"/>
                    </a:solidFill>
                    <a:latin typeface="UTM Seagull" panose="02040603050506020204" pitchFamily="18" charset="0"/>
                  </a:rPr>
                  <a:t>; </a:t>
                </a:r>
                <a:r>
                  <a:rPr lang="vi-VN" sz="2800" smtClean="0">
                    <a:solidFill>
                      <a:srgbClr val="0070C0"/>
                    </a:solidFill>
                    <a:latin typeface="UTM Seagull" panose="02040603050506020204" pitchFamily="18" charset="0"/>
                  </a:rPr>
                  <a:t>thể hiện sự kiên định chủ nghĩa Mác - Lênin, tư tưởng Hồ Chí Minh - nền tảng tư tưởng của Đảng; kiên định mục tiêu độc lập dân tộc và chủ nghĩa xã hội; kiên định đường lối đổi mới của Đảng; kiên định các nguyên tắc xây dựng Đảng, hệ thống chính trị, xây dựng Đoàn.</a:t>
                </a:r>
                <a:endParaRPr lang="en-US" sz="2800" dirty="0">
                  <a:solidFill>
                    <a:srgbClr val="0070C0"/>
                  </a:solidFill>
                  <a:latin typeface="UTM Seagull" panose="02040603050506020204" pitchFamily="18" charset="0"/>
                </a:endParaRPr>
              </a:p>
            </p:txBody>
          </p:sp>
        </p:grpSp>
        <p:sp>
          <p:nvSpPr>
            <p:cNvPr id="3" name="Rounded Rectangle 2"/>
            <p:cNvSpPr/>
            <p:nvPr/>
          </p:nvSpPr>
          <p:spPr>
            <a:xfrm>
              <a:off x="3505849" y="2142842"/>
              <a:ext cx="6018179" cy="56661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r>
                <a:rPr lang="en-US" sz="2800" b="1" smtClean="0">
                  <a:latin typeface="UTM Avo" panose="02040603050506020204" pitchFamily="18" charset="0"/>
                </a:rPr>
                <a:t>1. Nguyên tắc Đảng lãnh đạo</a:t>
              </a:r>
              <a:endParaRPr lang="en-US" sz="2800" b="1">
                <a:latin typeface="UTM Avo" panose="02040603050506020204" pitchFamily="18" charset="0"/>
              </a:endParaRPr>
            </a:p>
          </p:txBody>
        </p:sp>
      </p:grpSp>
    </p:spTree>
    <p:extLst>
      <p:ext uri="{BB962C8B-B14F-4D97-AF65-F5344CB8AC3E}">
        <p14:creationId xmlns:p14="http://schemas.microsoft.com/office/powerpoint/2010/main" val="1231675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1240</TotalTime>
  <Words>3977</Words>
  <Application>Microsoft Office PowerPoint</Application>
  <PresentationFormat>Widescreen</PresentationFormat>
  <Paragraphs>346</Paragraphs>
  <Slides>43</Slides>
  <Notes>43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Arial</vt:lpstr>
      <vt:lpstr>Arial Black</vt:lpstr>
      <vt:lpstr>Calibri</vt:lpstr>
      <vt:lpstr>Calibri Light</vt:lpstr>
      <vt:lpstr>UTM Avo</vt:lpstr>
      <vt:lpstr>UTM Colossalis</vt:lpstr>
      <vt:lpstr>UTM Facebook</vt:lpstr>
      <vt:lpstr>UTM Habano</vt:lpstr>
      <vt:lpstr>UTM Kabel KT</vt:lpstr>
      <vt:lpstr>UTM Seagull</vt:lpstr>
      <vt:lpstr>UTM Sharnay</vt:lpstr>
      <vt:lpstr>UTM Talling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Hao</dc:creator>
  <cp:lastModifiedBy>ASUS</cp:lastModifiedBy>
  <cp:revision>87</cp:revision>
  <cp:lastPrinted>2021-12-02T05:08:01Z</cp:lastPrinted>
  <dcterms:created xsi:type="dcterms:W3CDTF">2021-05-19T08:52:16Z</dcterms:created>
  <dcterms:modified xsi:type="dcterms:W3CDTF">2021-12-02T05:25:06Z</dcterms:modified>
</cp:coreProperties>
</file>