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307" r:id="rId2"/>
    <p:sldId id="308" r:id="rId3"/>
    <p:sldId id="1174" r:id="rId4"/>
    <p:sldId id="1173" r:id="rId5"/>
    <p:sldId id="1176" r:id="rId6"/>
    <p:sldId id="1177" r:id="rId7"/>
    <p:sldId id="1178" r:id="rId8"/>
    <p:sldId id="1180" r:id="rId9"/>
    <p:sldId id="1183" r:id="rId10"/>
    <p:sldId id="1185" r:id="rId11"/>
    <p:sldId id="1187" r:id="rId12"/>
    <p:sldId id="1186" r:id="rId13"/>
    <p:sldId id="1188" r:id="rId14"/>
    <p:sldId id="1223" r:id="rId15"/>
    <p:sldId id="1189" r:id="rId16"/>
    <p:sldId id="3129" r:id="rId17"/>
    <p:sldId id="1191" r:id="rId18"/>
    <p:sldId id="1193" r:id="rId19"/>
    <p:sldId id="1194" r:id="rId20"/>
    <p:sldId id="1195" r:id="rId21"/>
    <p:sldId id="1196" r:id="rId22"/>
    <p:sldId id="1197" r:id="rId23"/>
    <p:sldId id="1201" r:id="rId24"/>
    <p:sldId id="1203" r:id="rId25"/>
    <p:sldId id="1206" r:id="rId26"/>
    <p:sldId id="1208" r:id="rId27"/>
    <p:sldId id="1209" r:id="rId28"/>
    <p:sldId id="1211" r:id="rId29"/>
    <p:sldId id="1218" r:id="rId30"/>
    <p:sldId id="1221" r:id="rId31"/>
    <p:sldId id="1222" r:id="rId32"/>
    <p:sldId id="3130" r:id="rId33"/>
    <p:sldId id="3131" r:id="rId34"/>
    <p:sldId id="3132" r:id="rId35"/>
    <p:sldId id="3133" r:id="rId36"/>
    <p:sldId id="3134" r:id="rId37"/>
    <p:sldId id="3135" r:id="rId38"/>
    <p:sldId id="313" r:id="rId39"/>
  </p:sldIdLst>
  <p:sldSz cx="9144000" cy="5143500" type="screen16x9"/>
  <p:notesSz cx="6858000" cy="9144000"/>
  <p:embeddedFontLst>
    <p:embeddedFont>
      <p:font typeface="#9Slide01 Noi dung ngan" panose="020B0604020202020204" charset="0"/>
      <p:regular r:id="rId41"/>
    </p:embeddedFont>
    <p:embeddedFont>
      <p:font typeface="#9Slide01 Tieu de ngan" panose="020B0604020202020204" charset="0"/>
      <p:bold r:id="rId42"/>
    </p:embeddedFont>
    <p:embeddedFont>
      <p:font typeface="#9Slide02 Noi dung rat dai" panose="020B0604020202020204" charset="0"/>
      <p:regular r:id="rId43"/>
    </p:embeddedFont>
    <p:embeddedFont>
      <p:font typeface="#9Slide02 Tieu de rat dai 01" panose="020B0604020202020204" charset="0"/>
      <p:bold r:id="rId44"/>
    </p:embeddedFont>
    <p:embeddedFont>
      <p:font typeface="#9Slide02 Tieu de rat dai 02" panose="020B0604020202020204" charset="0"/>
      <p:bold r:id="rId45"/>
    </p:embeddedFont>
    <p:embeddedFont>
      <p:font typeface="#9Slide03 SFU SwissBT ExtraComp" panose="020B0604020202020204" charset="0"/>
      <p:regular r:id="rId46"/>
    </p:embeddedFont>
    <p:embeddedFont>
      <p:font typeface="Calibri" panose="020F0502020204030204" pitchFamily="34" charset="0"/>
      <p:regular r:id="rId47"/>
      <p:bold r:id="rId48"/>
      <p:italic r:id="rId49"/>
      <p:boldItalic r:id="rId50"/>
    </p:embeddedFont>
    <p:embeddedFont>
      <p:font typeface="Impact" panose="020B0806030902050204" pitchFamily="34" charset="0"/>
      <p:regular r:id="rId51"/>
    </p:embeddedFont>
    <p:embeddedFont>
      <p:font typeface="Microsoft YaHei" panose="020B0503020204020204" pitchFamily="34" charset="-122"/>
      <p:regular r:id="rId52"/>
      <p:bold r:id="rId5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4">
          <p15:clr>
            <a:srgbClr val="A4A3A4"/>
          </p15:clr>
        </p15:guide>
        <p15:guide id="2" pos="288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6CE8EE"/>
    <a:srgbClr val="17375E"/>
    <a:srgbClr val="25C6FF"/>
    <a:srgbClr val="67F5F2"/>
    <a:srgbClr val="C313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Kiểu Trung bình 1 - Màu chủ đề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57" autoAdjust="0"/>
  </p:normalViewPr>
  <p:slideViewPr>
    <p:cSldViewPr>
      <p:cViewPr varScale="1">
        <p:scale>
          <a:sx n="147" d="100"/>
          <a:sy n="147" d="100"/>
        </p:scale>
        <p:origin x="564" y="120"/>
      </p:cViewPr>
      <p:guideLst>
        <p:guide orient="horz" pos="1574"/>
        <p:guide pos="2889"/>
      </p:guideLst>
    </p:cSldViewPr>
  </p:slid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D9B237-5AB2-48CF-8032-32E9FB6EB4FF}" type="datetimeFigureOut">
              <a:rPr lang="zh-CN" altLang="en-US" smtClean="0"/>
              <a:t>2021/12/2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861678-F871-4BA5-BC3E-7CD7D2CF1E81}" type="slidenum">
              <a:rPr lang="zh-CN" altLang="en-US" smtClean="0"/>
              <a:t>‹#›</a:t>
            </a:fld>
            <a:endParaRPr lang="zh-CN" altLang="en-US"/>
          </a:p>
        </p:txBody>
      </p:sp>
    </p:spTree>
    <p:extLst>
      <p:ext uri="{BB962C8B-B14F-4D97-AF65-F5344CB8AC3E}">
        <p14:creationId xmlns:p14="http://schemas.microsoft.com/office/powerpoint/2010/main" val="1127094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a:t>
            </a:fld>
            <a:endParaRPr lang="zh-CN" altLang="en-US"/>
          </a:p>
        </p:txBody>
      </p:sp>
    </p:spTree>
    <p:extLst>
      <p:ext uri="{BB962C8B-B14F-4D97-AF65-F5344CB8AC3E}">
        <p14:creationId xmlns:p14="http://schemas.microsoft.com/office/powerpoint/2010/main" val="2257095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10</a:t>
            </a:fld>
            <a:endParaRPr lang="zh-CN" altLang="en-US"/>
          </a:p>
        </p:txBody>
      </p:sp>
    </p:spTree>
    <p:extLst>
      <p:ext uri="{BB962C8B-B14F-4D97-AF65-F5344CB8AC3E}">
        <p14:creationId xmlns:p14="http://schemas.microsoft.com/office/powerpoint/2010/main" val="1789324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11</a:t>
            </a:fld>
            <a:endParaRPr lang="zh-CN" altLang="en-US"/>
          </a:p>
        </p:txBody>
      </p:sp>
    </p:spTree>
    <p:extLst>
      <p:ext uri="{BB962C8B-B14F-4D97-AF65-F5344CB8AC3E}">
        <p14:creationId xmlns:p14="http://schemas.microsoft.com/office/powerpoint/2010/main" val="3890045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12</a:t>
            </a:fld>
            <a:endParaRPr lang="zh-CN" altLang="en-US"/>
          </a:p>
        </p:txBody>
      </p:sp>
    </p:spTree>
    <p:extLst>
      <p:ext uri="{BB962C8B-B14F-4D97-AF65-F5344CB8AC3E}">
        <p14:creationId xmlns:p14="http://schemas.microsoft.com/office/powerpoint/2010/main" val="1660959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13</a:t>
            </a:fld>
            <a:endParaRPr lang="zh-CN" altLang="en-US"/>
          </a:p>
        </p:txBody>
      </p:sp>
    </p:spTree>
    <p:extLst>
      <p:ext uri="{BB962C8B-B14F-4D97-AF65-F5344CB8AC3E}">
        <p14:creationId xmlns:p14="http://schemas.microsoft.com/office/powerpoint/2010/main" val="1265513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14</a:t>
            </a:fld>
            <a:endParaRPr lang="zh-CN" altLang="en-US"/>
          </a:p>
        </p:txBody>
      </p:sp>
    </p:spTree>
    <p:extLst>
      <p:ext uri="{BB962C8B-B14F-4D97-AF65-F5344CB8AC3E}">
        <p14:creationId xmlns:p14="http://schemas.microsoft.com/office/powerpoint/2010/main" val="2427841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15</a:t>
            </a:fld>
            <a:endParaRPr lang="zh-CN" altLang="en-US"/>
          </a:p>
        </p:txBody>
      </p:sp>
    </p:spTree>
    <p:extLst>
      <p:ext uri="{BB962C8B-B14F-4D97-AF65-F5344CB8AC3E}">
        <p14:creationId xmlns:p14="http://schemas.microsoft.com/office/powerpoint/2010/main" val="2226216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16</a:t>
            </a:fld>
            <a:endParaRPr lang="zh-CN" altLang="en-US"/>
          </a:p>
        </p:txBody>
      </p:sp>
    </p:spTree>
    <p:extLst>
      <p:ext uri="{BB962C8B-B14F-4D97-AF65-F5344CB8AC3E}">
        <p14:creationId xmlns:p14="http://schemas.microsoft.com/office/powerpoint/2010/main" val="934141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17</a:t>
            </a:fld>
            <a:endParaRPr lang="zh-CN" altLang="en-US"/>
          </a:p>
        </p:txBody>
      </p:sp>
    </p:spTree>
    <p:extLst>
      <p:ext uri="{BB962C8B-B14F-4D97-AF65-F5344CB8AC3E}">
        <p14:creationId xmlns:p14="http://schemas.microsoft.com/office/powerpoint/2010/main" val="4039296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18</a:t>
            </a:fld>
            <a:endParaRPr lang="zh-CN" altLang="en-US"/>
          </a:p>
        </p:txBody>
      </p:sp>
    </p:spTree>
    <p:extLst>
      <p:ext uri="{BB962C8B-B14F-4D97-AF65-F5344CB8AC3E}">
        <p14:creationId xmlns:p14="http://schemas.microsoft.com/office/powerpoint/2010/main" val="2046460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19</a:t>
            </a:fld>
            <a:endParaRPr lang="zh-CN" altLang="en-US"/>
          </a:p>
        </p:txBody>
      </p:sp>
    </p:spTree>
    <p:extLst>
      <p:ext uri="{BB962C8B-B14F-4D97-AF65-F5344CB8AC3E}">
        <p14:creationId xmlns:p14="http://schemas.microsoft.com/office/powerpoint/2010/main" val="3379279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a:t>
            </a:fld>
            <a:endParaRPr lang="zh-CN" altLang="en-US"/>
          </a:p>
        </p:txBody>
      </p:sp>
    </p:spTree>
    <p:extLst>
      <p:ext uri="{BB962C8B-B14F-4D97-AF65-F5344CB8AC3E}">
        <p14:creationId xmlns:p14="http://schemas.microsoft.com/office/powerpoint/2010/main" val="3753861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20</a:t>
            </a:fld>
            <a:endParaRPr lang="zh-CN" altLang="en-US"/>
          </a:p>
        </p:txBody>
      </p:sp>
    </p:spTree>
    <p:extLst>
      <p:ext uri="{BB962C8B-B14F-4D97-AF65-F5344CB8AC3E}">
        <p14:creationId xmlns:p14="http://schemas.microsoft.com/office/powerpoint/2010/main" val="1564729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21</a:t>
            </a:fld>
            <a:endParaRPr lang="zh-CN" altLang="en-US"/>
          </a:p>
        </p:txBody>
      </p:sp>
    </p:spTree>
    <p:extLst>
      <p:ext uri="{BB962C8B-B14F-4D97-AF65-F5344CB8AC3E}">
        <p14:creationId xmlns:p14="http://schemas.microsoft.com/office/powerpoint/2010/main" val="2984555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22</a:t>
            </a:fld>
            <a:endParaRPr lang="zh-CN" altLang="en-US"/>
          </a:p>
        </p:txBody>
      </p:sp>
    </p:spTree>
    <p:extLst>
      <p:ext uri="{BB962C8B-B14F-4D97-AF65-F5344CB8AC3E}">
        <p14:creationId xmlns:p14="http://schemas.microsoft.com/office/powerpoint/2010/main" val="3061675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23</a:t>
            </a:fld>
            <a:endParaRPr lang="zh-CN" altLang="en-US"/>
          </a:p>
        </p:txBody>
      </p:sp>
    </p:spTree>
    <p:extLst>
      <p:ext uri="{BB962C8B-B14F-4D97-AF65-F5344CB8AC3E}">
        <p14:creationId xmlns:p14="http://schemas.microsoft.com/office/powerpoint/2010/main" val="2496766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24</a:t>
            </a:fld>
            <a:endParaRPr lang="zh-CN" altLang="en-US"/>
          </a:p>
        </p:txBody>
      </p:sp>
    </p:spTree>
    <p:extLst>
      <p:ext uri="{BB962C8B-B14F-4D97-AF65-F5344CB8AC3E}">
        <p14:creationId xmlns:p14="http://schemas.microsoft.com/office/powerpoint/2010/main" val="3285409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25</a:t>
            </a:fld>
            <a:endParaRPr lang="zh-CN" altLang="en-US"/>
          </a:p>
        </p:txBody>
      </p:sp>
    </p:spTree>
    <p:extLst>
      <p:ext uri="{BB962C8B-B14F-4D97-AF65-F5344CB8AC3E}">
        <p14:creationId xmlns:p14="http://schemas.microsoft.com/office/powerpoint/2010/main" val="1129938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26</a:t>
            </a:fld>
            <a:endParaRPr lang="zh-CN" altLang="en-US"/>
          </a:p>
        </p:txBody>
      </p:sp>
    </p:spTree>
    <p:extLst>
      <p:ext uri="{BB962C8B-B14F-4D97-AF65-F5344CB8AC3E}">
        <p14:creationId xmlns:p14="http://schemas.microsoft.com/office/powerpoint/2010/main" val="346716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27</a:t>
            </a:fld>
            <a:endParaRPr lang="zh-CN" altLang="en-US"/>
          </a:p>
        </p:txBody>
      </p:sp>
    </p:spTree>
    <p:extLst>
      <p:ext uri="{BB962C8B-B14F-4D97-AF65-F5344CB8AC3E}">
        <p14:creationId xmlns:p14="http://schemas.microsoft.com/office/powerpoint/2010/main" val="661401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28</a:t>
            </a:fld>
            <a:endParaRPr lang="zh-CN" altLang="en-US"/>
          </a:p>
        </p:txBody>
      </p:sp>
    </p:spTree>
    <p:extLst>
      <p:ext uri="{BB962C8B-B14F-4D97-AF65-F5344CB8AC3E}">
        <p14:creationId xmlns:p14="http://schemas.microsoft.com/office/powerpoint/2010/main" val="3268496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29</a:t>
            </a:fld>
            <a:endParaRPr lang="zh-CN" altLang="en-US"/>
          </a:p>
        </p:txBody>
      </p:sp>
    </p:spTree>
    <p:extLst>
      <p:ext uri="{BB962C8B-B14F-4D97-AF65-F5344CB8AC3E}">
        <p14:creationId xmlns:p14="http://schemas.microsoft.com/office/powerpoint/2010/main" val="686466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3</a:t>
            </a:fld>
            <a:endParaRPr lang="zh-CN" altLang="en-US"/>
          </a:p>
        </p:txBody>
      </p:sp>
    </p:spTree>
    <p:extLst>
      <p:ext uri="{BB962C8B-B14F-4D97-AF65-F5344CB8AC3E}">
        <p14:creationId xmlns:p14="http://schemas.microsoft.com/office/powerpoint/2010/main" val="1421596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30</a:t>
            </a:fld>
            <a:endParaRPr lang="zh-CN" altLang="en-US"/>
          </a:p>
        </p:txBody>
      </p:sp>
    </p:spTree>
    <p:extLst>
      <p:ext uri="{BB962C8B-B14F-4D97-AF65-F5344CB8AC3E}">
        <p14:creationId xmlns:p14="http://schemas.microsoft.com/office/powerpoint/2010/main" val="3888831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31</a:t>
            </a:fld>
            <a:endParaRPr lang="zh-CN" altLang="en-US"/>
          </a:p>
        </p:txBody>
      </p:sp>
    </p:spTree>
    <p:extLst>
      <p:ext uri="{BB962C8B-B14F-4D97-AF65-F5344CB8AC3E}">
        <p14:creationId xmlns:p14="http://schemas.microsoft.com/office/powerpoint/2010/main" val="1236882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32</a:t>
            </a:fld>
            <a:endParaRPr lang="zh-CN" altLang="en-US"/>
          </a:p>
        </p:txBody>
      </p:sp>
    </p:spTree>
    <p:extLst>
      <p:ext uri="{BB962C8B-B14F-4D97-AF65-F5344CB8AC3E}">
        <p14:creationId xmlns:p14="http://schemas.microsoft.com/office/powerpoint/2010/main" val="1185622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33</a:t>
            </a:fld>
            <a:endParaRPr lang="zh-CN" altLang="en-US"/>
          </a:p>
        </p:txBody>
      </p:sp>
    </p:spTree>
    <p:extLst>
      <p:ext uri="{BB962C8B-B14F-4D97-AF65-F5344CB8AC3E}">
        <p14:creationId xmlns:p14="http://schemas.microsoft.com/office/powerpoint/2010/main" val="2170790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34</a:t>
            </a:fld>
            <a:endParaRPr lang="zh-CN" altLang="en-US"/>
          </a:p>
        </p:txBody>
      </p:sp>
    </p:spTree>
    <p:extLst>
      <p:ext uri="{BB962C8B-B14F-4D97-AF65-F5344CB8AC3E}">
        <p14:creationId xmlns:p14="http://schemas.microsoft.com/office/powerpoint/2010/main" val="1169030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35</a:t>
            </a:fld>
            <a:endParaRPr lang="zh-CN" altLang="en-US"/>
          </a:p>
        </p:txBody>
      </p:sp>
    </p:spTree>
    <p:extLst>
      <p:ext uri="{BB962C8B-B14F-4D97-AF65-F5344CB8AC3E}">
        <p14:creationId xmlns:p14="http://schemas.microsoft.com/office/powerpoint/2010/main" val="1292191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36</a:t>
            </a:fld>
            <a:endParaRPr lang="zh-CN" altLang="en-US"/>
          </a:p>
        </p:txBody>
      </p:sp>
    </p:spTree>
    <p:extLst>
      <p:ext uri="{BB962C8B-B14F-4D97-AF65-F5344CB8AC3E}">
        <p14:creationId xmlns:p14="http://schemas.microsoft.com/office/powerpoint/2010/main" val="3202918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37</a:t>
            </a:fld>
            <a:endParaRPr lang="zh-CN" altLang="en-US"/>
          </a:p>
        </p:txBody>
      </p:sp>
    </p:spTree>
    <p:extLst>
      <p:ext uri="{BB962C8B-B14F-4D97-AF65-F5344CB8AC3E}">
        <p14:creationId xmlns:p14="http://schemas.microsoft.com/office/powerpoint/2010/main" val="21100614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38</a:t>
            </a:fld>
            <a:endParaRPr lang="zh-CN" altLang="en-US"/>
          </a:p>
        </p:txBody>
      </p:sp>
    </p:spTree>
    <p:extLst>
      <p:ext uri="{BB962C8B-B14F-4D97-AF65-F5344CB8AC3E}">
        <p14:creationId xmlns:p14="http://schemas.microsoft.com/office/powerpoint/2010/main" val="2913396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4</a:t>
            </a:fld>
            <a:endParaRPr lang="zh-CN" altLang="en-US"/>
          </a:p>
        </p:txBody>
      </p:sp>
    </p:spTree>
    <p:extLst>
      <p:ext uri="{BB962C8B-B14F-4D97-AF65-F5344CB8AC3E}">
        <p14:creationId xmlns:p14="http://schemas.microsoft.com/office/powerpoint/2010/main" val="2084281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5</a:t>
            </a:fld>
            <a:endParaRPr lang="zh-CN" altLang="en-US"/>
          </a:p>
        </p:txBody>
      </p:sp>
    </p:spTree>
    <p:extLst>
      <p:ext uri="{BB962C8B-B14F-4D97-AF65-F5344CB8AC3E}">
        <p14:creationId xmlns:p14="http://schemas.microsoft.com/office/powerpoint/2010/main" val="4044556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6</a:t>
            </a:fld>
            <a:endParaRPr lang="zh-CN" altLang="en-US"/>
          </a:p>
        </p:txBody>
      </p:sp>
    </p:spTree>
    <p:extLst>
      <p:ext uri="{BB962C8B-B14F-4D97-AF65-F5344CB8AC3E}">
        <p14:creationId xmlns:p14="http://schemas.microsoft.com/office/powerpoint/2010/main" val="2685249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7</a:t>
            </a:fld>
            <a:endParaRPr lang="zh-CN" altLang="en-US"/>
          </a:p>
        </p:txBody>
      </p:sp>
    </p:spTree>
    <p:extLst>
      <p:ext uri="{BB962C8B-B14F-4D97-AF65-F5344CB8AC3E}">
        <p14:creationId xmlns:p14="http://schemas.microsoft.com/office/powerpoint/2010/main" val="1394977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8</a:t>
            </a:fld>
            <a:endParaRPr lang="zh-CN" altLang="en-US"/>
          </a:p>
        </p:txBody>
      </p:sp>
    </p:spTree>
    <p:extLst>
      <p:ext uri="{BB962C8B-B14F-4D97-AF65-F5344CB8AC3E}">
        <p14:creationId xmlns:p14="http://schemas.microsoft.com/office/powerpoint/2010/main" val="12757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a:effectLst/>
                <a:latin typeface="Times New Roman" panose="02020603050405020304" pitchFamily="18" charset="0"/>
                <a:ea typeface="Calibri" panose="020F0502020204030204" pitchFamily="34" charset="0"/>
                <a:cs typeface="Times New Roman" panose="02020603050405020304" pitchFamily="18" charset="0"/>
              </a:rPr>
              <a:t>Nhìn chung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bối cảnh trong nước và quốc tế không chỉ đem đến cơ hội, thuận lợi, và thời cơ, mà còn đem đến nhiều khó khăn và thách thức đối với thanh niên. Thuận lợi và khó khăn, thời cơ và thách thức đan xen nhau, tác động lẫn nhau và tác động nhiều chiều lên thanh niên. Điều cơ bản là mỗi thanh niên cần có đủ bản lĩnh, ý chí, trình độ để phát huy thuận lợi, tận dụng thời cơ, khắc phục khó khăn, vượt qua thách thức.</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9</a:t>
            </a:fld>
            <a:endParaRPr lang="zh-CN" altLang="en-US"/>
          </a:p>
        </p:txBody>
      </p:sp>
    </p:spTree>
    <p:extLst>
      <p:ext uri="{BB962C8B-B14F-4D97-AF65-F5344CB8AC3E}">
        <p14:creationId xmlns:p14="http://schemas.microsoft.com/office/powerpoint/2010/main" val="444949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2021/12/2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2021/12/2</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notesSlide" Target="../notesSlides/notesSlide13.xml"/><Relationship Id="rId5" Type="http://schemas.openxmlformats.org/officeDocument/2006/relationships/tags" Target="../tags/tag12.xml"/><Relationship Id="rId10" Type="http://schemas.openxmlformats.org/officeDocument/2006/relationships/slideLayout" Target="../slideLayouts/slideLayout7.xml"/><Relationship Id="rId4" Type="http://schemas.openxmlformats.org/officeDocument/2006/relationships/tags" Target="../tags/tag11.xml"/><Relationship Id="rId9" Type="http://schemas.openxmlformats.org/officeDocument/2006/relationships/tags" Target="../tags/tag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tags" Target="../tags/tag19.xml"/><Relationship Id="rId7" Type="http://schemas.openxmlformats.org/officeDocument/2006/relationships/tags" Target="../tags/tag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10" Type="http://schemas.openxmlformats.org/officeDocument/2006/relationships/notesSlide" Target="../notesSlides/notesSlide15.xml"/><Relationship Id="rId4" Type="http://schemas.openxmlformats.org/officeDocument/2006/relationships/tags" Target="../tags/tag20.xml"/><Relationship Id="rId9"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10" Type="http://schemas.openxmlformats.org/officeDocument/2006/relationships/notesSlide" Target="../notesSlides/notesSlide16.xml"/><Relationship Id="rId4" Type="http://schemas.openxmlformats.org/officeDocument/2006/relationships/tags" Target="../tags/tag28.xml"/><Relationship Id="rId9"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文本框 14"/>
          <p:cNvSpPr txBox="1"/>
          <p:nvPr/>
        </p:nvSpPr>
        <p:spPr>
          <a:xfrm>
            <a:off x="769457" y="1866186"/>
            <a:ext cx="7605087" cy="1569660"/>
          </a:xfrm>
          <a:prstGeom prst="rect">
            <a:avLst/>
          </a:prstGeom>
          <a:noFill/>
        </p:spPr>
        <p:txBody>
          <a:bodyPr wrap="square" rtlCol="0">
            <a:spAutoFit/>
            <a:scene3d>
              <a:camera prst="orthographicFront"/>
              <a:lightRig rig="threePt" dir="t"/>
            </a:scene3d>
            <a:sp3d contourW="12700"/>
          </a:bodyPr>
          <a:lstStyle/>
          <a:p>
            <a:pPr algn="ctr"/>
            <a:r>
              <a:rPr lang="en-US" sz="4800" dirty="0">
                <a:solidFill>
                  <a:srgbClr val="FFFF00"/>
                </a:solidFill>
                <a:latin typeface="#9Slide03 SFU SwissBT ExtraComp" panose="00000400000000000000" pitchFamily="2" charset="0"/>
                <a:cs typeface="Times New Roman" pitchFamily="18" charset="0"/>
              </a:rPr>
              <a:t>CÔNG TÁC KIỂM TRA, GIÁM SÁT CỦA ĐOÀN</a:t>
            </a:r>
          </a:p>
          <a:p>
            <a:pPr algn="ctr"/>
            <a:r>
              <a:rPr lang="en-US" sz="4800" dirty="0">
                <a:solidFill>
                  <a:srgbClr val="FFFF00"/>
                </a:solidFill>
                <a:latin typeface="#9Slide03 SFU SwissBT ExtraComp" panose="00000400000000000000" pitchFamily="2" charset="0"/>
                <a:cs typeface="Times New Roman" pitchFamily="18" charset="0"/>
              </a:rPr>
              <a:t>PHỤC VỤ ĐẠI HỘI ĐOÀN </a:t>
            </a:r>
            <a:r>
              <a:rPr lang="en-US" sz="4800">
                <a:solidFill>
                  <a:srgbClr val="FFFF00"/>
                </a:solidFill>
                <a:latin typeface="#9Slide03 SFU SwissBT ExtraComp" panose="00000400000000000000" pitchFamily="2" charset="0"/>
                <a:cs typeface="Times New Roman" pitchFamily="18" charset="0"/>
              </a:rPr>
              <a:t>CÁC CẤP</a:t>
            </a:r>
            <a:endParaRPr lang="en-US" sz="4800" dirty="0">
              <a:solidFill>
                <a:srgbClr val="FFFF00"/>
              </a:solidFill>
              <a:latin typeface="#9Slide03 SFU SwissBT ExtraComp" panose="00000400000000000000" pitchFamily="2" charset="0"/>
              <a:cs typeface="Times New Roman" pitchFamily="18" charset="0"/>
            </a:endParaRPr>
          </a:p>
        </p:txBody>
      </p:sp>
      <p:sp>
        <p:nvSpPr>
          <p:cNvPr id="16" name="文本框 15"/>
          <p:cNvSpPr txBox="1"/>
          <p:nvPr/>
        </p:nvSpPr>
        <p:spPr>
          <a:xfrm>
            <a:off x="539552" y="3755669"/>
            <a:ext cx="8064896" cy="892552"/>
          </a:xfrm>
          <a:prstGeom prst="rect">
            <a:avLst/>
          </a:prstGeom>
          <a:noFill/>
        </p:spPr>
        <p:txBody>
          <a:bodyPr wrap="square" rtlCol="0">
            <a:spAutoFit/>
            <a:scene3d>
              <a:camera prst="orthographicFront"/>
              <a:lightRig rig="threePt" dir="t"/>
            </a:scene3d>
            <a:sp3d contourW="12700"/>
          </a:bodyPr>
          <a:lstStyle/>
          <a:p>
            <a:pPr algn="ctr"/>
            <a:r>
              <a:rPr lang="en-US" sz="1400" b="1" dirty="0" err="1">
                <a:solidFill>
                  <a:schemeClr val="bg1"/>
                </a:solidFill>
                <a:latin typeface="+mj-lt"/>
                <a:cs typeface="Times New Roman" pitchFamily="18" charset="0"/>
              </a:rPr>
              <a:t>Báo</a:t>
            </a:r>
            <a:r>
              <a:rPr lang="en-US" sz="1400" b="1" dirty="0">
                <a:solidFill>
                  <a:schemeClr val="bg1"/>
                </a:solidFill>
                <a:latin typeface="+mj-lt"/>
                <a:cs typeface="Times New Roman" pitchFamily="18" charset="0"/>
              </a:rPr>
              <a:t> </a:t>
            </a:r>
            <a:r>
              <a:rPr lang="en-US" sz="1400" b="1" dirty="0" err="1">
                <a:solidFill>
                  <a:schemeClr val="bg1"/>
                </a:solidFill>
                <a:latin typeface="+mj-lt"/>
                <a:cs typeface="Times New Roman" pitchFamily="18" charset="0"/>
              </a:rPr>
              <a:t>cáo</a:t>
            </a:r>
            <a:r>
              <a:rPr lang="en-US" sz="1400" b="1" dirty="0">
                <a:solidFill>
                  <a:schemeClr val="bg1"/>
                </a:solidFill>
                <a:latin typeface="+mj-lt"/>
                <a:cs typeface="Times New Roman" pitchFamily="18" charset="0"/>
              </a:rPr>
              <a:t> </a:t>
            </a:r>
            <a:r>
              <a:rPr lang="en-US" sz="1400" b="1" dirty="0" err="1">
                <a:solidFill>
                  <a:schemeClr val="bg1"/>
                </a:solidFill>
                <a:latin typeface="+mj-lt"/>
                <a:cs typeface="Times New Roman" pitchFamily="18" charset="0"/>
              </a:rPr>
              <a:t>viên</a:t>
            </a:r>
            <a:r>
              <a:rPr lang="en-US" sz="1400" b="1" dirty="0">
                <a:solidFill>
                  <a:schemeClr val="bg1"/>
                </a:solidFill>
                <a:latin typeface="+mj-lt"/>
                <a:cs typeface="Times New Roman" pitchFamily="18" charset="0"/>
              </a:rPr>
              <a:t>: </a:t>
            </a:r>
          </a:p>
          <a:p>
            <a:pPr algn="ctr"/>
            <a:r>
              <a:rPr lang="en-US" sz="2400" b="1" dirty="0" err="1">
                <a:solidFill>
                  <a:schemeClr val="bg1"/>
                </a:solidFill>
                <a:latin typeface="+mj-lt"/>
                <a:cs typeface="Times New Roman" pitchFamily="18" charset="0"/>
              </a:rPr>
              <a:t>Ngô</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Văn</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Cương</a:t>
            </a:r>
            <a:endParaRPr lang="en-US" sz="2400" b="1" dirty="0">
              <a:solidFill>
                <a:schemeClr val="bg1"/>
              </a:solidFill>
              <a:latin typeface="+mj-lt"/>
              <a:cs typeface="Times New Roman" pitchFamily="18" charset="0"/>
            </a:endParaRPr>
          </a:p>
          <a:p>
            <a:pPr algn="ctr"/>
            <a:r>
              <a:rPr lang="en-US" sz="1400" b="1" dirty="0">
                <a:solidFill>
                  <a:schemeClr val="bg1"/>
                </a:solidFill>
                <a:latin typeface="+mj-lt"/>
                <a:cs typeface="Times New Roman" pitchFamily="18" charset="0"/>
              </a:rPr>
              <a:t>BÍ THƯ BCH, CHỦ NHIỆM UỶ BAN KIỂM TRA TRUNG </a:t>
            </a:r>
            <a:r>
              <a:rPr lang="vi-VN" sz="1400" b="1" dirty="0">
                <a:solidFill>
                  <a:schemeClr val="bg1"/>
                </a:solidFill>
                <a:latin typeface="+mj-lt"/>
                <a:cs typeface="Times New Roman" pitchFamily="18" charset="0"/>
              </a:rPr>
              <a:t>ƯƠ</a:t>
            </a:r>
            <a:r>
              <a:rPr lang="en-US" sz="1400" b="1" dirty="0">
                <a:solidFill>
                  <a:schemeClr val="bg1"/>
                </a:solidFill>
                <a:latin typeface="+mj-lt"/>
                <a:cs typeface="Times New Roman" pitchFamily="18" charset="0"/>
              </a:rPr>
              <a:t>NG </a:t>
            </a:r>
            <a:r>
              <a:rPr lang="vi-VN" sz="1400" b="1" dirty="0">
                <a:solidFill>
                  <a:schemeClr val="bg1"/>
                </a:solidFill>
                <a:latin typeface="+mj-lt"/>
                <a:cs typeface="Times New Roman" pitchFamily="18" charset="0"/>
              </a:rPr>
              <a:t>Đ</a:t>
            </a:r>
            <a:r>
              <a:rPr lang="en-US" sz="1400" b="1" dirty="0">
                <a:solidFill>
                  <a:schemeClr val="bg1"/>
                </a:solidFill>
                <a:latin typeface="+mj-lt"/>
                <a:cs typeface="Times New Roman" pitchFamily="18" charset="0"/>
              </a:rPr>
              <a:t>OÀN</a:t>
            </a:r>
          </a:p>
        </p:txBody>
      </p:sp>
      <p:sp>
        <p:nvSpPr>
          <p:cNvPr id="22" name="文本框 21"/>
          <p:cNvSpPr txBox="1"/>
          <p:nvPr/>
        </p:nvSpPr>
        <p:spPr>
          <a:xfrm>
            <a:off x="1964690" y="221908"/>
            <a:ext cx="5214620" cy="26161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a:solidFill>
                  <a:schemeClr val="bg1"/>
                </a:solidFill>
                <a:latin typeface="+mj-lt"/>
              </a:rPr>
              <a:t>TRUNG ƯƠNG ĐOÀN TNCS HỒ CHÍ MINH</a:t>
            </a:r>
            <a:endParaRPr kumimoji="0" lang="zh-CN" altLang="en-US" sz="1100" i="0" u="none" strike="noStrike" kern="1200" cap="none" spc="0" normalizeH="0" baseline="0" noProof="0" dirty="0">
              <a:ln>
                <a:noFill/>
              </a:ln>
              <a:solidFill>
                <a:schemeClr val="bg1"/>
              </a:solidFill>
              <a:effectLst/>
              <a:uLnTx/>
              <a:uFillTx/>
              <a:latin typeface="+mj-lt"/>
            </a:endParaRPr>
          </a:p>
        </p:txBody>
      </p:sp>
      <p:pic>
        <p:nvPicPr>
          <p:cNvPr id="8" name="Hình ảnh 7">
            <a:extLst>
              <a:ext uri="{FF2B5EF4-FFF2-40B4-BE49-F238E27FC236}">
                <a16:creationId xmlns:a16="http://schemas.microsoft.com/office/drawing/2014/main" id="{9A87669B-F2A4-40B8-95F7-BFDA687BB1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7915" y="738807"/>
            <a:ext cx="988170" cy="109367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TextBox 14"/>
          <p:cNvSpPr txBox="1">
            <a:spLocks noChangeArrowheads="1"/>
          </p:cNvSpPr>
          <p:nvPr/>
        </p:nvSpPr>
        <p:spPr bwMode="auto">
          <a:xfrm>
            <a:off x="611560" y="186194"/>
            <a:ext cx="8064896" cy="369332"/>
          </a:xfrm>
          <a:prstGeom prst="rect">
            <a:avLst/>
          </a:prstGeom>
          <a:noFill/>
          <a:ln w="9525">
            <a:noFill/>
            <a:miter lim="800000"/>
          </a:ln>
        </p:spPr>
        <p:txBody>
          <a:bodyPr wrap="square">
            <a:spAutoFit/>
          </a:bodyPr>
          <a:lstStyle/>
          <a:p>
            <a:r>
              <a:rPr lang="en-US" dirty="0">
                <a:latin typeface="+mj-lt"/>
              </a:rPr>
              <a:t>II. QUY TRÌNH KIỂM TRA GIÁM SÁT</a:t>
            </a:r>
            <a:endParaRPr lang="vi-VN" dirty="0">
              <a:latin typeface="+mj-lt"/>
            </a:endParaRPr>
          </a:p>
        </p:txBody>
      </p:sp>
      <p:grpSp>
        <p:nvGrpSpPr>
          <p:cNvPr id="17" name="组合 4">
            <a:extLst>
              <a:ext uri="{FF2B5EF4-FFF2-40B4-BE49-F238E27FC236}">
                <a16:creationId xmlns:a16="http://schemas.microsoft.com/office/drawing/2014/main" id="{972750BF-B4E8-4A4C-9B2F-98DDC480905F}"/>
              </a:ext>
            </a:extLst>
          </p:cNvPr>
          <p:cNvGrpSpPr/>
          <p:nvPr/>
        </p:nvGrpSpPr>
        <p:grpSpPr>
          <a:xfrm>
            <a:off x="446073" y="1689162"/>
            <a:ext cx="8251890" cy="2402069"/>
            <a:chOff x="605559" y="1918765"/>
            <a:chExt cx="11002520" cy="3202758"/>
          </a:xfrm>
        </p:grpSpPr>
        <p:sp>
          <p:nvSpPr>
            <p:cNvPr id="18" name="Freeform 10">
              <a:extLst>
                <a:ext uri="{FF2B5EF4-FFF2-40B4-BE49-F238E27FC236}">
                  <a16:creationId xmlns:a16="http://schemas.microsoft.com/office/drawing/2014/main" id="{7454EE25-3FA8-4B99-AFFA-A7BF9B5B7BF2}"/>
                </a:ext>
              </a:extLst>
            </p:cNvPr>
            <p:cNvSpPr/>
            <p:nvPr/>
          </p:nvSpPr>
          <p:spPr>
            <a:xfrm>
              <a:off x="605559" y="1918765"/>
              <a:ext cx="11002520" cy="3050846"/>
            </a:xfrm>
            <a:custGeom>
              <a:avLst/>
              <a:gdLst>
                <a:gd name="connsiteX0" fmla="*/ 0 w 19373850"/>
                <a:gd name="connsiteY0" fmla="*/ 5010150 h 5372100"/>
                <a:gd name="connsiteX1" fmla="*/ 2571750 w 19373850"/>
                <a:gd name="connsiteY1" fmla="*/ 5372100 h 5372100"/>
                <a:gd name="connsiteX2" fmla="*/ 7105650 w 19373850"/>
                <a:gd name="connsiteY2" fmla="*/ 4895850 h 5372100"/>
                <a:gd name="connsiteX3" fmla="*/ 11353800 w 19373850"/>
                <a:gd name="connsiteY3" fmla="*/ 2686050 h 5372100"/>
                <a:gd name="connsiteX4" fmla="*/ 15125700 w 19373850"/>
                <a:gd name="connsiteY4" fmla="*/ 666750 h 5372100"/>
                <a:gd name="connsiteX5" fmla="*/ 19373850 w 19373850"/>
                <a:gd name="connsiteY5" fmla="*/ 0 h 537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3850" h="5372100">
                  <a:moveTo>
                    <a:pt x="0" y="5010150"/>
                  </a:moveTo>
                  <a:lnTo>
                    <a:pt x="2571750" y="5372100"/>
                  </a:lnTo>
                  <a:lnTo>
                    <a:pt x="7105650" y="4895850"/>
                  </a:lnTo>
                  <a:lnTo>
                    <a:pt x="11353800" y="2686050"/>
                  </a:lnTo>
                  <a:lnTo>
                    <a:pt x="15125700" y="666750"/>
                  </a:lnTo>
                  <a:lnTo>
                    <a:pt x="19373850" y="0"/>
                  </a:lnTo>
                </a:path>
              </a:pathLst>
            </a:custGeom>
            <a:ln w="76200">
              <a:solidFill>
                <a:schemeClr val="accent1"/>
              </a:solidFill>
              <a:prstDash val="sysDot"/>
            </a:ln>
          </p:spPr>
          <p:txBody>
            <a:bodyPr vert="horz" wrap="square" lIns="68580" tIns="34290" rIns="68580" bIns="34290" numCol="1" rtlCol="0" anchor="t" anchorCtr="0" compatLnSpc="1"/>
            <a:lstStyle/>
            <a:p>
              <a:pPr algn="ctr" defTabSz="685800" fontAlgn="base">
                <a:spcBef>
                  <a:spcPct val="0"/>
                </a:spcBef>
                <a:spcAft>
                  <a:spcPct val="0"/>
                </a:spcAft>
              </a:pPr>
              <a:endParaRPr lang="en-US" sz="4200">
                <a:solidFill>
                  <a:srgbClr val="000000"/>
                </a:solidFill>
                <a:latin typeface="字魂35号-经典雅黑" panose="00000500000000000000" pitchFamily="2" charset="-122"/>
                <a:ea typeface="字魂35号-经典雅黑" panose="00000500000000000000" pitchFamily="2" charset="-122"/>
                <a:cs typeface="ヒラギノ角ゴ ProN W3" charset="0"/>
                <a:sym typeface="字魂35号-经典雅黑" panose="00000500000000000000" pitchFamily="2" charset="-122"/>
              </a:endParaRPr>
            </a:p>
          </p:txBody>
        </p:sp>
        <p:sp>
          <p:nvSpPr>
            <p:cNvPr id="19" name="Oval 22">
              <a:extLst>
                <a:ext uri="{FF2B5EF4-FFF2-40B4-BE49-F238E27FC236}">
                  <a16:creationId xmlns:a16="http://schemas.microsoft.com/office/drawing/2014/main" id="{44FAC008-4750-4D81-ABFD-63EC85B571AC}"/>
                </a:ext>
              </a:extLst>
            </p:cNvPr>
            <p:cNvSpPr/>
            <p:nvPr/>
          </p:nvSpPr>
          <p:spPr bwMode="auto">
            <a:xfrm>
              <a:off x="1925051" y="4760903"/>
              <a:ext cx="360620" cy="360620"/>
            </a:xfrm>
            <a:prstGeom prst="ellipse">
              <a:avLst/>
            </a:prstGeom>
            <a:solidFill>
              <a:schemeClr val="bg1"/>
            </a:solidFill>
            <a:ln w="127000">
              <a:solidFill>
                <a:schemeClr val="accent1"/>
              </a:solidFill>
              <a:miter lim="800000"/>
            </a:ln>
          </p:spPr>
          <p:txBody>
            <a:bodyPr lIns="0" tIns="0" rIns="0" bIns="0"/>
            <a:lstStyle/>
            <a:p>
              <a:endParaRPr lang="en-US" sz="135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20" name="Oval 23">
              <a:extLst>
                <a:ext uri="{FF2B5EF4-FFF2-40B4-BE49-F238E27FC236}">
                  <a16:creationId xmlns:a16="http://schemas.microsoft.com/office/drawing/2014/main" id="{EC7B2859-75E4-4398-B7BC-053312A710D1}"/>
                </a:ext>
              </a:extLst>
            </p:cNvPr>
            <p:cNvSpPr/>
            <p:nvPr/>
          </p:nvSpPr>
          <p:spPr bwMode="auto">
            <a:xfrm>
              <a:off x="4446164" y="4489987"/>
              <a:ext cx="360620" cy="360620"/>
            </a:xfrm>
            <a:prstGeom prst="ellipse">
              <a:avLst/>
            </a:prstGeom>
            <a:solidFill>
              <a:schemeClr val="bg1"/>
            </a:solidFill>
            <a:ln w="127000">
              <a:solidFill>
                <a:schemeClr val="accent1"/>
              </a:solidFill>
              <a:miter lim="800000"/>
            </a:ln>
          </p:spPr>
          <p:txBody>
            <a:bodyPr lIns="0" tIns="0" rIns="0" bIns="0"/>
            <a:lstStyle/>
            <a:p>
              <a:endParaRPr lang="en-US" sz="135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21" name="Oval 24">
              <a:extLst>
                <a:ext uri="{FF2B5EF4-FFF2-40B4-BE49-F238E27FC236}">
                  <a16:creationId xmlns:a16="http://schemas.microsoft.com/office/drawing/2014/main" id="{BE196F85-2BDB-4C13-A247-AE4C2F0F27AB}"/>
                </a:ext>
              </a:extLst>
            </p:cNvPr>
            <p:cNvSpPr/>
            <p:nvPr/>
          </p:nvSpPr>
          <p:spPr bwMode="auto">
            <a:xfrm>
              <a:off x="6851500" y="3247536"/>
              <a:ext cx="360620" cy="360620"/>
            </a:xfrm>
            <a:prstGeom prst="ellipse">
              <a:avLst/>
            </a:prstGeom>
            <a:solidFill>
              <a:schemeClr val="bg1"/>
            </a:solidFill>
            <a:ln w="127000">
              <a:solidFill>
                <a:schemeClr val="accent1"/>
              </a:solidFill>
              <a:miter lim="800000"/>
            </a:ln>
          </p:spPr>
          <p:txBody>
            <a:bodyPr lIns="0" tIns="0" rIns="0" bIns="0"/>
            <a:lstStyle/>
            <a:p>
              <a:endParaRPr lang="en-US" sz="135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22" name="Oval 27">
              <a:extLst>
                <a:ext uri="{FF2B5EF4-FFF2-40B4-BE49-F238E27FC236}">
                  <a16:creationId xmlns:a16="http://schemas.microsoft.com/office/drawing/2014/main" id="{EFC89DB2-6F21-471B-8B6D-566CB4AA4A3E}"/>
                </a:ext>
              </a:extLst>
            </p:cNvPr>
            <p:cNvSpPr/>
            <p:nvPr/>
          </p:nvSpPr>
          <p:spPr bwMode="auto">
            <a:xfrm>
              <a:off x="8980571" y="2120713"/>
              <a:ext cx="360620" cy="360620"/>
            </a:xfrm>
            <a:prstGeom prst="ellipse">
              <a:avLst/>
            </a:prstGeom>
            <a:solidFill>
              <a:schemeClr val="bg1"/>
            </a:solidFill>
            <a:ln w="127000">
              <a:solidFill>
                <a:schemeClr val="accent1"/>
              </a:solidFill>
              <a:miter lim="800000"/>
            </a:ln>
          </p:spPr>
          <p:txBody>
            <a:bodyPr lIns="0" tIns="0" rIns="0" bIns="0"/>
            <a:lstStyle/>
            <a:p>
              <a:endParaRPr lang="en-US" sz="135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sp>
        <p:nvSpPr>
          <p:cNvPr id="23" name="Rounded Rectangular Callout 1">
            <a:extLst>
              <a:ext uri="{FF2B5EF4-FFF2-40B4-BE49-F238E27FC236}">
                <a16:creationId xmlns:a16="http://schemas.microsoft.com/office/drawing/2014/main" id="{D64791AC-D4FA-4B68-BD5A-A444432E70DA}"/>
              </a:ext>
            </a:extLst>
          </p:cNvPr>
          <p:cNvSpPr/>
          <p:nvPr/>
        </p:nvSpPr>
        <p:spPr bwMode="auto">
          <a:xfrm>
            <a:off x="224161" y="1273550"/>
            <a:ext cx="2198718" cy="1967176"/>
          </a:xfrm>
          <a:prstGeom prst="wedgeRoundRectCallout">
            <a:avLst>
              <a:gd name="adj1" fmla="val 10840"/>
              <a:gd name="adj2" fmla="val 73850"/>
              <a:gd name="adj3" fmla="val 16667"/>
            </a:avLst>
          </a:prstGeom>
          <a:solidFill>
            <a:srgbClr val="0066FF"/>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68580" tIns="34290" rIns="68580" bIns="34290" numCol="1" rtlCol="0" anchor="t" anchorCtr="0" compatLnSpc="1"/>
          <a:lstStyle/>
          <a:p>
            <a:pPr algn="ctr" defTabSz="685800" fontAlgn="base">
              <a:spcBef>
                <a:spcPct val="0"/>
              </a:spcBef>
              <a:spcAft>
                <a:spcPct val="0"/>
              </a:spcAft>
            </a:pPr>
            <a:endParaRPr lang="en-US" sz="4200">
              <a:solidFill>
                <a:srgbClr val="000000"/>
              </a:solidFill>
              <a:latin typeface="+mj-lt"/>
              <a:ea typeface="字魂35号-经典雅黑" panose="00000500000000000000" pitchFamily="2" charset="-122"/>
              <a:cs typeface="ヒラギノ角ゴ ProN W3" charset="0"/>
              <a:sym typeface="字魂35号-经典雅黑" panose="00000500000000000000" pitchFamily="2" charset="-122"/>
            </a:endParaRPr>
          </a:p>
        </p:txBody>
      </p:sp>
      <p:sp>
        <p:nvSpPr>
          <p:cNvPr id="24" name="Rounded Rectangular Callout 47">
            <a:extLst>
              <a:ext uri="{FF2B5EF4-FFF2-40B4-BE49-F238E27FC236}">
                <a16:creationId xmlns:a16="http://schemas.microsoft.com/office/drawing/2014/main" id="{3DE7F92B-4082-433A-A6AA-AA67AC7B9992}"/>
              </a:ext>
            </a:extLst>
          </p:cNvPr>
          <p:cNvSpPr/>
          <p:nvPr/>
        </p:nvSpPr>
        <p:spPr bwMode="auto">
          <a:xfrm>
            <a:off x="4117829" y="3669135"/>
            <a:ext cx="1598065" cy="1149308"/>
          </a:xfrm>
          <a:prstGeom prst="wedgeRoundRectCallout">
            <a:avLst>
              <a:gd name="adj1" fmla="val -73710"/>
              <a:gd name="adj2" fmla="val -32435"/>
              <a:gd name="adj3" fmla="val 16667"/>
            </a:avLst>
          </a:prstGeom>
          <a:solidFill>
            <a:srgbClr val="0066FF"/>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68580" tIns="34290" rIns="68580" bIns="34290" numCol="1" rtlCol="0" anchor="t" anchorCtr="0" compatLnSpc="1"/>
          <a:lstStyle/>
          <a:p>
            <a:pPr algn="ctr" defTabSz="685800" fontAlgn="base">
              <a:spcBef>
                <a:spcPct val="0"/>
              </a:spcBef>
              <a:spcAft>
                <a:spcPct val="0"/>
              </a:spcAft>
            </a:pPr>
            <a:endParaRPr lang="en-US" sz="4200">
              <a:solidFill>
                <a:srgbClr val="000000"/>
              </a:solidFill>
              <a:latin typeface="字魂35号-经典雅黑" panose="00000500000000000000" pitchFamily="2" charset="-122"/>
              <a:ea typeface="字魂35号-经典雅黑" panose="00000500000000000000" pitchFamily="2" charset="-122"/>
              <a:cs typeface="ヒラギノ角ゴ ProN W3" charset="0"/>
              <a:sym typeface="字魂35号-经典雅黑" panose="00000500000000000000" pitchFamily="2" charset="-122"/>
            </a:endParaRPr>
          </a:p>
        </p:txBody>
      </p:sp>
      <p:sp>
        <p:nvSpPr>
          <p:cNvPr id="25" name="Rounded Rectangular Callout 48">
            <a:extLst>
              <a:ext uri="{FF2B5EF4-FFF2-40B4-BE49-F238E27FC236}">
                <a16:creationId xmlns:a16="http://schemas.microsoft.com/office/drawing/2014/main" id="{84044094-E020-4CFF-ABD4-FE769D82EF97}"/>
              </a:ext>
            </a:extLst>
          </p:cNvPr>
          <p:cNvSpPr/>
          <p:nvPr/>
        </p:nvSpPr>
        <p:spPr bwMode="auto">
          <a:xfrm>
            <a:off x="3104726" y="843558"/>
            <a:ext cx="1851591" cy="1664846"/>
          </a:xfrm>
          <a:prstGeom prst="wedgeRoundRectCallout">
            <a:avLst>
              <a:gd name="adj1" fmla="val 63149"/>
              <a:gd name="adj2" fmla="val 58683"/>
              <a:gd name="adj3" fmla="val 16667"/>
            </a:avLst>
          </a:prstGeom>
          <a:solidFill>
            <a:srgbClr val="0066FF"/>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68580" tIns="34290" rIns="68580" bIns="34290" numCol="1" rtlCol="0" anchor="t" anchorCtr="0" compatLnSpc="1"/>
          <a:lstStyle/>
          <a:p>
            <a:pPr algn="ctr" defTabSz="685800" fontAlgn="base">
              <a:spcBef>
                <a:spcPct val="0"/>
              </a:spcBef>
              <a:spcAft>
                <a:spcPct val="0"/>
              </a:spcAft>
            </a:pPr>
            <a:endParaRPr lang="en-US" sz="4200">
              <a:solidFill>
                <a:srgbClr val="000000"/>
              </a:solidFill>
              <a:latin typeface="字魂35号-经典雅黑" panose="00000500000000000000" pitchFamily="2" charset="-122"/>
              <a:ea typeface="字魂35号-经典雅黑" panose="00000500000000000000" pitchFamily="2" charset="-122"/>
              <a:cs typeface="ヒラギノ角ゴ ProN W3" charset="0"/>
              <a:sym typeface="字魂35号-经典雅黑" panose="00000500000000000000" pitchFamily="2" charset="-122"/>
            </a:endParaRPr>
          </a:p>
        </p:txBody>
      </p:sp>
      <p:sp>
        <p:nvSpPr>
          <p:cNvPr id="26" name="Rounded Rectangular Callout 49">
            <a:extLst>
              <a:ext uri="{FF2B5EF4-FFF2-40B4-BE49-F238E27FC236}">
                <a16:creationId xmlns:a16="http://schemas.microsoft.com/office/drawing/2014/main" id="{5D7D89CC-6061-4851-A7D6-853F15BDC4B0}"/>
              </a:ext>
            </a:extLst>
          </p:cNvPr>
          <p:cNvSpPr/>
          <p:nvPr/>
        </p:nvSpPr>
        <p:spPr bwMode="auto">
          <a:xfrm>
            <a:off x="6852231" y="2381552"/>
            <a:ext cx="1598065" cy="1149308"/>
          </a:xfrm>
          <a:prstGeom prst="wedgeRoundRectCallout">
            <a:avLst>
              <a:gd name="adj1" fmla="val -39184"/>
              <a:gd name="adj2" fmla="val -69146"/>
              <a:gd name="adj3" fmla="val 16667"/>
            </a:avLst>
          </a:prstGeom>
          <a:solidFill>
            <a:srgbClr val="0066FF"/>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68580" tIns="34290" rIns="68580" bIns="34290" numCol="1" rtlCol="0" anchor="t" anchorCtr="0" compatLnSpc="1"/>
          <a:lstStyle/>
          <a:p>
            <a:pPr algn="ctr" defTabSz="685800" fontAlgn="base">
              <a:spcBef>
                <a:spcPct val="0"/>
              </a:spcBef>
              <a:spcAft>
                <a:spcPct val="0"/>
              </a:spcAft>
            </a:pPr>
            <a:endParaRPr lang="en-US" sz="4200">
              <a:solidFill>
                <a:srgbClr val="000000"/>
              </a:solidFill>
              <a:latin typeface="字魂35号-经典雅黑" panose="00000500000000000000" pitchFamily="2" charset="-122"/>
              <a:ea typeface="字魂35号-经典雅黑" panose="00000500000000000000" pitchFamily="2" charset="-122"/>
              <a:cs typeface="ヒラギノ角ゴ ProN W3" charset="0"/>
              <a:sym typeface="字魂35号-经典雅黑" panose="00000500000000000000" pitchFamily="2" charset="-122"/>
            </a:endParaRPr>
          </a:p>
        </p:txBody>
      </p:sp>
      <p:sp>
        <p:nvSpPr>
          <p:cNvPr id="27" name="文本框 2">
            <a:extLst>
              <a:ext uri="{FF2B5EF4-FFF2-40B4-BE49-F238E27FC236}">
                <a16:creationId xmlns:a16="http://schemas.microsoft.com/office/drawing/2014/main" id="{5487BF2C-91C6-4617-8343-00A85918FB63}"/>
              </a:ext>
            </a:extLst>
          </p:cNvPr>
          <p:cNvSpPr txBox="1"/>
          <p:nvPr/>
        </p:nvSpPr>
        <p:spPr>
          <a:xfrm>
            <a:off x="337986" y="1402775"/>
            <a:ext cx="2084593" cy="1754326"/>
          </a:xfrm>
          <a:prstGeom prst="rect">
            <a:avLst/>
          </a:prstGeom>
          <a:noFill/>
        </p:spPr>
        <p:txBody>
          <a:bodyPr wrap="square" rtlCol="0">
            <a:spAutoFit/>
          </a:bodyPr>
          <a:lstStyle/>
          <a:p>
            <a:pPr algn="ctr"/>
            <a:r>
              <a:rPr lang="it-IT" sz="1200">
                <a:solidFill>
                  <a:srgbClr val="FFFF00"/>
                </a:solidFill>
                <a:latin typeface="#9Slide02 Noi dung rat dai" panose="02000000000000000000" pitchFamily="2" charset="0"/>
                <a:ea typeface="#9Slide02 Noi dung rat dai" panose="02000000000000000000" pitchFamily="2" charset="0"/>
              </a:rPr>
              <a:t>Đơn vị giám sát báo cáo với cơ quan có thẩm quyền giám sát để xem xét đánh giá, yêu cầu đối với cấp bộ đoàn cấp dưới về những vấn đề cần thiết. Nội dung này chỉ có trong trường hợp giám sát theo phân công của cấp bộ đoàn cấp tỉnh và Trung ương.</a:t>
            </a:r>
            <a:endParaRPr lang="it-IT" sz="1200" dirty="0">
              <a:solidFill>
                <a:srgbClr val="FFFF00"/>
              </a:solidFill>
              <a:latin typeface="#9Slide02 Noi dung rat dai" panose="02000000000000000000" pitchFamily="2" charset="0"/>
              <a:ea typeface="#9Slide02 Noi dung rat dai" panose="02000000000000000000" pitchFamily="2" charset="0"/>
            </a:endParaRPr>
          </a:p>
        </p:txBody>
      </p:sp>
      <p:sp>
        <p:nvSpPr>
          <p:cNvPr id="28" name="文本框 20">
            <a:extLst>
              <a:ext uri="{FF2B5EF4-FFF2-40B4-BE49-F238E27FC236}">
                <a16:creationId xmlns:a16="http://schemas.microsoft.com/office/drawing/2014/main" id="{E99FECEF-F4B2-4DA7-99AF-CAC04ADBEB48}"/>
              </a:ext>
            </a:extLst>
          </p:cNvPr>
          <p:cNvSpPr txBox="1"/>
          <p:nvPr/>
        </p:nvSpPr>
        <p:spPr>
          <a:xfrm>
            <a:off x="3178182" y="943137"/>
            <a:ext cx="1704680" cy="1405000"/>
          </a:xfrm>
          <a:prstGeom prst="rect">
            <a:avLst/>
          </a:prstGeom>
          <a:noFill/>
        </p:spPr>
        <p:txBody>
          <a:bodyPr wrap="square" rtlCol="0">
            <a:spAutoFit/>
          </a:bodyPr>
          <a:lstStyle/>
          <a:p>
            <a:pPr algn="ctr" defTabSz="685800">
              <a:lnSpc>
                <a:spcPct val="120000"/>
              </a:lnSpc>
              <a:defRPr/>
            </a:pPr>
            <a:r>
              <a:rPr lang="vi-VN" altLang="zh-CN" sz="1200">
                <a:solidFill>
                  <a:srgbClr val="FFFF00"/>
                </a:solidFill>
                <a:latin typeface="#9Slide02 Noi dung rat dai" panose="02000000000000000000" pitchFamily="2" charset="0"/>
                <a:ea typeface="#9Slide02 Noi dung rat dai" panose="02000000000000000000" pitchFamily="2" charset="0"/>
                <a:sym typeface="字魂35号-经典雅黑" panose="00000500000000000000" pitchFamily="2" charset="-122"/>
              </a:rPr>
              <a:t>Cán bộ giám sát theo dõi cấp bộ đoàn chịu sự giám sát thực hiện kết luận giám sát và báo cáo kết quả thực hiện với chủ thể giám sát.</a:t>
            </a:r>
            <a:endParaRPr lang="vi-VN" altLang="zh-CN" sz="1200" dirty="0">
              <a:solidFill>
                <a:srgbClr val="FFFF00"/>
              </a:solidFill>
              <a:latin typeface="#9Slide02 Noi dung rat dai" panose="02000000000000000000" pitchFamily="2" charset="0"/>
              <a:ea typeface="#9Slide02 Noi dung rat dai" panose="02000000000000000000" pitchFamily="2" charset="0"/>
              <a:sym typeface="字魂35号-经典雅黑" panose="00000500000000000000" pitchFamily="2" charset="-122"/>
            </a:endParaRPr>
          </a:p>
        </p:txBody>
      </p:sp>
      <p:sp>
        <p:nvSpPr>
          <p:cNvPr id="30" name="文本框 5">
            <a:extLst>
              <a:ext uri="{FF2B5EF4-FFF2-40B4-BE49-F238E27FC236}">
                <a16:creationId xmlns:a16="http://schemas.microsoft.com/office/drawing/2014/main" id="{799AA56A-A350-4829-A878-599152FFC52A}"/>
              </a:ext>
            </a:extLst>
          </p:cNvPr>
          <p:cNvSpPr txBox="1"/>
          <p:nvPr/>
        </p:nvSpPr>
        <p:spPr>
          <a:xfrm>
            <a:off x="6960413" y="2722122"/>
            <a:ext cx="1381699" cy="518604"/>
          </a:xfrm>
          <a:prstGeom prst="rect">
            <a:avLst/>
          </a:prstGeom>
          <a:noFill/>
        </p:spPr>
        <p:txBody>
          <a:bodyPr wrap="square" rtlCol="0">
            <a:spAutoFit/>
          </a:bodyPr>
          <a:lstStyle/>
          <a:p>
            <a:pPr algn="ctr" defTabSz="685800">
              <a:lnSpc>
                <a:spcPct val="120000"/>
              </a:lnSpc>
              <a:defRPr/>
            </a:pPr>
            <a:r>
              <a:rPr lang="vi-VN" altLang="zh-CN" sz="1200">
                <a:solidFill>
                  <a:srgbClr val="FFFF00"/>
                </a:solidFill>
                <a:latin typeface="#9Slide02 Noi dung rat dai" panose="02000000000000000000" pitchFamily="2" charset="0"/>
                <a:ea typeface="#9Slide02 Noi dung rat dai" panose="02000000000000000000" pitchFamily="2" charset="0"/>
                <a:sym typeface="字魂35号-经典雅黑" panose="00000500000000000000" pitchFamily="2" charset="-122"/>
              </a:rPr>
              <a:t>Lập và lưu trữ hồ sơ giám sát.</a:t>
            </a:r>
            <a:endParaRPr lang="vi-VN" altLang="zh-CN" sz="1200" dirty="0">
              <a:solidFill>
                <a:srgbClr val="FFFF00"/>
              </a:solidFill>
              <a:latin typeface="#9Slide02 Noi dung rat dai" panose="02000000000000000000" pitchFamily="2" charset="0"/>
              <a:ea typeface="#9Slide02 Noi dung rat dai" panose="02000000000000000000" pitchFamily="2" charset="0"/>
              <a:sym typeface="字魂35号-经典雅黑" panose="00000500000000000000" pitchFamily="2" charset="-122"/>
            </a:endParaRPr>
          </a:p>
        </p:txBody>
      </p:sp>
      <p:sp>
        <p:nvSpPr>
          <p:cNvPr id="31" name="文本框 22">
            <a:extLst>
              <a:ext uri="{FF2B5EF4-FFF2-40B4-BE49-F238E27FC236}">
                <a16:creationId xmlns:a16="http://schemas.microsoft.com/office/drawing/2014/main" id="{88D8A224-696B-4899-ABD6-FC0BF6F6A8DB}"/>
              </a:ext>
            </a:extLst>
          </p:cNvPr>
          <p:cNvSpPr txBox="1"/>
          <p:nvPr/>
        </p:nvSpPr>
        <p:spPr>
          <a:xfrm>
            <a:off x="4244217" y="3873687"/>
            <a:ext cx="1381699" cy="740203"/>
          </a:xfrm>
          <a:prstGeom prst="rect">
            <a:avLst/>
          </a:prstGeom>
          <a:noFill/>
        </p:spPr>
        <p:txBody>
          <a:bodyPr wrap="square" rtlCol="0">
            <a:spAutoFit/>
          </a:bodyPr>
          <a:lstStyle/>
          <a:p>
            <a:pPr algn="ctr" defTabSz="685800">
              <a:lnSpc>
                <a:spcPct val="120000"/>
              </a:lnSpc>
              <a:defRPr/>
            </a:pPr>
            <a:r>
              <a:rPr lang="vi-VN" altLang="zh-CN" sz="1200">
                <a:solidFill>
                  <a:srgbClr val="FFFF00"/>
                </a:solidFill>
                <a:latin typeface="#9Slide02 Noi dung rat dai" panose="02000000000000000000" pitchFamily="2" charset="0"/>
                <a:ea typeface="#9Slide02 Noi dung rat dai" panose="02000000000000000000" pitchFamily="2" charset="0"/>
                <a:sym typeface="字魂35号-经典雅黑" panose="00000500000000000000" pitchFamily="2" charset="-122"/>
              </a:rPr>
              <a:t>Cấp bộ đoàn cấp dưới thực hiện kết luận giám sát.</a:t>
            </a:r>
            <a:endParaRPr lang="vi-VN" altLang="zh-CN" sz="1200" dirty="0">
              <a:solidFill>
                <a:srgbClr val="FFFF00"/>
              </a:solidFill>
              <a:latin typeface="#9Slide02 Noi dung rat dai" panose="02000000000000000000" pitchFamily="2" charset="0"/>
              <a:ea typeface="#9Slide02 Noi dung rat dai" panose="02000000000000000000" pitchFamily="2" charset="0"/>
              <a:sym typeface="字魂35号-经典雅黑" panose="00000500000000000000" pitchFamily="2" charset="-122"/>
            </a:endParaRPr>
          </a:p>
        </p:txBody>
      </p:sp>
    </p:spTree>
    <p:extLst>
      <p:ext uri="{BB962C8B-B14F-4D97-AF65-F5344CB8AC3E}">
        <p14:creationId xmlns:p14="http://schemas.microsoft.com/office/powerpoint/2010/main" val="1092279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500"/>
                                        <p:tgtEl>
                                          <p:spTgt spid="29"/>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5"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strVal val="#ppt_w*0.70"/>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Effect transition="in" filter="fade">
                                      <p:cBhvr>
                                        <p:cTn id="26" dur="1000"/>
                                        <p:tgtEl>
                                          <p:spTgt spid="23"/>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strVal val="#ppt_w*0.70"/>
                                          </p:val>
                                        </p:tav>
                                        <p:tav tm="100000">
                                          <p:val>
                                            <p:strVal val="#ppt_w"/>
                                          </p:val>
                                        </p:tav>
                                      </p:tavLst>
                                    </p:anim>
                                    <p:anim calcmode="lin" valueType="num">
                                      <p:cBhvr>
                                        <p:cTn id="30" dur="1000" fill="hold"/>
                                        <p:tgtEl>
                                          <p:spTgt spid="27"/>
                                        </p:tgtEl>
                                        <p:attrNameLst>
                                          <p:attrName>ppt_h</p:attrName>
                                        </p:attrNameLst>
                                      </p:cBhvr>
                                      <p:tavLst>
                                        <p:tav tm="0">
                                          <p:val>
                                            <p:strVal val="#ppt_h"/>
                                          </p:val>
                                        </p:tav>
                                        <p:tav tm="100000">
                                          <p:val>
                                            <p:strVal val="#ppt_h"/>
                                          </p:val>
                                        </p:tav>
                                      </p:tavLst>
                                    </p:anim>
                                    <p:animEffect transition="in" filter="fade">
                                      <p:cBhvr>
                                        <p:cTn id="31" dur="1000"/>
                                        <p:tgtEl>
                                          <p:spTgt spid="27"/>
                                        </p:tgtEl>
                                      </p:cBhvr>
                                    </p:animEffect>
                                  </p:childTnLst>
                                </p:cTn>
                              </p:par>
                            </p:childTnLst>
                          </p:cTn>
                        </p:par>
                        <p:par>
                          <p:cTn id="32" fill="hold">
                            <p:stCondLst>
                              <p:cond delay="3000"/>
                            </p:stCondLst>
                            <p:childTnLst>
                              <p:par>
                                <p:cTn id="33" presetID="55"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1000" fill="hold"/>
                                        <p:tgtEl>
                                          <p:spTgt spid="31"/>
                                        </p:tgtEl>
                                        <p:attrNameLst>
                                          <p:attrName>ppt_w</p:attrName>
                                        </p:attrNameLst>
                                      </p:cBhvr>
                                      <p:tavLst>
                                        <p:tav tm="0">
                                          <p:val>
                                            <p:strVal val="#ppt_w*0.70"/>
                                          </p:val>
                                        </p:tav>
                                        <p:tav tm="100000">
                                          <p:val>
                                            <p:strVal val="#ppt_w"/>
                                          </p:val>
                                        </p:tav>
                                      </p:tavLst>
                                    </p:anim>
                                    <p:anim calcmode="lin" valueType="num">
                                      <p:cBhvr>
                                        <p:cTn id="41" dur="1000" fill="hold"/>
                                        <p:tgtEl>
                                          <p:spTgt spid="31"/>
                                        </p:tgtEl>
                                        <p:attrNameLst>
                                          <p:attrName>ppt_h</p:attrName>
                                        </p:attrNameLst>
                                      </p:cBhvr>
                                      <p:tavLst>
                                        <p:tav tm="0">
                                          <p:val>
                                            <p:strVal val="#ppt_h"/>
                                          </p:val>
                                        </p:tav>
                                        <p:tav tm="100000">
                                          <p:val>
                                            <p:strVal val="#ppt_h"/>
                                          </p:val>
                                        </p:tav>
                                      </p:tavLst>
                                    </p:anim>
                                    <p:animEffect transition="in" filter="fade">
                                      <p:cBhvr>
                                        <p:cTn id="42" dur="1000"/>
                                        <p:tgtEl>
                                          <p:spTgt spid="31"/>
                                        </p:tgtEl>
                                      </p:cBhvr>
                                    </p:animEffect>
                                  </p:childTnLst>
                                </p:cTn>
                              </p:par>
                            </p:childTnLst>
                          </p:cTn>
                        </p:par>
                        <p:par>
                          <p:cTn id="43" fill="hold">
                            <p:stCondLst>
                              <p:cond delay="4000"/>
                            </p:stCondLst>
                            <p:childTnLst>
                              <p:par>
                                <p:cTn id="44" presetID="55"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1000" fill="hold"/>
                                        <p:tgtEl>
                                          <p:spTgt spid="25"/>
                                        </p:tgtEl>
                                        <p:attrNameLst>
                                          <p:attrName>ppt_w</p:attrName>
                                        </p:attrNameLst>
                                      </p:cBhvr>
                                      <p:tavLst>
                                        <p:tav tm="0">
                                          <p:val>
                                            <p:strVal val="#ppt_w*0.70"/>
                                          </p:val>
                                        </p:tav>
                                        <p:tav tm="100000">
                                          <p:val>
                                            <p:strVal val="#ppt_w"/>
                                          </p:val>
                                        </p:tav>
                                      </p:tavLst>
                                    </p:anim>
                                    <p:anim calcmode="lin" valueType="num">
                                      <p:cBhvr>
                                        <p:cTn id="47" dur="1000" fill="hold"/>
                                        <p:tgtEl>
                                          <p:spTgt spid="25"/>
                                        </p:tgtEl>
                                        <p:attrNameLst>
                                          <p:attrName>ppt_h</p:attrName>
                                        </p:attrNameLst>
                                      </p:cBhvr>
                                      <p:tavLst>
                                        <p:tav tm="0">
                                          <p:val>
                                            <p:strVal val="#ppt_h"/>
                                          </p:val>
                                        </p:tav>
                                        <p:tav tm="100000">
                                          <p:val>
                                            <p:strVal val="#ppt_h"/>
                                          </p:val>
                                        </p:tav>
                                      </p:tavLst>
                                    </p:anim>
                                    <p:animEffect transition="in" filter="fade">
                                      <p:cBhvr>
                                        <p:cTn id="48" dur="10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5000"/>
                            </p:stCondLst>
                            <p:childTnLst>
                              <p:par>
                                <p:cTn id="53" presetID="55"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1000" fill="hold"/>
                                        <p:tgtEl>
                                          <p:spTgt spid="26"/>
                                        </p:tgtEl>
                                        <p:attrNameLst>
                                          <p:attrName>ppt_w</p:attrName>
                                        </p:attrNameLst>
                                      </p:cBhvr>
                                      <p:tavLst>
                                        <p:tav tm="0">
                                          <p:val>
                                            <p:strVal val="#ppt_w*0.70"/>
                                          </p:val>
                                        </p:tav>
                                        <p:tav tm="100000">
                                          <p:val>
                                            <p:strVal val="#ppt_w"/>
                                          </p:val>
                                        </p:tav>
                                      </p:tavLst>
                                    </p:anim>
                                    <p:anim calcmode="lin" valueType="num">
                                      <p:cBhvr>
                                        <p:cTn id="56" dur="1000" fill="hold"/>
                                        <p:tgtEl>
                                          <p:spTgt spid="26"/>
                                        </p:tgtEl>
                                        <p:attrNameLst>
                                          <p:attrName>ppt_h</p:attrName>
                                        </p:attrNameLst>
                                      </p:cBhvr>
                                      <p:tavLst>
                                        <p:tav tm="0">
                                          <p:val>
                                            <p:strVal val="#ppt_h"/>
                                          </p:val>
                                        </p:tav>
                                        <p:tav tm="100000">
                                          <p:val>
                                            <p:strVal val="#ppt_h"/>
                                          </p:val>
                                        </p:tav>
                                      </p:tavLst>
                                    </p:anim>
                                    <p:animEffect transition="in" filter="fade">
                                      <p:cBhvr>
                                        <p:cTn id="57" dur="1000"/>
                                        <p:tgtEl>
                                          <p:spTgt spid="26"/>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1000" fill="hold"/>
                                        <p:tgtEl>
                                          <p:spTgt spid="30"/>
                                        </p:tgtEl>
                                        <p:attrNameLst>
                                          <p:attrName>ppt_w</p:attrName>
                                        </p:attrNameLst>
                                      </p:cBhvr>
                                      <p:tavLst>
                                        <p:tav tm="0">
                                          <p:val>
                                            <p:strVal val="#ppt_w*0.70"/>
                                          </p:val>
                                        </p:tav>
                                        <p:tav tm="100000">
                                          <p:val>
                                            <p:strVal val="#ppt_w"/>
                                          </p:val>
                                        </p:tav>
                                      </p:tavLst>
                                    </p:anim>
                                    <p:anim calcmode="lin" valueType="num">
                                      <p:cBhvr>
                                        <p:cTn id="61" dur="1000" fill="hold"/>
                                        <p:tgtEl>
                                          <p:spTgt spid="30"/>
                                        </p:tgtEl>
                                        <p:attrNameLst>
                                          <p:attrName>ppt_h</p:attrName>
                                        </p:attrNameLst>
                                      </p:cBhvr>
                                      <p:tavLst>
                                        <p:tav tm="0">
                                          <p:val>
                                            <p:strVal val="#ppt_h"/>
                                          </p:val>
                                        </p:tav>
                                        <p:tav tm="100000">
                                          <p:val>
                                            <p:strVal val="#ppt_h"/>
                                          </p:val>
                                        </p:tav>
                                      </p:tavLst>
                                    </p:anim>
                                    <p:animEffect transition="in" filter="fade">
                                      <p:cBhvr>
                                        <p:cTn id="6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29" grpId="0"/>
      <p:bldP spid="23" grpId="0" bldLvl="0" animBg="1"/>
      <p:bldP spid="24" grpId="0" bldLvl="0" animBg="1"/>
      <p:bldP spid="25" grpId="0" bldLvl="0" animBg="1"/>
      <p:bldP spid="26" grpId="0" bldLvl="0" animBg="1"/>
      <p:bldP spid="27" grpId="0"/>
      <p:bldP spid="28"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0">
            <a:extLst>
              <a:ext uri="{FF2B5EF4-FFF2-40B4-BE49-F238E27FC236}">
                <a16:creationId xmlns:a16="http://schemas.microsoft.com/office/drawing/2014/main" id="{0C1E6420-D79A-4359-8713-C0BE15D0A844}"/>
              </a:ext>
            </a:extLst>
          </p:cNvPr>
          <p:cNvSpPr txBox="1"/>
          <p:nvPr/>
        </p:nvSpPr>
        <p:spPr>
          <a:xfrm>
            <a:off x="335624" y="855742"/>
            <a:ext cx="1085944" cy="1323439"/>
          </a:xfrm>
          <a:prstGeom prst="rect">
            <a:avLst/>
          </a:prstGeom>
          <a:noFill/>
        </p:spPr>
        <p:txBody>
          <a:bodyPr wrap="square" rtlCol="0">
            <a:spAutoFit/>
          </a:bodyPr>
          <a:lstStyle/>
          <a:p>
            <a:pPr algn="ctr"/>
            <a:r>
              <a:rPr lang="it-IT" sz="1600" dirty="0">
                <a:latin typeface="#9Slide02 Tieu de rat dai 02" panose="020B0606020202050201" pitchFamily="34" charset="0"/>
                <a:ea typeface="#9Slide02 Noi dung rat dai" panose="020B0604020202020204" charset="0"/>
              </a:rPr>
              <a:t>b</a:t>
            </a:r>
            <a:r>
              <a:rPr lang="it-IT" sz="1600" i="1" dirty="0">
                <a:latin typeface="#9Slide02 Tieu de rat dai 02" panose="020B0606020202050201" pitchFamily="34" charset="0"/>
                <a:ea typeface="#9Slide02 Noi dung rat dai" panose="020B0604020202020204" charset="0"/>
              </a:rPr>
              <a:t>. </a:t>
            </a:r>
            <a:r>
              <a:rPr lang="it-IT" sz="1600" dirty="0">
                <a:latin typeface="#9Slide02 Tieu de rat dai 02" panose="020B0606020202050201" pitchFamily="34" charset="0"/>
                <a:ea typeface="#9Slide02 Noi dung rat dai" panose="020B0604020202020204" charset="0"/>
              </a:rPr>
              <a:t>Trực </a:t>
            </a:r>
            <a:r>
              <a:rPr lang="it-IT" sz="1600">
                <a:latin typeface="#9Slide02 Tieu de rat dai 02" panose="020B0606020202050201" pitchFamily="34" charset="0"/>
                <a:ea typeface="#9Slide02 Noi dung rat dai" panose="020B0604020202020204" charset="0"/>
              </a:rPr>
              <a:t>tiếp </a:t>
            </a:r>
          </a:p>
          <a:p>
            <a:pPr algn="ctr"/>
            <a:r>
              <a:rPr lang="it-IT" sz="1600">
                <a:latin typeface="#9Slide02 Tieu de rat dai 02" panose="020B0606020202050201" pitchFamily="34" charset="0"/>
                <a:ea typeface="#9Slide02 Noi dung rat dai" panose="020B0604020202020204" charset="0"/>
              </a:rPr>
              <a:t>với </a:t>
            </a:r>
            <a:r>
              <a:rPr lang="it-IT" sz="1600" dirty="0">
                <a:latin typeface="#9Slide02 Tieu de rat dai 02" panose="020B0606020202050201" pitchFamily="34" charset="0"/>
                <a:ea typeface="#9Slide02 Noi dung rat dai" panose="020B0604020202020204" charset="0"/>
              </a:rPr>
              <a:t>cấp bộ </a:t>
            </a:r>
            <a:r>
              <a:rPr lang="it-IT" sz="1600">
                <a:latin typeface="#9Slide02 Tieu de rat dai 02" panose="020B0606020202050201" pitchFamily="34" charset="0"/>
                <a:ea typeface="#9Slide02 Noi dung rat dai" panose="020B0604020202020204" charset="0"/>
              </a:rPr>
              <a:t>đoàn </a:t>
            </a:r>
          </a:p>
          <a:p>
            <a:pPr algn="ctr"/>
            <a:r>
              <a:rPr lang="it-IT" sz="1600">
                <a:latin typeface="#9Slide02 Tieu de rat dai 02" panose="020B0606020202050201" pitchFamily="34" charset="0"/>
                <a:ea typeface="#9Slide02 Noi dung rat dai" panose="020B0604020202020204" charset="0"/>
              </a:rPr>
              <a:t>cấp dưới.</a:t>
            </a:r>
            <a:endParaRPr lang="en-US" sz="1600" dirty="0">
              <a:latin typeface="#9Slide02 Tieu de rat dai 02" panose="020B0606020202050201" pitchFamily="34" charset="0"/>
              <a:ea typeface="#9Slide02 Noi dung rat dai" panose="020B0604020202020204" charset="0"/>
            </a:endParaRPr>
          </a:p>
          <a:p>
            <a:pPr marL="342900" indent="-342900" algn="ctr">
              <a:buAutoNum type="alphaLcPeriod"/>
            </a:pPr>
            <a:endParaRPr lang="vi-VN" sz="1600" dirty="0">
              <a:latin typeface="#9Slide02 Tieu de rat dai 02" panose="020B0606020202050201" pitchFamily="34" charset="0"/>
              <a:ea typeface="#9Slide02 Noi dung rat dai" panose="020B0604020202020204" charset="0"/>
            </a:endParaRPr>
          </a:p>
        </p:txBody>
      </p:sp>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TextBox 14"/>
          <p:cNvSpPr txBox="1">
            <a:spLocks noChangeArrowheads="1"/>
          </p:cNvSpPr>
          <p:nvPr/>
        </p:nvSpPr>
        <p:spPr bwMode="auto">
          <a:xfrm>
            <a:off x="611560" y="186194"/>
            <a:ext cx="8064896" cy="369332"/>
          </a:xfrm>
          <a:prstGeom prst="rect">
            <a:avLst/>
          </a:prstGeom>
          <a:noFill/>
          <a:ln w="9525">
            <a:noFill/>
            <a:miter lim="800000"/>
          </a:ln>
        </p:spPr>
        <p:txBody>
          <a:bodyPr wrap="square">
            <a:spAutoFit/>
          </a:bodyPr>
          <a:lstStyle/>
          <a:p>
            <a:r>
              <a:rPr lang="en-US" dirty="0">
                <a:latin typeface="+mj-lt"/>
              </a:rPr>
              <a:t>II. QUY TRÌNH KIỂM TRA GIÁM SÁT</a:t>
            </a:r>
            <a:endParaRPr lang="vi-VN" dirty="0">
              <a:latin typeface="+mj-lt"/>
            </a:endParaRPr>
          </a:p>
        </p:txBody>
      </p:sp>
      <p:grpSp>
        <p:nvGrpSpPr>
          <p:cNvPr id="4" name="Nhóm 3">
            <a:extLst>
              <a:ext uri="{FF2B5EF4-FFF2-40B4-BE49-F238E27FC236}">
                <a16:creationId xmlns:a16="http://schemas.microsoft.com/office/drawing/2014/main" id="{44FECFC2-FD39-40C8-8027-37A7D7BE4874}"/>
              </a:ext>
            </a:extLst>
          </p:cNvPr>
          <p:cNvGrpSpPr/>
          <p:nvPr/>
        </p:nvGrpSpPr>
        <p:grpSpPr>
          <a:xfrm>
            <a:off x="1547669" y="1738953"/>
            <a:ext cx="6922956" cy="1203604"/>
            <a:chOff x="1547669" y="1738953"/>
            <a:chExt cx="6922956" cy="1203604"/>
          </a:xfrm>
        </p:grpSpPr>
        <p:sp>
          <p:nvSpPr>
            <p:cNvPr id="21" name="Parallelogram 14340">
              <a:extLst>
                <a:ext uri="{FF2B5EF4-FFF2-40B4-BE49-F238E27FC236}">
                  <a16:creationId xmlns:a16="http://schemas.microsoft.com/office/drawing/2014/main" id="{99A847AF-2A81-4600-8E46-9E63DA7318D4}"/>
                </a:ext>
              </a:extLst>
            </p:cNvPr>
            <p:cNvSpPr/>
            <p:nvPr/>
          </p:nvSpPr>
          <p:spPr>
            <a:xfrm rot="16200000" flipV="1">
              <a:off x="2114169" y="2004930"/>
              <a:ext cx="787851" cy="255898"/>
            </a:xfrm>
            <a:prstGeom prst="parallelogram">
              <a:avLst>
                <a:gd name="adj" fmla="val 2325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68580" tIns="34290" rIns="68580" bIns="34290" numCol="1" spcCol="0" rtlCol="0" fromWordArt="0" anchor="ctr" anchorCtr="0" forceAA="0" compatLnSpc="1">
              <a:prstTxWarp prst="textNoShape">
                <a:avLst/>
              </a:prstTxWarp>
              <a:noAutofit/>
            </a:bodyPr>
            <a:lstStyle/>
            <a:p>
              <a:pPr algn="ctr" defTabSz="685800">
                <a:defRPr/>
              </a:pPr>
              <a:endParaRPr lang="it-IT" sz="1100" dirty="0">
                <a:solidFill>
                  <a:prstClr val="black"/>
                </a:solidFill>
                <a:latin typeface="#9Slide02 Noi dung rat dai" panose="02000000000000000000" pitchFamily="2" charset="0"/>
                <a:ea typeface="#9Slide02 Noi dung rat dai" panose="02000000000000000000" pitchFamily="2" charset="0"/>
              </a:endParaRPr>
            </a:p>
          </p:txBody>
        </p:sp>
        <p:sp>
          <p:nvSpPr>
            <p:cNvPr id="23" name="Chevron 26">
              <a:extLst>
                <a:ext uri="{FF2B5EF4-FFF2-40B4-BE49-F238E27FC236}">
                  <a16:creationId xmlns:a16="http://schemas.microsoft.com/office/drawing/2014/main" id="{F272E9D0-6AF5-4ED2-B8FB-440031B46550}"/>
                </a:ext>
              </a:extLst>
            </p:cNvPr>
            <p:cNvSpPr/>
            <p:nvPr/>
          </p:nvSpPr>
          <p:spPr>
            <a:xfrm rot="5400000">
              <a:off x="1393688" y="1956097"/>
              <a:ext cx="1140441" cy="83248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685800">
                <a:defRPr/>
              </a:pPr>
              <a:endParaRPr lang="it-IT" sz="2400">
                <a:solidFill>
                  <a:prstClr val="white"/>
                </a:solidFill>
                <a:latin typeface="#9Slide02 Noi dung rat dai" panose="02000000000000000000" pitchFamily="2" charset="0"/>
                <a:ea typeface="#9Slide02 Noi dung rat dai" panose="02000000000000000000" pitchFamily="2" charset="0"/>
              </a:endParaRPr>
            </a:p>
            <a:p>
              <a:pPr algn="ctr" defTabSz="685800">
                <a:defRPr/>
              </a:pPr>
              <a:r>
                <a:rPr lang="it-IT" sz="2400">
                  <a:solidFill>
                    <a:prstClr val="white"/>
                  </a:solidFill>
                  <a:latin typeface="#9Slide02 Noi dung rat dai" panose="02000000000000000000" pitchFamily="2" charset="0"/>
                  <a:ea typeface="#9Slide02 Noi dung rat dai" panose="02000000000000000000" pitchFamily="2" charset="0"/>
                </a:rPr>
                <a:t>02</a:t>
              </a:r>
            </a:p>
          </p:txBody>
        </p:sp>
        <p:sp>
          <p:nvSpPr>
            <p:cNvPr id="24" name="Rectangle 14335">
              <a:extLst>
                <a:ext uri="{FF2B5EF4-FFF2-40B4-BE49-F238E27FC236}">
                  <a16:creationId xmlns:a16="http://schemas.microsoft.com/office/drawing/2014/main" id="{82BF11B7-D33A-4FC1-8254-B088A3279995}"/>
                </a:ext>
              </a:extLst>
            </p:cNvPr>
            <p:cNvSpPr/>
            <p:nvPr/>
          </p:nvSpPr>
          <p:spPr>
            <a:xfrm>
              <a:off x="2630567" y="1738953"/>
              <a:ext cx="5840058" cy="7308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a:defRPr/>
              </a:pPr>
              <a:r>
                <a:rPr lang="vi-VN" sz="1200">
                  <a:solidFill>
                    <a:prstClr val="white"/>
                  </a:solidFill>
                  <a:latin typeface="#9Slide02 Noi dung rat dai" panose="02000000000000000000" pitchFamily="2" charset="0"/>
                  <a:ea typeface="#9Slide02 Noi dung rat dai" panose="02000000000000000000" pitchFamily="2" charset="0"/>
                </a:rPr>
                <a:t>Các thành viên tham dự hội nghị trao đổi thảo luận, nghe cấp bộ đoàn chịu sự giám sát trả lời các yêu cầu của ban chấp hành (ban thường vụ) cấp trên.</a:t>
              </a:r>
            </a:p>
          </p:txBody>
        </p:sp>
      </p:grpSp>
      <p:grpSp>
        <p:nvGrpSpPr>
          <p:cNvPr id="11" name="Nhóm 10">
            <a:extLst>
              <a:ext uri="{FF2B5EF4-FFF2-40B4-BE49-F238E27FC236}">
                <a16:creationId xmlns:a16="http://schemas.microsoft.com/office/drawing/2014/main" id="{C068D68D-FC5A-4EB1-A3C1-51C423E64DDF}"/>
              </a:ext>
            </a:extLst>
          </p:cNvPr>
          <p:cNvGrpSpPr/>
          <p:nvPr/>
        </p:nvGrpSpPr>
        <p:grpSpPr>
          <a:xfrm>
            <a:off x="1547667" y="954548"/>
            <a:ext cx="6922957" cy="1268571"/>
            <a:chOff x="1547667" y="954548"/>
            <a:chExt cx="6922957" cy="1268571"/>
          </a:xfrm>
        </p:grpSpPr>
        <p:sp>
          <p:nvSpPr>
            <p:cNvPr id="17" name="Rectangle 44">
              <a:extLst>
                <a:ext uri="{FF2B5EF4-FFF2-40B4-BE49-F238E27FC236}">
                  <a16:creationId xmlns:a16="http://schemas.microsoft.com/office/drawing/2014/main" id="{CB1EB0A6-1825-4DD2-A770-F11500793D29}"/>
                </a:ext>
              </a:extLst>
            </p:cNvPr>
            <p:cNvSpPr/>
            <p:nvPr/>
          </p:nvSpPr>
          <p:spPr>
            <a:xfrm>
              <a:off x="2630565" y="1008142"/>
              <a:ext cx="5840059" cy="7308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a:defRPr/>
              </a:pPr>
              <a:r>
                <a:rPr lang="vi-VN" sz="1200">
                  <a:solidFill>
                    <a:prstClr val="white"/>
                  </a:solidFill>
                  <a:latin typeface="#9Slide02 Noi dung rat dai" panose="02000000000000000000" pitchFamily="2" charset="0"/>
                  <a:ea typeface="#9Slide02 Noi dung rat dai" panose="02000000000000000000" pitchFamily="2" charset="0"/>
                </a:rPr>
                <a:t>Theo chương trình công tác hoặc đột xuất, ban chấp hành, ban thường vụ trực tiếp hoặc tổ chức đoàn công tác nghe cấp bộ đoàn cấp dưới báo cáo tình hình, kết quả hoạt động, công tác của Đoàn cấp dưới.</a:t>
              </a:r>
            </a:p>
          </p:txBody>
        </p:sp>
        <p:sp>
          <p:nvSpPr>
            <p:cNvPr id="19" name="Pentagon 25">
              <a:extLst>
                <a:ext uri="{FF2B5EF4-FFF2-40B4-BE49-F238E27FC236}">
                  <a16:creationId xmlns:a16="http://schemas.microsoft.com/office/drawing/2014/main" id="{1F2B1C30-7701-421D-AA9A-8BB1EBC94EB9}"/>
                </a:ext>
              </a:extLst>
            </p:cNvPr>
            <p:cNvSpPr/>
            <p:nvPr/>
          </p:nvSpPr>
          <p:spPr>
            <a:xfrm rot="5400000">
              <a:off x="1329621" y="1172594"/>
              <a:ext cx="1268571" cy="83247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685800">
                <a:defRPr/>
              </a:pPr>
              <a:r>
                <a:rPr lang="it-IT" sz="2400">
                  <a:solidFill>
                    <a:prstClr val="white"/>
                  </a:solidFill>
                  <a:latin typeface="#9Slide02 Noi dung rat dai" panose="02000000000000000000" pitchFamily="2" charset="0"/>
                  <a:ea typeface="#9Slide02 Noi dung rat dai" panose="02000000000000000000" pitchFamily="2" charset="0"/>
                </a:rPr>
                <a:t>01</a:t>
              </a:r>
            </a:p>
          </p:txBody>
        </p:sp>
        <p:sp>
          <p:nvSpPr>
            <p:cNvPr id="25" name="Trapezoid 14339">
              <a:extLst>
                <a:ext uri="{FF2B5EF4-FFF2-40B4-BE49-F238E27FC236}">
                  <a16:creationId xmlns:a16="http://schemas.microsoft.com/office/drawing/2014/main" id="{3641E3F5-7451-4376-9B07-729EFE0B913A}"/>
                </a:ext>
              </a:extLst>
            </p:cNvPr>
            <p:cNvSpPr/>
            <p:nvPr/>
          </p:nvSpPr>
          <p:spPr>
            <a:xfrm rot="5400000">
              <a:off x="2084192" y="1250499"/>
              <a:ext cx="847800" cy="255897"/>
            </a:xfrm>
            <a:prstGeom prst="trapezoid">
              <a:avLst>
                <a:gd name="adj" fmla="val 2234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68580" tIns="34290" rIns="68580" bIns="34290" numCol="1" spcCol="0" rtlCol="0" fromWordArt="0" anchor="ctr" anchorCtr="0" forceAA="0" compatLnSpc="1">
              <a:prstTxWarp prst="textNoShape">
                <a:avLst/>
              </a:prstTxWarp>
              <a:noAutofit/>
            </a:bodyPr>
            <a:lstStyle/>
            <a:p>
              <a:pPr algn="ctr" defTabSz="685800">
                <a:defRPr/>
              </a:pPr>
              <a:endParaRPr lang="it-IT" sz="1350" dirty="0">
                <a:solidFill>
                  <a:prstClr val="black"/>
                </a:solidFill>
                <a:latin typeface="Calibri"/>
              </a:endParaRPr>
            </a:p>
          </p:txBody>
        </p:sp>
      </p:grpSp>
      <p:grpSp>
        <p:nvGrpSpPr>
          <p:cNvPr id="12" name="Nhóm 11">
            <a:extLst>
              <a:ext uri="{FF2B5EF4-FFF2-40B4-BE49-F238E27FC236}">
                <a16:creationId xmlns:a16="http://schemas.microsoft.com/office/drawing/2014/main" id="{6AE0E9B6-F4C2-45C4-89D6-8A3E2613029D}"/>
              </a:ext>
            </a:extLst>
          </p:cNvPr>
          <p:cNvGrpSpPr/>
          <p:nvPr/>
        </p:nvGrpSpPr>
        <p:grpSpPr>
          <a:xfrm>
            <a:off x="1547666" y="2455640"/>
            <a:ext cx="6922962" cy="1203601"/>
            <a:chOff x="1547666" y="2455640"/>
            <a:chExt cx="6922962" cy="1203601"/>
          </a:xfrm>
        </p:grpSpPr>
        <p:sp>
          <p:nvSpPr>
            <p:cNvPr id="30" name="Chevron 55">
              <a:extLst>
                <a:ext uri="{FF2B5EF4-FFF2-40B4-BE49-F238E27FC236}">
                  <a16:creationId xmlns:a16="http://schemas.microsoft.com/office/drawing/2014/main" id="{1605ADF4-49DD-49A9-825B-B9F02BB32246}"/>
                </a:ext>
              </a:extLst>
            </p:cNvPr>
            <p:cNvSpPr/>
            <p:nvPr/>
          </p:nvSpPr>
          <p:spPr>
            <a:xfrm rot="5400000">
              <a:off x="1393686" y="2672782"/>
              <a:ext cx="1140439" cy="83248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685800">
                <a:defRPr/>
              </a:pPr>
              <a:endParaRPr lang="it-IT" sz="2400">
                <a:solidFill>
                  <a:prstClr val="white"/>
                </a:solidFill>
                <a:latin typeface="#9Slide02 Noi dung rat dai" panose="02000000000000000000" pitchFamily="2" charset="0"/>
                <a:ea typeface="#9Slide02 Noi dung rat dai" panose="02000000000000000000" pitchFamily="2" charset="0"/>
              </a:endParaRPr>
            </a:p>
            <a:p>
              <a:pPr algn="ctr" defTabSz="685800">
                <a:defRPr/>
              </a:pPr>
              <a:r>
                <a:rPr lang="it-IT" sz="2400">
                  <a:solidFill>
                    <a:prstClr val="white"/>
                  </a:solidFill>
                  <a:latin typeface="#9Slide02 Noi dung rat dai" panose="02000000000000000000" pitchFamily="2" charset="0"/>
                  <a:ea typeface="#9Slide02 Noi dung rat dai" panose="02000000000000000000" pitchFamily="2" charset="0"/>
                </a:rPr>
                <a:t>03</a:t>
              </a:r>
            </a:p>
          </p:txBody>
        </p:sp>
        <p:grpSp>
          <p:nvGrpSpPr>
            <p:cNvPr id="5" name="Nhóm 4">
              <a:extLst>
                <a:ext uri="{FF2B5EF4-FFF2-40B4-BE49-F238E27FC236}">
                  <a16:creationId xmlns:a16="http://schemas.microsoft.com/office/drawing/2014/main" id="{7A732576-CF37-4BDE-B75D-EAF4899CC24B}"/>
                </a:ext>
              </a:extLst>
            </p:cNvPr>
            <p:cNvGrpSpPr/>
            <p:nvPr/>
          </p:nvGrpSpPr>
          <p:grpSpPr>
            <a:xfrm>
              <a:off x="2380146" y="2455640"/>
              <a:ext cx="6090482" cy="787851"/>
              <a:chOff x="2380146" y="2455640"/>
              <a:chExt cx="6090482" cy="787851"/>
            </a:xfrm>
          </p:grpSpPr>
          <p:sp>
            <p:nvSpPr>
              <p:cNvPr id="27" name="Parallelogram 53">
                <a:extLst>
                  <a:ext uri="{FF2B5EF4-FFF2-40B4-BE49-F238E27FC236}">
                    <a16:creationId xmlns:a16="http://schemas.microsoft.com/office/drawing/2014/main" id="{16FB0ACC-917D-4051-B598-F8087DDA5B61}"/>
                  </a:ext>
                </a:extLst>
              </p:cNvPr>
              <p:cNvSpPr/>
              <p:nvPr/>
            </p:nvSpPr>
            <p:spPr>
              <a:xfrm rot="16200000" flipV="1">
                <a:off x="2114169" y="2721617"/>
                <a:ext cx="787851" cy="255898"/>
              </a:xfrm>
              <a:prstGeom prst="parallelogram">
                <a:avLst>
                  <a:gd name="adj" fmla="val 23259"/>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68580" tIns="34290" rIns="68580" bIns="34290" numCol="1" spcCol="0" rtlCol="0" fromWordArt="0" anchor="ctr" anchorCtr="0" forceAA="0" compatLnSpc="1">
                <a:prstTxWarp prst="textNoShape">
                  <a:avLst/>
                </a:prstTxWarp>
                <a:noAutofit/>
              </a:bodyPr>
              <a:lstStyle/>
              <a:p>
                <a:pPr algn="ctr" defTabSz="685800">
                  <a:defRPr/>
                </a:pPr>
                <a:endParaRPr lang="it-IT" sz="1100" dirty="0">
                  <a:solidFill>
                    <a:prstClr val="black"/>
                  </a:solidFill>
                  <a:latin typeface="#9Slide02 Noi dung rat dai" panose="02000000000000000000" pitchFamily="2" charset="0"/>
                  <a:ea typeface="#9Slide02 Noi dung rat dai" panose="02000000000000000000" pitchFamily="2" charset="0"/>
                </a:endParaRPr>
              </a:p>
            </p:txBody>
          </p:sp>
          <p:sp>
            <p:nvSpPr>
              <p:cNvPr id="31" name="Rectangle 56">
                <a:extLst>
                  <a:ext uri="{FF2B5EF4-FFF2-40B4-BE49-F238E27FC236}">
                    <a16:creationId xmlns:a16="http://schemas.microsoft.com/office/drawing/2014/main" id="{BFE762AB-5C66-439F-8668-AF3CD0E7ACD5}"/>
                  </a:ext>
                </a:extLst>
              </p:cNvPr>
              <p:cNvSpPr/>
              <p:nvPr/>
            </p:nvSpPr>
            <p:spPr>
              <a:xfrm>
                <a:off x="2630567" y="2455640"/>
                <a:ext cx="5840061" cy="7308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a:defRPr/>
                </a:pPr>
                <a:r>
                  <a:rPr lang="vi-VN" sz="1200">
                    <a:solidFill>
                      <a:prstClr val="white"/>
                    </a:solidFill>
                    <a:latin typeface="#9Slide02 Noi dung rat dai" panose="02000000000000000000" pitchFamily="2" charset="0"/>
                    <a:ea typeface="#9Slide02 Noi dung rat dai" panose="02000000000000000000" pitchFamily="2" charset="0"/>
                  </a:rPr>
                  <a:t>Ban chấp hành (ban thường vụ) là chủ thể giám sát kết luận hội nghị. </a:t>
                </a:r>
              </a:p>
            </p:txBody>
          </p:sp>
        </p:grpSp>
      </p:grpSp>
      <p:grpSp>
        <p:nvGrpSpPr>
          <p:cNvPr id="8" name="Nhóm 7">
            <a:extLst>
              <a:ext uri="{FF2B5EF4-FFF2-40B4-BE49-F238E27FC236}">
                <a16:creationId xmlns:a16="http://schemas.microsoft.com/office/drawing/2014/main" id="{6174BFD7-9434-49AE-BCC8-6CF46F435B0E}"/>
              </a:ext>
            </a:extLst>
          </p:cNvPr>
          <p:cNvGrpSpPr/>
          <p:nvPr/>
        </p:nvGrpSpPr>
        <p:grpSpPr>
          <a:xfrm>
            <a:off x="1547665" y="3172327"/>
            <a:ext cx="6922960" cy="1203601"/>
            <a:chOff x="1547665" y="3172327"/>
            <a:chExt cx="6922960" cy="1203601"/>
          </a:xfrm>
        </p:grpSpPr>
        <p:sp>
          <p:nvSpPr>
            <p:cNvPr id="34" name="Parallelogram 58">
              <a:extLst>
                <a:ext uri="{FF2B5EF4-FFF2-40B4-BE49-F238E27FC236}">
                  <a16:creationId xmlns:a16="http://schemas.microsoft.com/office/drawing/2014/main" id="{DF6CF641-57DF-41FB-951E-597E66BA1FFB}"/>
                </a:ext>
              </a:extLst>
            </p:cNvPr>
            <p:cNvSpPr/>
            <p:nvPr/>
          </p:nvSpPr>
          <p:spPr>
            <a:xfrm rot="16200000" flipV="1">
              <a:off x="2114168" y="3438304"/>
              <a:ext cx="787851" cy="255898"/>
            </a:xfrm>
            <a:prstGeom prst="parallelogram">
              <a:avLst>
                <a:gd name="adj" fmla="val 23259"/>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68580" tIns="34290" rIns="68580" bIns="34290" numCol="1" spcCol="0" rtlCol="0" fromWordArt="0" anchor="ctr" anchorCtr="0" forceAA="0" compatLnSpc="1">
              <a:prstTxWarp prst="textNoShape">
                <a:avLst/>
              </a:prstTxWarp>
              <a:noAutofit/>
            </a:bodyPr>
            <a:lstStyle/>
            <a:p>
              <a:pPr algn="ctr" defTabSz="685800">
                <a:defRPr/>
              </a:pPr>
              <a:endParaRPr lang="it-IT" sz="1100" dirty="0">
                <a:solidFill>
                  <a:prstClr val="black"/>
                </a:solidFill>
                <a:latin typeface="#9Slide02 Noi dung rat dai" panose="02000000000000000000" pitchFamily="2" charset="0"/>
                <a:ea typeface="#9Slide02 Noi dung rat dai" panose="02000000000000000000" pitchFamily="2" charset="0"/>
              </a:endParaRPr>
            </a:p>
          </p:txBody>
        </p:sp>
        <p:sp>
          <p:nvSpPr>
            <p:cNvPr id="36" name="Chevron 60">
              <a:extLst>
                <a:ext uri="{FF2B5EF4-FFF2-40B4-BE49-F238E27FC236}">
                  <a16:creationId xmlns:a16="http://schemas.microsoft.com/office/drawing/2014/main" id="{16017B6C-09B9-43E1-B251-64C543AF8BD6}"/>
                </a:ext>
              </a:extLst>
            </p:cNvPr>
            <p:cNvSpPr/>
            <p:nvPr/>
          </p:nvSpPr>
          <p:spPr>
            <a:xfrm rot="5400000">
              <a:off x="1393685" y="3389469"/>
              <a:ext cx="1140439" cy="83248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685800">
                <a:defRPr/>
              </a:pPr>
              <a:endParaRPr lang="it-IT" sz="2400">
                <a:solidFill>
                  <a:prstClr val="white"/>
                </a:solidFill>
                <a:latin typeface="#9Slide02 Noi dung rat dai" panose="02000000000000000000" pitchFamily="2" charset="0"/>
                <a:ea typeface="#9Slide02 Noi dung rat dai" panose="02000000000000000000" pitchFamily="2" charset="0"/>
              </a:endParaRPr>
            </a:p>
            <a:p>
              <a:pPr algn="ctr" defTabSz="685800">
                <a:defRPr/>
              </a:pPr>
              <a:r>
                <a:rPr lang="it-IT" sz="2400">
                  <a:solidFill>
                    <a:prstClr val="white"/>
                  </a:solidFill>
                  <a:latin typeface="#9Slide02 Noi dung rat dai" panose="02000000000000000000" pitchFamily="2" charset="0"/>
                  <a:ea typeface="#9Slide02 Noi dung rat dai" panose="02000000000000000000" pitchFamily="2" charset="0"/>
                </a:rPr>
                <a:t>04</a:t>
              </a:r>
            </a:p>
          </p:txBody>
        </p:sp>
        <p:sp>
          <p:nvSpPr>
            <p:cNvPr id="47" name="Rectangle 61">
              <a:extLst>
                <a:ext uri="{FF2B5EF4-FFF2-40B4-BE49-F238E27FC236}">
                  <a16:creationId xmlns:a16="http://schemas.microsoft.com/office/drawing/2014/main" id="{96E41DED-C7C7-412F-8E81-ED980ACB8BEA}"/>
                </a:ext>
              </a:extLst>
            </p:cNvPr>
            <p:cNvSpPr/>
            <p:nvPr/>
          </p:nvSpPr>
          <p:spPr>
            <a:xfrm>
              <a:off x="2630566" y="3172327"/>
              <a:ext cx="5840059" cy="7308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a:defRPr/>
              </a:pPr>
              <a:r>
                <a:rPr lang="vi-VN" sz="1200">
                  <a:solidFill>
                    <a:prstClr val="white"/>
                  </a:solidFill>
                  <a:latin typeface="#9Slide02 Noi dung rat dai" panose="02000000000000000000" pitchFamily="2" charset="0"/>
                  <a:ea typeface="#9Slide02 Noi dung rat dai" panose="02000000000000000000" pitchFamily="2" charset="0"/>
                </a:rPr>
                <a:t>Cấp bộ đoàn cấp dưới thực hiện kết luận GS và báo cáo kết quả thực hiện với chủ thể giám sát.</a:t>
              </a:r>
            </a:p>
          </p:txBody>
        </p:sp>
      </p:grpSp>
      <p:grpSp>
        <p:nvGrpSpPr>
          <p:cNvPr id="9" name="Nhóm 8">
            <a:extLst>
              <a:ext uri="{FF2B5EF4-FFF2-40B4-BE49-F238E27FC236}">
                <a16:creationId xmlns:a16="http://schemas.microsoft.com/office/drawing/2014/main" id="{3FC6ACF9-71C8-41A1-9C54-336639CF4BDF}"/>
              </a:ext>
            </a:extLst>
          </p:cNvPr>
          <p:cNvGrpSpPr/>
          <p:nvPr/>
        </p:nvGrpSpPr>
        <p:grpSpPr>
          <a:xfrm>
            <a:off x="1547665" y="3888428"/>
            <a:ext cx="6922960" cy="1203601"/>
            <a:chOff x="1547665" y="3888428"/>
            <a:chExt cx="6922960" cy="1203601"/>
          </a:xfrm>
        </p:grpSpPr>
        <p:sp>
          <p:nvSpPr>
            <p:cNvPr id="49" name="Parallelogram 63">
              <a:extLst>
                <a:ext uri="{FF2B5EF4-FFF2-40B4-BE49-F238E27FC236}">
                  <a16:creationId xmlns:a16="http://schemas.microsoft.com/office/drawing/2014/main" id="{63D54A50-FFA9-4FB2-9E97-B028FFF26A34}"/>
                </a:ext>
              </a:extLst>
            </p:cNvPr>
            <p:cNvSpPr/>
            <p:nvPr/>
          </p:nvSpPr>
          <p:spPr>
            <a:xfrm rot="16200000" flipV="1">
              <a:off x="2114168" y="4154405"/>
              <a:ext cx="787851" cy="255898"/>
            </a:xfrm>
            <a:prstGeom prst="parallelogram">
              <a:avLst>
                <a:gd name="adj" fmla="val 23259"/>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68580" tIns="34290" rIns="68580" bIns="34290" numCol="1" spcCol="0" rtlCol="0" fromWordArt="0" anchor="ctr" anchorCtr="0" forceAA="0" compatLnSpc="1">
              <a:prstTxWarp prst="textNoShape">
                <a:avLst/>
              </a:prstTxWarp>
              <a:noAutofit/>
            </a:bodyPr>
            <a:lstStyle/>
            <a:p>
              <a:pPr algn="ctr" defTabSz="685800">
                <a:defRPr/>
              </a:pPr>
              <a:endParaRPr lang="it-IT" sz="1100" dirty="0">
                <a:solidFill>
                  <a:prstClr val="black"/>
                </a:solidFill>
                <a:latin typeface="#9Slide02 Noi dung rat dai" panose="02000000000000000000" pitchFamily="2" charset="0"/>
                <a:ea typeface="#9Slide02 Noi dung rat dai" panose="02000000000000000000" pitchFamily="2" charset="0"/>
              </a:endParaRPr>
            </a:p>
          </p:txBody>
        </p:sp>
        <p:sp>
          <p:nvSpPr>
            <p:cNvPr id="51" name="Chevron 65">
              <a:extLst>
                <a:ext uri="{FF2B5EF4-FFF2-40B4-BE49-F238E27FC236}">
                  <a16:creationId xmlns:a16="http://schemas.microsoft.com/office/drawing/2014/main" id="{2EE82440-E6BB-43AA-9284-7CD5DC53957D}"/>
                </a:ext>
              </a:extLst>
            </p:cNvPr>
            <p:cNvSpPr/>
            <p:nvPr/>
          </p:nvSpPr>
          <p:spPr>
            <a:xfrm rot="5400000">
              <a:off x="1393685" y="4105570"/>
              <a:ext cx="1140439" cy="832480"/>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685800">
                <a:defRPr/>
              </a:pPr>
              <a:endParaRPr lang="it-IT" sz="2400">
                <a:solidFill>
                  <a:prstClr val="white"/>
                </a:solidFill>
                <a:latin typeface="#9Slide02 Noi dung rat dai" panose="02000000000000000000" pitchFamily="2" charset="0"/>
                <a:ea typeface="#9Slide02 Noi dung rat dai" panose="02000000000000000000" pitchFamily="2" charset="0"/>
              </a:endParaRPr>
            </a:p>
            <a:p>
              <a:pPr algn="ctr" defTabSz="685800">
                <a:defRPr/>
              </a:pPr>
              <a:r>
                <a:rPr lang="it-IT" sz="2400">
                  <a:solidFill>
                    <a:prstClr val="white"/>
                  </a:solidFill>
                  <a:latin typeface="#9Slide02 Noi dung rat dai" panose="02000000000000000000" pitchFamily="2" charset="0"/>
                  <a:ea typeface="#9Slide02 Noi dung rat dai" panose="02000000000000000000" pitchFamily="2" charset="0"/>
                </a:rPr>
                <a:t>05</a:t>
              </a:r>
            </a:p>
          </p:txBody>
        </p:sp>
        <p:sp>
          <p:nvSpPr>
            <p:cNvPr id="52" name="Rectangle 66">
              <a:extLst>
                <a:ext uri="{FF2B5EF4-FFF2-40B4-BE49-F238E27FC236}">
                  <a16:creationId xmlns:a16="http://schemas.microsoft.com/office/drawing/2014/main" id="{FDA288BF-6089-40EA-BB9D-CCAC552D3FA5}"/>
                </a:ext>
              </a:extLst>
            </p:cNvPr>
            <p:cNvSpPr/>
            <p:nvPr/>
          </p:nvSpPr>
          <p:spPr>
            <a:xfrm>
              <a:off x="2630566" y="3888428"/>
              <a:ext cx="5840059" cy="7308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a:defRPr/>
              </a:pPr>
              <a:r>
                <a:rPr lang="vi-VN" sz="1200">
                  <a:solidFill>
                    <a:prstClr val="white"/>
                  </a:solidFill>
                  <a:latin typeface="#9Slide02 Noi dung rat dai" panose="02000000000000000000" pitchFamily="2" charset="0"/>
                  <a:ea typeface="#9Slide02 Noi dung rat dai" panose="02000000000000000000" pitchFamily="2" charset="0"/>
                </a:rPr>
                <a:t>Lập và lưu hồ sơ giám sát.</a:t>
              </a:r>
            </a:p>
          </p:txBody>
        </p:sp>
      </p:grpSp>
    </p:spTree>
    <p:extLst>
      <p:ext uri="{BB962C8B-B14F-4D97-AF65-F5344CB8AC3E}">
        <p14:creationId xmlns:p14="http://schemas.microsoft.com/office/powerpoint/2010/main" val="3979908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2" presetClass="entr" presetSubtype="4"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6" grpId="0" bldLvl="0" animBg="1"/>
      <p:bldP spid="7" grpId="0" animBg="1"/>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0">
            <a:extLst>
              <a:ext uri="{FF2B5EF4-FFF2-40B4-BE49-F238E27FC236}">
                <a16:creationId xmlns:a16="http://schemas.microsoft.com/office/drawing/2014/main" id="{0C1E6420-D79A-4359-8713-C0BE15D0A844}"/>
              </a:ext>
            </a:extLst>
          </p:cNvPr>
          <p:cNvSpPr txBox="1"/>
          <p:nvPr/>
        </p:nvSpPr>
        <p:spPr>
          <a:xfrm>
            <a:off x="503560" y="699542"/>
            <a:ext cx="8472752" cy="1077218"/>
          </a:xfrm>
          <a:prstGeom prst="rect">
            <a:avLst/>
          </a:prstGeom>
          <a:noFill/>
        </p:spPr>
        <p:txBody>
          <a:bodyPr wrap="square" rtlCol="0">
            <a:spAutoFit/>
          </a:bodyPr>
          <a:lstStyle/>
          <a:p>
            <a:r>
              <a:rPr lang="it-IT" sz="1600" i="1" dirty="0">
                <a:latin typeface="#9Slide02 Noi dung rat dai" panose="020B0604020202020204" charset="0"/>
                <a:ea typeface="#9Slide02 Noi dung rat dai" panose="020B0604020202020204" charset="0"/>
              </a:rPr>
              <a:t>2.1.1.2 Ban chấp hành, ban thường vụ đoàn cơ sở giám sát chi đoàn cấp dưới</a:t>
            </a:r>
            <a:endParaRPr lang="en-US" sz="1600" dirty="0">
              <a:latin typeface="#9Slide02 Noi dung rat dai" panose="020B0604020202020204" charset="0"/>
              <a:ea typeface="#9Slide02 Noi dung rat dai" panose="020B0604020202020204" charset="0"/>
            </a:endParaRPr>
          </a:p>
          <a:p>
            <a:pPr algn="just"/>
            <a:endParaRPr lang="en-US" sz="1600" dirty="0">
              <a:latin typeface="#9Slide02 Noi dung rat dai" panose="020B0604020202020204" charset="0"/>
              <a:ea typeface="#9Slide02 Noi dung rat dai" panose="020B0604020202020204" charset="0"/>
            </a:endParaRPr>
          </a:p>
          <a:p>
            <a:pPr algn="just"/>
            <a:endParaRPr lang="en-US" sz="1600" dirty="0">
              <a:latin typeface="#9Slide02 Noi dung rat dai" panose="020B0604020202020204" charset="0"/>
              <a:ea typeface="#9Slide02 Noi dung rat dai" panose="020B0604020202020204" charset="0"/>
            </a:endParaRPr>
          </a:p>
          <a:p>
            <a:pPr marL="342900" indent="-342900" algn="just">
              <a:buAutoNum type="alphaLcPeriod"/>
            </a:pPr>
            <a:endParaRPr lang="vi-VN" sz="1600" dirty="0">
              <a:latin typeface="#9Slide02 Noi dung rat dai" panose="020B0604020202020204" charset="0"/>
              <a:ea typeface="#9Slide02 Noi dung rat dai" panose="020B0604020202020204" charset="0"/>
            </a:endParaRPr>
          </a:p>
        </p:txBody>
      </p:sp>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TextBox 14"/>
          <p:cNvSpPr txBox="1">
            <a:spLocks noChangeArrowheads="1"/>
          </p:cNvSpPr>
          <p:nvPr/>
        </p:nvSpPr>
        <p:spPr bwMode="auto">
          <a:xfrm>
            <a:off x="611560" y="186194"/>
            <a:ext cx="8064896" cy="369332"/>
          </a:xfrm>
          <a:prstGeom prst="rect">
            <a:avLst/>
          </a:prstGeom>
          <a:noFill/>
          <a:ln w="9525">
            <a:noFill/>
            <a:miter lim="800000"/>
          </a:ln>
        </p:spPr>
        <p:txBody>
          <a:bodyPr wrap="square">
            <a:spAutoFit/>
          </a:bodyPr>
          <a:lstStyle/>
          <a:p>
            <a:r>
              <a:rPr lang="en-US" dirty="0">
                <a:latin typeface="+mj-lt"/>
              </a:rPr>
              <a:t>II. QUY TRÌNH KIỂM TRA GIÁM SÁT</a:t>
            </a:r>
            <a:endParaRPr lang="vi-VN" dirty="0">
              <a:latin typeface="+mj-lt"/>
            </a:endParaRPr>
          </a:p>
        </p:txBody>
      </p:sp>
      <p:sp>
        <p:nvSpPr>
          <p:cNvPr id="17" name="Rectangle 57">
            <a:extLst>
              <a:ext uri="{FF2B5EF4-FFF2-40B4-BE49-F238E27FC236}">
                <a16:creationId xmlns:a16="http://schemas.microsoft.com/office/drawing/2014/main" id="{614BCD3D-6318-4CA6-A23E-F26A05416B53}"/>
              </a:ext>
            </a:extLst>
          </p:cNvPr>
          <p:cNvSpPr>
            <a:spLocks/>
          </p:cNvSpPr>
          <p:nvPr/>
        </p:nvSpPr>
        <p:spPr bwMode="auto">
          <a:xfrm>
            <a:off x="1033818" y="2730983"/>
            <a:ext cx="7673764" cy="782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432000" rtlCol="0" anchor="ctr">
            <a:noAutofit/>
          </a:bodyPr>
          <a:lstStyle/>
          <a:p>
            <a:pPr defTabSz="685800" fontAlgn="base">
              <a:lnSpc>
                <a:spcPct val="90000"/>
              </a:lnSpc>
              <a:defRPr/>
            </a:pPr>
            <a:r>
              <a:rPr lang="vi-VN" altLang="zh-CN" sz="1500" kern="0">
                <a:solidFill>
                  <a:srgbClr val="000000"/>
                </a:solidFill>
                <a:latin typeface="#9Slide01 Noi dung ngan" panose="00000600000000000000" pitchFamily="2" charset="0"/>
                <a:cs typeface="Arial" pitchFamily="34" charset="0"/>
              </a:rPr>
              <a:t>Ban chấp hành (ban thường vụ) là chủ thể giám sát kết luận hội nghị. </a:t>
            </a:r>
          </a:p>
        </p:txBody>
      </p:sp>
      <p:sp>
        <p:nvSpPr>
          <p:cNvPr id="18" name="Pentagon 33">
            <a:extLst>
              <a:ext uri="{FF2B5EF4-FFF2-40B4-BE49-F238E27FC236}">
                <a16:creationId xmlns:a16="http://schemas.microsoft.com/office/drawing/2014/main" id="{18D7E6B0-8E05-4229-AA03-5A90D3F0DAFC}"/>
              </a:ext>
            </a:extLst>
          </p:cNvPr>
          <p:cNvSpPr/>
          <p:nvPr/>
        </p:nvSpPr>
        <p:spPr bwMode="auto">
          <a:xfrm>
            <a:off x="479037" y="2735968"/>
            <a:ext cx="784540" cy="777948"/>
          </a:xfrm>
          <a:prstGeom prst="homePlate">
            <a:avLst>
              <a:gd name="adj" fmla="val 273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050" b="1" kern="0" dirty="0">
              <a:solidFill>
                <a:prstClr val="white"/>
              </a:solidFill>
              <a:latin typeface="Calibri" panose="020F0502020204030204" pitchFamily="34" charset="0"/>
            </a:endParaRPr>
          </a:p>
        </p:txBody>
      </p:sp>
      <p:sp>
        <p:nvSpPr>
          <p:cNvPr id="19" name="Rectangle 66">
            <a:extLst>
              <a:ext uri="{FF2B5EF4-FFF2-40B4-BE49-F238E27FC236}">
                <a16:creationId xmlns:a16="http://schemas.microsoft.com/office/drawing/2014/main" id="{B385A4DC-D9DA-46A6-B144-E870BE0F89E5}"/>
              </a:ext>
            </a:extLst>
          </p:cNvPr>
          <p:cNvSpPr>
            <a:spLocks/>
          </p:cNvSpPr>
          <p:nvPr/>
        </p:nvSpPr>
        <p:spPr bwMode="auto">
          <a:xfrm>
            <a:off x="1033818" y="1935686"/>
            <a:ext cx="7673764" cy="782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432000" rtlCol="0" anchor="ctr">
            <a:noAutofit/>
          </a:bodyPr>
          <a:lstStyle/>
          <a:p>
            <a:pPr defTabSz="685800" fontAlgn="base">
              <a:lnSpc>
                <a:spcPct val="90000"/>
              </a:lnSpc>
              <a:defRPr/>
            </a:pPr>
            <a:r>
              <a:rPr lang="vi-VN" altLang="zh-CN" sz="1500" kern="0">
                <a:solidFill>
                  <a:srgbClr val="000000"/>
                </a:solidFill>
                <a:latin typeface="#9Slide01 Noi dung ngan" panose="00000600000000000000" pitchFamily="2" charset="0"/>
                <a:cs typeface="Arial" pitchFamily="34" charset="0"/>
              </a:rPr>
              <a:t>Các thành viên tham dự hội nghị trao đổi thảo luận, nghe chi đoàn chịu sự giám sát trả lời các yêu cầu của ban chấp hành (ban thường vụ) cấp trên.</a:t>
            </a:r>
          </a:p>
        </p:txBody>
      </p:sp>
      <p:sp>
        <p:nvSpPr>
          <p:cNvPr id="20" name="Pentagon 19">
            <a:extLst>
              <a:ext uri="{FF2B5EF4-FFF2-40B4-BE49-F238E27FC236}">
                <a16:creationId xmlns:a16="http://schemas.microsoft.com/office/drawing/2014/main" id="{2EC08D28-915E-4A9B-845A-F99396873386}"/>
              </a:ext>
            </a:extLst>
          </p:cNvPr>
          <p:cNvSpPr/>
          <p:nvPr/>
        </p:nvSpPr>
        <p:spPr bwMode="auto">
          <a:xfrm>
            <a:off x="479036" y="1934239"/>
            <a:ext cx="816451" cy="784382"/>
          </a:xfrm>
          <a:prstGeom prst="homePlate">
            <a:avLst>
              <a:gd name="adj" fmla="val 273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050" b="1" kern="0" dirty="0">
              <a:solidFill>
                <a:prstClr val="white"/>
              </a:solidFill>
              <a:latin typeface="Calibri" panose="020F0502020204030204" pitchFamily="34" charset="0"/>
            </a:endParaRPr>
          </a:p>
        </p:txBody>
      </p:sp>
      <p:sp>
        <p:nvSpPr>
          <p:cNvPr id="21" name="Rectangle 78">
            <a:extLst>
              <a:ext uri="{FF2B5EF4-FFF2-40B4-BE49-F238E27FC236}">
                <a16:creationId xmlns:a16="http://schemas.microsoft.com/office/drawing/2014/main" id="{1CE2A99F-50E6-42A6-8509-32CD40EDB749}"/>
              </a:ext>
            </a:extLst>
          </p:cNvPr>
          <p:cNvSpPr/>
          <p:nvPr/>
        </p:nvSpPr>
        <p:spPr bwMode="auto">
          <a:xfrm>
            <a:off x="1033818" y="1131590"/>
            <a:ext cx="7673764" cy="782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0" rIns="0" bIns="0" rtlCol="0" anchor="ctr"/>
          <a:lstStyle/>
          <a:p>
            <a:pPr defTabSz="685800" fontAlgn="base">
              <a:lnSpc>
                <a:spcPct val="90000"/>
              </a:lnSpc>
              <a:defRPr/>
            </a:pPr>
            <a:r>
              <a:rPr lang="vi-VN" altLang="zh-CN" sz="1500" kern="0">
                <a:solidFill>
                  <a:srgbClr val="000000"/>
                </a:solidFill>
                <a:latin typeface="#9Slide01 Noi dung ngan" panose="00000600000000000000" pitchFamily="2" charset="0"/>
                <a:cs typeface="Arial" pitchFamily="34" charset="0"/>
              </a:rPr>
              <a:t>Theo chương trình công tác hoặc đột xuất, ban chấp hành, ban thường vụ làm việc với chi đoàn để nghe báo cáo tình hình, kết quả hoạt động, công tác của chi đoàn.</a:t>
            </a:r>
          </a:p>
        </p:txBody>
      </p:sp>
      <p:sp>
        <p:nvSpPr>
          <p:cNvPr id="22" name="Pentagon 26">
            <a:extLst>
              <a:ext uri="{FF2B5EF4-FFF2-40B4-BE49-F238E27FC236}">
                <a16:creationId xmlns:a16="http://schemas.microsoft.com/office/drawing/2014/main" id="{B9D0F5F7-3D14-4FCB-ACCA-6B7C09A2DA6E}"/>
              </a:ext>
            </a:extLst>
          </p:cNvPr>
          <p:cNvSpPr/>
          <p:nvPr/>
        </p:nvSpPr>
        <p:spPr bwMode="auto">
          <a:xfrm>
            <a:off x="479035" y="1131590"/>
            <a:ext cx="806612" cy="790288"/>
          </a:xfrm>
          <a:prstGeom prst="homePlate">
            <a:avLst>
              <a:gd name="adj" fmla="val 273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050" b="1" kern="0" dirty="0">
              <a:solidFill>
                <a:prstClr val="white"/>
              </a:solidFill>
              <a:latin typeface="Calibri" panose="020F0502020204030204" pitchFamily="34" charset="0"/>
            </a:endParaRPr>
          </a:p>
        </p:txBody>
      </p:sp>
      <p:sp>
        <p:nvSpPr>
          <p:cNvPr id="23" name="Rectangle 9">
            <a:extLst>
              <a:ext uri="{FF2B5EF4-FFF2-40B4-BE49-F238E27FC236}">
                <a16:creationId xmlns:a16="http://schemas.microsoft.com/office/drawing/2014/main" id="{8BFD790C-A9EB-4EFD-AD2E-7E599188DA2E}"/>
              </a:ext>
            </a:extLst>
          </p:cNvPr>
          <p:cNvSpPr>
            <a:spLocks/>
          </p:cNvSpPr>
          <p:nvPr/>
        </p:nvSpPr>
        <p:spPr bwMode="auto">
          <a:xfrm>
            <a:off x="1033818" y="3526279"/>
            <a:ext cx="7673764" cy="782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432000" rtlCol="0" anchor="ctr">
            <a:noAutofit/>
          </a:bodyPr>
          <a:lstStyle/>
          <a:p>
            <a:pPr defTabSz="685800" fontAlgn="base">
              <a:lnSpc>
                <a:spcPct val="90000"/>
              </a:lnSpc>
              <a:defRPr/>
            </a:pPr>
            <a:r>
              <a:rPr lang="vi-VN" altLang="zh-CN" sz="1500" kern="0">
                <a:solidFill>
                  <a:srgbClr val="000000"/>
                </a:solidFill>
                <a:latin typeface="#9Slide01 Noi dung ngan" panose="00000600000000000000" pitchFamily="2" charset="0"/>
                <a:cs typeface="Arial" pitchFamily="34" charset="0"/>
              </a:rPr>
              <a:t>Chi đoàn cấp dưới thực hiện kết luận giám sát và báo cáo kết quả thực hiện với chủ thể giám sát.</a:t>
            </a:r>
          </a:p>
        </p:txBody>
      </p:sp>
      <p:sp>
        <p:nvSpPr>
          <p:cNvPr id="24" name="Pentagon 33">
            <a:extLst>
              <a:ext uri="{FF2B5EF4-FFF2-40B4-BE49-F238E27FC236}">
                <a16:creationId xmlns:a16="http://schemas.microsoft.com/office/drawing/2014/main" id="{24A5B778-3279-4231-8340-17DFD288A9C1}"/>
              </a:ext>
            </a:extLst>
          </p:cNvPr>
          <p:cNvSpPr/>
          <p:nvPr/>
        </p:nvSpPr>
        <p:spPr bwMode="auto">
          <a:xfrm>
            <a:off x="479037" y="3531264"/>
            <a:ext cx="784540" cy="777948"/>
          </a:xfrm>
          <a:prstGeom prst="homePlate">
            <a:avLst>
              <a:gd name="adj" fmla="val 273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050" b="1" kern="0" dirty="0">
              <a:solidFill>
                <a:prstClr val="white"/>
              </a:solidFill>
              <a:latin typeface="Calibri" panose="020F0502020204030204" pitchFamily="34" charset="0"/>
            </a:endParaRPr>
          </a:p>
        </p:txBody>
      </p:sp>
      <p:sp>
        <p:nvSpPr>
          <p:cNvPr id="25" name="Rectangle 15">
            <a:extLst>
              <a:ext uri="{FF2B5EF4-FFF2-40B4-BE49-F238E27FC236}">
                <a16:creationId xmlns:a16="http://schemas.microsoft.com/office/drawing/2014/main" id="{8889DE5A-9FD5-4B04-9DDB-58F822AFC391}"/>
              </a:ext>
            </a:extLst>
          </p:cNvPr>
          <p:cNvSpPr>
            <a:spLocks/>
          </p:cNvSpPr>
          <p:nvPr/>
        </p:nvSpPr>
        <p:spPr bwMode="auto">
          <a:xfrm>
            <a:off x="1033818" y="4321574"/>
            <a:ext cx="7673764" cy="782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432000" rtlCol="0" anchor="ctr">
            <a:noAutofit/>
          </a:bodyPr>
          <a:lstStyle/>
          <a:p>
            <a:pPr defTabSz="685800" fontAlgn="base">
              <a:lnSpc>
                <a:spcPct val="90000"/>
              </a:lnSpc>
              <a:defRPr/>
            </a:pPr>
            <a:r>
              <a:rPr lang="vi-VN" altLang="zh-CN" sz="1500" kern="0">
                <a:solidFill>
                  <a:srgbClr val="000000"/>
                </a:solidFill>
                <a:latin typeface="#9Slide01 Noi dung ngan" panose="00000600000000000000" pitchFamily="2" charset="0"/>
                <a:cs typeface="Arial" pitchFamily="34" charset="0"/>
              </a:rPr>
              <a:t>Lập và lưu hồ sơ giám sát.</a:t>
            </a:r>
          </a:p>
        </p:txBody>
      </p:sp>
      <p:sp>
        <p:nvSpPr>
          <p:cNvPr id="26" name="Pentagon 33">
            <a:extLst>
              <a:ext uri="{FF2B5EF4-FFF2-40B4-BE49-F238E27FC236}">
                <a16:creationId xmlns:a16="http://schemas.microsoft.com/office/drawing/2014/main" id="{6B9EABAC-57CB-42E6-B196-12DA2B291E3E}"/>
              </a:ext>
            </a:extLst>
          </p:cNvPr>
          <p:cNvSpPr/>
          <p:nvPr/>
        </p:nvSpPr>
        <p:spPr bwMode="auto">
          <a:xfrm>
            <a:off x="479037" y="4326559"/>
            <a:ext cx="784540" cy="777948"/>
          </a:xfrm>
          <a:prstGeom prst="homePlate">
            <a:avLst>
              <a:gd name="adj" fmla="val 273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050" b="1" kern="0" dirty="0">
              <a:solidFill>
                <a:prstClr val="white"/>
              </a:solidFill>
              <a:latin typeface="Calibri" panose="020F0502020204030204" pitchFamily="34" charset="0"/>
            </a:endParaRPr>
          </a:p>
        </p:txBody>
      </p:sp>
      <p:grpSp>
        <p:nvGrpSpPr>
          <p:cNvPr id="27" name="Architect" descr="{&quot;Key&quot;:&quot;POWER_USER_SHAPE_ICON&quot;,&quot;Value&quot;:&quot;POWER_USER_SHAPE_ICON_STYLE_1&quot;}">
            <a:extLst>
              <a:ext uri="{FF2B5EF4-FFF2-40B4-BE49-F238E27FC236}">
                <a16:creationId xmlns:a16="http://schemas.microsoft.com/office/drawing/2014/main" id="{99A70253-11A6-447A-8957-9C66E480EB0E}"/>
              </a:ext>
            </a:extLst>
          </p:cNvPr>
          <p:cNvGrpSpPr>
            <a:grpSpLocks noChangeAspect="1"/>
          </p:cNvGrpSpPr>
          <p:nvPr/>
        </p:nvGrpSpPr>
        <p:grpSpPr>
          <a:xfrm>
            <a:off x="603914" y="4493186"/>
            <a:ext cx="461851" cy="407194"/>
            <a:chOff x="5365751" y="4187826"/>
            <a:chExt cx="536575" cy="473075"/>
          </a:xfrm>
          <a:solidFill>
            <a:schemeClr val="bg1"/>
          </a:solidFill>
        </p:grpSpPr>
        <p:sp>
          <p:nvSpPr>
            <p:cNvPr id="28" name="Freeform 681">
              <a:extLst>
                <a:ext uri="{FF2B5EF4-FFF2-40B4-BE49-F238E27FC236}">
                  <a16:creationId xmlns:a16="http://schemas.microsoft.com/office/drawing/2014/main" id="{378F21B3-BEA0-43B5-ACCD-F95646AD5D80}"/>
                </a:ext>
              </a:extLst>
            </p:cNvPr>
            <p:cNvSpPr>
              <a:spLocks/>
            </p:cNvSpPr>
            <p:nvPr/>
          </p:nvSpPr>
          <p:spPr bwMode="auto">
            <a:xfrm>
              <a:off x="5475288" y="4400551"/>
              <a:ext cx="117475" cy="201613"/>
            </a:xfrm>
            <a:custGeom>
              <a:avLst/>
              <a:gdLst>
                <a:gd name="T0" fmla="*/ 20 w 74"/>
                <a:gd name="T1" fmla="*/ 127 h 127"/>
                <a:gd name="T2" fmla="*/ 0 w 74"/>
                <a:gd name="T3" fmla="*/ 127 h 127"/>
                <a:gd name="T4" fmla="*/ 0 w 74"/>
                <a:gd name="T5" fmla="*/ 0 h 127"/>
                <a:gd name="T6" fmla="*/ 74 w 74"/>
                <a:gd name="T7" fmla="*/ 0 h 127"/>
                <a:gd name="T8" fmla="*/ 74 w 74"/>
                <a:gd name="T9" fmla="*/ 8 h 127"/>
                <a:gd name="T10" fmla="*/ 8 w 74"/>
                <a:gd name="T11" fmla="*/ 8 h 127"/>
                <a:gd name="T12" fmla="*/ 8 w 74"/>
                <a:gd name="T13" fmla="*/ 119 h 127"/>
                <a:gd name="T14" fmla="*/ 20 w 74"/>
                <a:gd name="T15" fmla="*/ 119 h 127"/>
                <a:gd name="T16" fmla="*/ 20 w 74"/>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127">
                  <a:moveTo>
                    <a:pt x="20" y="127"/>
                  </a:moveTo>
                  <a:lnTo>
                    <a:pt x="0" y="127"/>
                  </a:lnTo>
                  <a:lnTo>
                    <a:pt x="0" y="0"/>
                  </a:lnTo>
                  <a:lnTo>
                    <a:pt x="74" y="0"/>
                  </a:lnTo>
                  <a:lnTo>
                    <a:pt x="74" y="8"/>
                  </a:lnTo>
                  <a:lnTo>
                    <a:pt x="8" y="8"/>
                  </a:lnTo>
                  <a:lnTo>
                    <a:pt x="8" y="119"/>
                  </a:lnTo>
                  <a:lnTo>
                    <a:pt x="20" y="119"/>
                  </a:lnTo>
                  <a:lnTo>
                    <a:pt x="20"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30" name="Freeform 682">
              <a:extLst>
                <a:ext uri="{FF2B5EF4-FFF2-40B4-BE49-F238E27FC236}">
                  <a16:creationId xmlns:a16="http://schemas.microsoft.com/office/drawing/2014/main" id="{727B6551-CB48-4EA5-A908-95F111D4C044}"/>
                </a:ext>
              </a:extLst>
            </p:cNvPr>
            <p:cNvSpPr>
              <a:spLocks/>
            </p:cNvSpPr>
            <p:nvPr/>
          </p:nvSpPr>
          <p:spPr bwMode="auto">
            <a:xfrm>
              <a:off x="5481638" y="4432301"/>
              <a:ext cx="106363" cy="53975"/>
            </a:xfrm>
            <a:custGeom>
              <a:avLst/>
              <a:gdLst>
                <a:gd name="T0" fmla="*/ 67 w 67"/>
                <a:gd name="T1" fmla="*/ 34 h 34"/>
                <a:gd name="T2" fmla="*/ 0 w 67"/>
                <a:gd name="T3" fmla="*/ 34 h 34"/>
                <a:gd name="T4" fmla="*/ 0 w 67"/>
                <a:gd name="T5" fmla="*/ 26 h 34"/>
                <a:gd name="T6" fmla="*/ 59 w 67"/>
                <a:gd name="T7" fmla="*/ 26 h 34"/>
                <a:gd name="T8" fmla="*/ 59 w 67"/>
                <a:gd name="T9" fmla="*/ 0 h 34"/>
                <a:gd name="T10" fmla="*/ 67 w 67"/>
                <a:gd name="T11" fmla="*/ 0 h 34"/>
                <a:gd name="T12" fmla="*/ 67 w 6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67" h="34">
                  <a:moveTo>
                    <a:pt x="67" y="34"/>
                  </a:moveTo>
                  <a:lnTo>
                    <a:pt x="0" y="34"/>
                  </a:lnTo>
                  <a:lnTo>
                    <a:pt x="0" y="26"/>
                  </a:lnTo>
                  <a:lnTo>
                    <a:pt x="59" y="26"/>
                  </a:lnTo>
                  <a:lnTo>
                    <a:pt x="59" y="0"/>
                  </a:lnTo>
                  <a:lnTo>
                    <a:pt x="67" y="0"/>
                  </a:lnTo>
                  <a:lnTo>
                    <a:pt x="6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31" name="Freeform 683">
              <a:extLst>
                <a:ext uri="{FF2B5EF4-FFF2-40B4-BE49-F238E27FC236}">
                  <a16:creationId xmlns:a16="http://schemas.microsoft.com/office/drawing/2014/main" id="{F4DD7B83-C064-46DE-A7D2-231B32DEDCE4}"/>
                </a:ext>
              </a:extLst>
            </p:cNvPr>
            <p:cNvSpPr>
              <a:spLocks/>
            </p:cNvSpPr>
            <p:nvPr/>
          </p:nvSpPr>
          <p:spPr bwMode="auto">
            <a:xfrm>
              <a:off x="5481638" y="4527551"/>
              <a:ext cx="136525" cy="22225"/>
            </a:xfrm>
            <a:custGeom>
              <a:avLst/>
              <a:gdLst>
                <a:gd name="T0" fmla="*/ 86 w 86"/>
                <a:gd name="T1" fmla="*/ 14 h 14"/>
                <a:gd name="T2" fmla="*/ 78 w 86"/>
                <a:gd name="T3" fmla="*/ 14 h 14"/>
                <a:gd name="T4" fmla="*/ 78 w 86"/>
                <a:gd name="T5" fmla="*/ 8 h 14"/>
                <a:gd name="T6" fmla="*/ 0 w 86"/>
                <a:gd name="T7" fmla="*/ 8 h 14"/>
                <a:gd name="T8" fmla="*/ 0 w 86"/>
                <a:gd name="T9" fmla="*/ 0 h 14"/>
                <a:gd name="T10" fmla="*/ 86 w 86"/>
                <a:gd name="T11" fmla="*/ 0 h 14"/>
                <a:gd name="T12" fmla="*/ 86 w 86"/>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6" h="14">
                  <a:moveTo>
                    <a:pt x="86" y="14"/>
                  </a:moveTo>
                  <a:lnTo>
                    <a:pt x="78" y="14"/>
                  </a:lnTo>
                  <a:lnTo>
                    <a:pt x="78" y="8"/>
                  </a:lnTo>
                  <a:lnTo>
                    <a:pt x="0" y="8"/>
                  </a:lnTo>
                  <a:lnTo>
                    <a:pt x="0" y="0"/>
                  </a:lnTo>
                  <a:lnTo>
                    <a:pt x="86" y="0"/>
                  </a:lnTo>
                  <a:lnTo>
                    <a:pt x="8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32" name="Rectangle 684">
              <a:extLst>
                <a:ext uri="{FF2B5EF4-FFF2-40B4-BE49-F238E27FC236}">
                  <a16:creationId xmlns:a16="http://schemas.microsoft.com/office/drawing/2014/main" id="{FE7717C0-A54E-4DCE-96A4-CD2F123548FD}"/>
                </a:ext>
              </a:extLst>
            </p:cNvPr>
            <p:cNvSpPr>
              <a:spLocks noChangeArrowheads="1"/>
            </p:cNvSpPr>
            <p:nvPr/>
          </p:nvSpPr>
          <p:spPr bwMode="auto">
            <a:xfrm>
              <a:off x="5443538" y="4367213"/>
              <a:ext cx="149225"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34" name="Freeform 685">
              <a:extLst>
                <a:ext uri="{FF2B5EF4-FFF2-40B4-BE49-F238E27FC236}">
                  <a16:creationId xmlns:a16="http://schemas.microsoft.com/office/drawing/2014/main" id="{B0046893-9633-4B9E-8825-AABA518DA4CF}"/>
                </a:ext>
              </a:extLst>
            </p:cNvPr>
            <p:cNvSpPr>
              <a:spLocks noEditPoints="1"/>
            </p:cNvSpPr>
            <p:nvPr/>
          </p:nvSpPr>
          <p:spPr bwMode="auto">
            <a:xfrm>
              <a:off x="5365751" y="4306888"/>
              <a:ext cx="115888" cy="328613"/>
            </a:xfrm>
            <a:custGeom>
              <a:avLst/>
              <a:gdLst>
                <a:gd name="T0" fmla="*/ 45 w 143"/>
                <a:gd name="T1" fmla="*/ 17 h 407"/>
                <a:gd name="T2" fmla="*/ 17 w 143"/>
                <a:gd name="T3" fmla="*/ 45 h 407"/>
                <a:gd name="T4" fmla="*/ 17 w 143"/>
                <a:gd name="T5" fmla="*/ 327 h 407"/>
                <a:gd name="T6" fmla="*/ 45 w 143"/>
                <a:gd name="T7" fmla="*/ 316 h 407"/>
                <a:gd name="T8" fmla="*/ 88 w 143"/>
                <a:gd name="T9" fmla="*/ 316 h 407"/>
                <a:gd name="T10" fmla="*/ 88 w 143"/>
                <a:gd name="T11" fmla="*/ 17 h 407"/>
                <a:gd name="T12" fmla="*/ 45 w 143"/>
                <a:gd name="T13" fmla="*/ 17 h 407"/>
                <a:gd name="T14" fmla="*/ 143 w 143"/>
                <a:gd name="T15" fmla="*/ 407 h 407"/>
                <a:gd name="T16" fmla="*/ 45 w 143"/>
                <a:gd name="T17" fmla="*/ 407 h 407"/>
                <a:gd name="T18" fmla="*/ 0 w 143"/>
                <a:gd name="T19" fmla="*/ 362 h 407"/>
                <a:gd name="T20" fmla="*/ 0 w 143"/>
                <a:gd name="T21" fmla="*/ 45 h 407"/>
                <a:gd name="T22" fmla="*/ 45 w 143"/>
                <a:gd name="T23" fmla="*/ 0 h 407"/>
                <a:gd name="T24" fmla="*/ 104 w 143"/>
                <a:gd name="T25" fmla="*/ 0 h 407"/>
                <a:gd name="T26" fmla="*/ 104 w 143"/>
                <a:gd name="T27" fmla="*/ 333 h 407"/>
                <a:gd name="T28" fmla="*/ 45 w 143"/>
                <a:gd name="T29" fmla="*/ 333 h 407"/>
                <a:gd name="T30" fmla="*/ 17 w 143"/>
                <a:gd name="T31" fmla="*/ 362 h 407"/>
                <a:gd name="T32" fmla="*/ 45 w 143"/>
                <a:gd name="T33" fmla="*/ 390 h 407"/>
                <a:gd name="T34" fmla="*/ 143 w 143"/>
                <a:gd name="T35" fmla="*/ 390 h 407"/>
                <a:gd name="T36" fmla="*/ 143 w 143"/>
                <a:gd name="T37" fmla="*/ 40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407">
                  <a:moveTo>
                    <a:pt x="45" y="17"/>
                  </a:moveTo>
                  <a:cubicBezTo>
                    <a:pt x="29" y="17"/>
                    <a:pt x="17" y="30"/>
                    <a:pt x="17" y="45"/>
                  </a:cubicBezTo>
                  <a:lnTo>
                    <a:pt x="17" y="327"/>
                  </a:lnTo>
                  <a:cubicBezTo>
                    <a:pt x="24" y="320"/>
                    <a:pt x="34" y="316"/>
                    <a:pt x="45" y="316"/>
                  </a:cubicBezTo>
                  <a:lnTo>
                    <a:pt x="88" y="316"/>
                  </a:lnTo>
                  <a:lnTo>
                    <a:pt x="88" y="17"/>
                  </a:lnTo>
                  <a:lnTo>
                    <a:pt x="45" y="17"/>
                  </a:lnTo>
                  <a:close/>
                  <a:moveTo>
                    <a:pt x="143" y="407"/>
                  </a:moveTo>
                  <a:lnTo>
                    <a:pt x="45" y="407"/>
                  </a:lnTo>
                  <a:cubicBezTo>
                    <a:pt x="20" y="407"/>
                    <a:pt x="0" y="387"/>
                    <a:pt x="0" y="362"/>
                  </a:cubicBezTo>
                  <a:lnTo>
                    <a:pt x="0" y="45"/>
                  </a:lnTo>
                  <a:cubicBezTo>
                    <a:pt x="0" y="20"/>
                    <a:pt x="20" y="0"/>
                    <a:pt x="45" y="0"/>
                  </a:cubicBezTo>
                  <a:lnTo>
                    <a:pt x="104" y="0"/>
                  </a:lnTo>
                  <a:lnTo>
                    <a:pt x="104" y="333"/>
                  </a:lnTo>
                  <a:lnTo>
                    <a:pt x="45" y="333"/>
                  </a:lnTo>
                  <a:cubicBezTo>
                    <a:pt x="29" y="333"/>
                    <a:pt x="17" y="346"/>
                    <a:pt x="17" y="362"/>
                  </a:cubicBezTo>
                  <a:cubicBezTo>
                    <a:pt x="17" y="377"/>
                    <a:pt x="29" y="390"/>
                    <a:pt x="45" y="390"/>
                  </a:cubicBezTo>
                  <a:lnTo>
                    <a:pt x="143" y="390"/>
                  </a:lnTo>
                  <a:lnTo>
                    <a:pt x="143" y="40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35" name="Freeform 686">
              <a:extLst>
                <a:ext uri="{FF2B5EF4-FFF2-40B4-BE49-F238E27FC236}">
                  <a16:creationId xmlns:a16="http://schemas.microsoft.com/office/drawing/2014/main" id="{FE17BE29-D450-4F5D-A87D-A2DB82BD847E}"/>
                </a:ext>
              </a:extLst>
            </p:cNvPr>
            <p:cNvSpPr>
              <a:spLocks/>
            </p:cNvSpPr>
            <p:nvPr/>
          </p:nvSpPr>
          <p:spPr bwMode="auto">
            <a:xfrm>
              <a:off x="5605463" y="4346576"/>
              <a:ext cx="188913" cy="185738"/>
            </a:xfrm>
            <a:custGeom>
              <a:avLst/>
              <a:gdLst>
                <a:gd name="T0" fmla="*/ 117 w 234"/>
                <a:gd name="T1" fmla="*/ 229 h 229"/>
                <a:gd name="T2" fmla="*/ 76 w 234"/>
                <a:gd name="T3" fmla="*/ 217 h 229"/>
                <a:gd name="T4" fmla="*/ 0 w 234"/>
                <a:gd name="T5" fmla="*/ 122 h 229"/>
                <a:gd name="T6" fmla="*/ 0 w 234"/>
                <a:gd name="T7" fmla="*/ 0 h 229"/>
                <a:gd name="T8" fmla="*/ 16 w 234"/>
                <a:gd name="T9" fmla="*/ 0 h 229"/>
                <a:gd name="T10" fmla="*/ 16 w 234"/>
                <a:gd name="T11" fmla="*/ 122 h 229"/>
                <a:gd name="T12" fmla="*/ 85 w 234"/>
                <a:gd name="T13" fmla="*/ 203 h 229"/>
                <a:gd name="T14" fmla="*/ 149 w 234"/>
                <a:gd name="T15" fmla="*/ 203 h 229"/>
                <a:gd name="T16" fmla="*/ 217 w 234"/>
                <a:gd name="T17" fmla="*/ 122 h 229"/>
                <a:gd name="T18" fmla="*/ 217 w 234"/>
                <a:gd name="T19" fmla="*/ 0 h 229"/>
                <a:gd name="T20" fmla="*/ 234 w 234"/>
                <a:gd name="T21" fmla="*/ 0 h 229"/>
                <a:gd name="T22" fmla="*/ 234 w 234"/>
                <a:gd name="T23" fmla="*/ 122 h 229"/>
                <a:gd name="T24" fmla="*/ 158 w 234"/>
                <a:gd name="T25" fmla="*/ 217 h 229"/>
                <a:gd name="T26" fmla="*/ 117 w 234"/>
                <a:gd name="T27" fmla="*/ 22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229">
                  <a:moveTo>
                    <a:pt x="117" y="229"/>
                  </a:moveTo>
                  <a:cubicBezTo>
                    <a:pt x="103" y="229"/>
                    <a:pt x="88" y="225"/>
                    <a:pt x="76" y="217"/>
                  </a:cubicBezTo>
                  <a:cubicBezTo>
                    <a:pt x="41" y="196"/>
                    <a:pt x="0" y="162"/>
                    <a:pt x="0" y="122"/>
                  </a:cubicBezTo>
                  <a:lnTo>
                    <a:pt x="0" y="0"/>
                  </a:lnTo>
                  <a:lnTo>
                    <a:pt x="16" y="0"/>
                  </a:lnTo>
                  <a:lnTo>
                    <a:pt x="16" y="122"/>
                  </a:lnTo>
                  <a:cubicBezTo>
                    <a:pt x="16" y="156"/>
                    <a:pt x="59" y="187"/>
                    <a:pt x="85" y="203"/>
                  </a:cubicBezTo>
                  <a:cubicBezTo>
                    <a:pt x="104" y="216"/>
                    <a:pt x="129" y="216"/>
                    <a:pt x="149" y="203"/>
                  </a:cubicBezTo>
                  <a:cubicBezTo>
                    <a:pt x="174" y="187"/>
                    <a:pt x="217" y="156"/>
                    <a:pt x="217" y="122"/>
                  </a:cubicBezTo>
                  <a:lnTo>
                    <a:pt x="217" y="0"/>
                  </a:lnTo>
                  <a:lnTo>
                    <a:pt x="234" y="0"/>
                  </a:lnTo>
                  <a:lnTo>
                    <a:pt x="234" y="122"/>
                  </a:lnTo>
                  <a:cubicBezTo>
                    <a:pt x="234" y="162"/>
                    <a:pt x="192" y="196"/>
                    <a:pt x="158" y="217"/>
                  </a:cubicBezTo>
                  <a:cubicBezTo>
                    <a:pt x="145" y="225"/>
                    <a:pt x="131" y="229"/>
                    <a:pt x="117" y="2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36" name="Freeform 687">
              <a:extLst>
                <a:ext uri="{FF2B5EF4-FFF2-40B4-BE49-F238E27FC236}">
                  <a16:creationId xmlns:a16="http://schemas.microsoft.com/office/drawing/2014/main" id="{EDC1E526-79EE-4B04-8DD4-F2BD15257D53}"/>
                </a:ext>
              </a:extLst>
            </p:cNvPr>
            <p:cNvSpPr>
              <a:spLocks noEditPoints="1"/>
            </p:cNvSpPr>
            <p:nvPr/>
          </p:nvSpPr>
          <p:spPr bwMode="auto">
            <a:xfrm>
              <a:off x="5575301" y="4187826"/>
              <a:ext cx="247650" cy="166688"/>
            </a:xfrm>
            <a:custGeom>
              <a:avLst/>
              <a:gdLst>
                <a:gd name="T0" fmla="*/ 17 w 309"/>
                <a:gd name="T1" fmla="*/ 189 h 206"/>
                <a:gd name="T2" fmla="*/ 293 w 309"/>
                <a:gd name="T3" fmla="*/ 189 h 206"/>
                <a:gd name="T4" fmla="*/ 293 w 309"/>
                <a:gd name="T5" fmla="*/ 155 h 206"/>
                <a:gd name="T6" fmla="*/ 155 w 309"/>
                <a:gd name="T7" fmla="*/ 17 h 206"/>
                <a:gd name="T8" fmla="*/ 17 w 309"/>
                <a:gd name="T9" fmla="*/ 155 h 206"/>
                <a:gd name="T10" fmla="*/ 17 w 309"/>
                <a:gd name="T11" fmla="*/ 189 h 206"/>
                <a:gd name="T12" fmla="*/ 309 w 309"/>
                <a:gd name="T13" fmla="*/ 206 h 206"/>
                <a:gd name="T14" fmla="*/ 0 w 309"/>
                <a:gd name="T15" fmla="*/ 206 h 206"/>
                <a:gd name="T16" fmla="*/ 0 w 309"/>
                <a:gd name="T17" fmla="*/ 155 h 206"/>
                <a:gd name="T18" fmla="*/ 155 w 309"/>
                <a:gd name="T19" fmla="*/ 0 h 206"/>
                <a:gd name="T20" fmla="*/ 309 w 309"/>
                <a:gd name="T21" fmla="*/ 155 h 206"/>
                <a:gd name="T22" fmla="*/ 309 w 309"/>
                <a:gd name="T23"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9" h="206">
                  <a:moveTo>
                    <a:pt x="17" y="189"/>
                  </a:moveTo>
                  <a:lnTo>
                    <a:pt x="293" y="189"/>
                  </a:lnTo>
                  <a:lnTo>
                    <a:pt x="293" y="155"/>
                  </a:lnTo>
                  <a:cubicBezTo>
                    <a:pt x="293" y="79"/>
                    <a:pt x="231" y="17"/>
                    <a:pt x="155" y="17"/>
                  </a:cubicBezTo>
                  <a:cubicBezTo>
                    <a:pt x="79" y="17"/>
                    <a:pt x="17" y="79"/>
                    <a:pt x="17" y="155"/>
                  </a:cubicBezTo>
                  <a:lnTo>
                    <a:pt x="17" y="189"/>
                  </a:lnTo>
                  <a:close/>
                  <a:moveTo>
                    <a:pt x="309" y="206"/>
                  </a:moveTo>
                  <a:lnTo>
                    <a:pt x="0" y="206"/>
                  </a:lnTo>
                  <a:lnTo>
                    <a:pt x="0" y="155"/>
                  </a:lnTo>
                  <a:cubicBezTo>
                    <a:pt x="0" y="70"/>
                    <a:pt x="69" y="0"/>
                    <a:pt x="155" y="0"/>
                  </a:cubicBezTo>
                  <a:cubicBezTo>
                    <a:pt x="240" y="0"/>
                    <a:pt x="309" y="70"/>
                    <a:pt x="309" y="155"/>
                  </a:cubicBezTo>
                  <a:lnTo>
                    <a:pt x="309" y="206"/>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47" name="Rectangle 688">
              <a:extLst>
                <a:ext uri="{FF2B5EF4-FFF2-40B4-BE49-F238E27FC236}">
                  <a16:creationId xmlns:a16="http://schemas.microsoft.com/office/drawing/2014/main" id="{76FA4863-68CB-42C3-BBAE-C0F3098E81CA}"/>
                </a:ext>
              </a:extLst>
            </p:cNvPr>
            <p:cNvSpPr>
              <a:spLocks noChangeArrowheads="1"/>
            </p:cNvSpPr>
            <p:nvPr/>
          </p:nvSpPr>
          <p:spPr bwMode="auto">
            <a:xfrm>
              <a:off x="5559426" y="4340226"/>
              <a:ext cx="276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48" name="Freeform 689">
              <a:extLst>
                <a:ext uri="{FF2B5EF4-FFF2-40B4-BE49-F238E27FC236}">
                  <a16:creationId xmlns:a16="http://schemas.microsoft.com/office/drawing/2014/main" id="{43832446-905B-4262-A770-47312DF0BCB8}"/>
                </a:ext>
              </a:extLst>
            </p:cNvPr>
            <p:cNvSpPr>
              <a:spLocks/>
            </p:cNvSpPr>
            <p:nvPr/>
          </p:nvSpPr>
          <p:spPr bwMode="auto">
            <a:xfrm>
              <a:off x="5670551" y="4195763"/>
              <a:ext cx="58738" cy="80963"/>
            </a:xfrm>
            <a:custGeom>
              <a:avLst/>
              <a:gdLst>
                <a:gd name="T0" fmla="*/ 37 w 37"/>
                <a:gd name="T1" fmla="*/ 51 h 51"/>
                <a:gd name="T2" fmla="*/ 0 w 37"/>
                <a:gd name="T3" fmla="*/ 51 h 51"/>
                <a:gd name="T4" fmla="*/ 0 w 37"/>
                <a:gd name="T5" fmla="*/ 0 h 51"/>
                <a:gd name="T6" fmla="*/ 8 w 37"/>
                <a:gd name="T7" fmla="*/ 0 h 51"/>
                <a:gd name="T8" fmla="*/ 8 w 37"/>
                <a:gd name="T9" fmla="*/ 43 h 51"/>
                <a:gd name="T10" fmla="*/ 28 w 37"/>
                <a:gd name="T11" fmla="*/ 43 h 51"/>
                <a:gd name="T12" fmla="*/ 28 w 37"/>
                <a:gd name="T13" fmla="*/ 0 h 51"/>
                <a:gd name="T14" fmla="*/ 37 w 37"/>
                <a:gd name="T15" fmla="*/ 0 h 51"/>
                <a:gd name="T16" fmla="*/ 37 w 37"/>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51">
                  <a:moveTo>
                    <a:pt x="37" y="51"/>
                  </a:moveTo>
                  <a:lnTo>
                    <a:pt x="0" y="51"/>
                  </a:lnTo>
                  <a:lnTo>
                    <a:pt x="0" y="0"/>
                  </a:lnTo>
                  <a:lnTo>
                    <a:pt x="8" y="0"/>
                  </a:lnTo>
                  <a:lnTo>
                    <a:pt x="8" y="43"/>
                  </a:lnTo>
                  <a:lnTo>
                    <a:pt x="28" y="43"/>
                  </a:lnTo>
                  <a:lnTo>
                    <a:pt x="28" y="0"/>
                  </a:lnTo>
                  <a:lnTo>
                    <a:pt x="37" y="0"/>
                  </a:lnTo>
                  <a:lnTo>
                    <a:pt x="37"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49" name="Freeform 690">
              <a:extLst>
                <a:ext uri="{FF2B5EF4-FFF2-40B4-BE49-F238E27FC236}">
                  <a16:creationId xmlns:a16="http://schemas.microsoft.com/office/drawing/2014/main" id="{07CC273B-D570-4731-8194-102E4A5695E2}"/>
                </a:ext>
              </a:extLst>
            </p:cNvPr>
            <p:cNvSpPr>
              <a:spLocks/>
            </p:cNvSpPr>
            <p:nvPr/>
          </p:nvSpPr>
          <p:spPr bwMode="auto">
            <a:xfrm>
              <a:off x="5735638" y="4508501"/>
              <a:ext cx="166688" cy="152400"/>
            </a:xfrm>
            <a:custGeom>
              <a:avLst/>
              <a:gdLst>
                <a:gd name="T0" fmla="*/ 208 w 208"/>
                <a:gd name="T1" fmla="*/ 190 h 190"/>
                <a:gd name="T2" fmla="*/ 192 w 208"/>
                <a:gd name="T3" fmla="*/ 190 h 190"/>
                <a:gd name="T4" fmla="*/ 130 w 208"/>
                <a:gd name="T5" fmla="*/ 107 h 190"/>
                <a:gd name="T6" fmla="*/ 54 w 208"/>
                <a:gd name="T7" fmla="*/ 84 h 190"/>
                <a:gd name="T8" fmla="*/ 26 w 208"/>
                <a:gd name="T9" fmla="*/ 68 h 190"/>
                <a:gd name="T10" fmla="*/ 0 w 208"/>
                <a:gd name="T11" fmla="*/ 11 h 190"/>
                <a:gd name="T12" fmla="*/ 0 w 208"/>
                <a:gd name="T13" fmla="*/ 0 h 190"/>
                <a:gd name="T14" fmla="*/ 17 w 208"/>
                <a:gd name="T15" fmla="*/ 0 h 190"/>
                <a:gd name="T16" fmla="*/ 17 w 208"/>
                <a:gd name="T17" fmla="*/ 11 h 190"/>
                <a:gd name="T18" fmla="*/ 37 w 208"/>
                <a:gd name="T19" fmla="*/ 55 h 190"/>
                <a:gd name="T20" fmla="*/ 59 w 208"/>
                <a:gd name="T21" fmla="*/ 68 h 190"/>
                <a:gd name="T22" fmla="*/ 135 w 208"/>
                <a:gd name="T23" fmla="*/ 91 h 190"/>
                <a:gd name="T24" fmla="*/ 208 w 208"/>
                <a:gd name="T25"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190">
                  <a:moveTo>
                    <a:pt x="208" y="190"/>
                  </a:moveTo>
                  <a:lnTo>
                    <a:pt x="192" y="190"/>
                  </a:lnTo>
                  <a:cubicBezTo>
                    <a:pt x="192" y="151"/>
                    <a:pt x="167" y="118"/>
                    <a:pt x="130" y="107"/>
                  </a:cubicBezTo>
                  <a:lnTo>
                    <a:pt x="54" y="84"/>
                  </a:lnTo>
                  <a:cubicBezTo>
                    <a:pt x="44" y="81"/>
                    <a:pt x="34" y="75"/>
                    <a:pt x="26" y="68"/>
                  </a:cubicBezTo>
                  <a:cubicBezTo>
                    <a:pt x="9" y="53"/>
                    <a:pt x="0" y="33"/>
                    <a:pt x="0" y="11"/>
                  </a:cubicBezTo>
                  <a:lnTo>
                    <a:pt x="0" y="0"/>
                  </a:lnTo>
                  <a:lnTo>
                    <a:pt x="17" y="0"/>
                  </a:lnTo>
                  <a:lnTo>
                    <a:pt x="17" y="11"/>
                  </a:lnTo>
                  <a:cubicBezTo>
                    <a:pt x="17" y="28"/>
                    <a:pt x="24" y="44"/>
                    <a:pt x="37" y="55"/>
                  </a:cubicBezTo>
                  <a:cubicBezTo>
                    <a:pt x="43" y="61"/>
                    <a:pt x="51" y="65"/>
                    <a:pt x="59" y="68"/>
                  </a:cubicBezTo>
                  <a:lnTo>
                    <a:pt x="135" y="91"/>
                  </a:lnTo>
                  <a:cubicBezTo>
                    <a:pt x="179" y="104"/>
                    <a:pt x="208" y="144"/>
                    <a:pt x="208" y="19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50" name="Freeform 691">
              <a:extLst>
                <a:ext uri="{FF2B5EF4-FFF2-40B4-BE49-F238E27FC236}">
                  <a16:creationId xmlns:a16="http://schemas.microsoft.com/office/drawing/2014/main" id="{428AC0E1-236A-40A2-9586-57DCDCF79A07}"/>
                </a:ext>
              </a:extLst>
            </p:cNvPr>
            <p:cNvSpPr>
              <a:spLocks/>
            </p:cNvSpPr>
            <p:nvPr/>
          </p:nvSpPr>
          <p:spPr bwMode="auto">
            <a:xfrm>
              <a:off x="5492751" y="4508501"/>
              <a:ext cx="166688" cy="152400"/>
            </a:xfrm>
            <a:custGeom>
              <a:avLst/>
              <a:gdLst>
                <a:gd name="T0" fmla="*/ 16 w 208"/>
                <a:gd name="T1" fmla="*/ 190 h 190"/>
                <a:gd name="T2" fmla="*/ 0 w 208"/>
                <a:gd name="T3" fmla="*/ 190 h 190"/>
                <a:gd name="T4" fmla="*/ 73 w 208"/>
                <a:gd name="T5" fmla="*/ 91 h 190"/>
                <a:gd name="T6" fmla="*/ 150 w 208"/>
                <a:gd name="T7" fmla="*/ 68 h 190"/>
                <a:gd name="T8" fmla="*/ 171 w 208"/>
                <a:gd name="T9" fmla="*/ 56 h 190"/>
                <a:gd name="T10" fmla="*/ 191 w 208"/>
                <a:gd name="T11" fmla="*/ 11 h 190"/>
                <a:gd name="T12" fmla="*/ 191 w 208"/>
                <a:gd name="T13" fmla="*/ 0 h 190"/>
                <a:gd name="T14" fmla="*/ 208 w 208"/>
                <a:gd name="T15" fmla="*/ 0 h 190"/>
                <a:gd name="T16" fmla="*/ 208 w 208"/>
                <a:gd name="T17" fmla="*/ 11 h 190"/>
                <a:gd name="T18" fmla="*/ 182 w 208"/>
                <a:gd name="T19" fmla="*/ 68 h 190"/>
                <a:gd name="T20" fmla="*/ 154 w 208"/>
                <a:gd name="T21" fmla="*/ 84 h 190"/>
                <a:gd name="T22" fmla="*/ 78 w 208"/>
                <a:gd name="T23" fmla="*/ 107 h 190"/>
                <a:gd name="T24" fmla="*/ 16 w 208"/>
                <a:gd name="T25"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190">
                  <a:moveTo>
                    <a:pt x="16" y="190"/>
                  </a:moveTo>
                  <a:lnTo>
                    <a:pt x="0" y="190"/>
                  </a:lnTo>
                  <a:cubicBezTo>
                    <a:pt x="0" y="144"/>
                    <a:pt x="29" y="104"/>
                    <a:pt x="73" y="91"/>
                  </a:cubicBezTo>
                  <a:lnTo>
                    <a:pt x="150" y="68"/>
                  </a:lnTo>
                  <a:cubicBezTo>
                    <a:pt x="158" y="65"/>
                    <a:pt x="165" y="61"/>
                    <a:pt x="171" y="56"/>
                  </a:cubicBezTo>
                  <a:cubicBezTo>
                    <a:pt x="184" y="45"/>
                    <a:pt x="191" y="28"/>
                    <a:pt x="191" y="11"/>
                  </a:cubicBezTo>
                  <a:lnTo>
                    <a:pt x="191" y="0"/>
                  </a:lnTo>
                  <a:lnTo>
                    <a:pt x="208" y="0"/>
                  </a:lnTo>
                  <a:lnTo>
                    <a:pt x="208" y="11"/>
                  </a:lnTo>
                  <a:cubicBezTo>
                    <a:pt x="208" y="33"/>
                    <a:pt x="199" y="54"/>
                    <a:pt x="182" y="68"/>
                  </a:cubicBezTo>
                  <a:cubicBezTo>
                    <a:pt x="174" y="75"/>
                    <a:pt x="165" y="80"/>
                    <a:pt x="154" y="84"/>
                  </a:cubicBezTo>
                  <a:lnTo>
                    <a:pt x="78" y="107"/>
                  </a:lnTo>
                  <a:cubicBezTo>
                    <a:pt x="41" y="118"/>
                    <a:pt x="16" y="151"/>
                    <a:pt x="16" y="1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51" name="Freeform 692">
              <a:extLst>
                <a:ext uri="{FF2B5EF4-FFF2-40B4-BE49-F238E27FC236}">
                  <a16:creationId xmlns:a16="http://schemas.microsoft.com/office/drawing/2014/main" id="{F1F9A5CC-2796-4123-8222-0F97CFABF043}"/>
                </a:ext>
              </a:extLst>
            </p:cNvPr>
            <p:cNvSpPr>
              <a:spLocks/>
            </p:cNvSpPr>
            <p:nvPr/>
          </p:nvSpPr>
          <p:spPr bwMode="auto">
            <a:xfrm>
              <a:off x="5635626" y="4549776"/>
              <a:ext cx="125413" cy="38100"/>
            </a:xfrm>
            <a:custGeom>
              <a:avLst/>
              <a:gdLst>
                <a:gd name="T0" fmla="*/ 78 w 156"/>
                <a:gd name="T1" fmla="*/ 47 h 47"/>
                <a:gd name="T2" fmla="*/ 0 w 156"/>
                <a:gd name="T3" fmla="*/ 0 h 47"/>
                <a:gd name="T4" fmla="*/ 16 w 156"/>
                <a:gd name="T5" fmla="*/ 0 h 47"/>
                <a:gd name="T6" fmla="*/ 78 w 156"/>
                <a:gd name="T7" fmla="*/ 31 h 47"/>
                <a:gd name="T8" fmla="*/ 139 w 156"/>
                <a:gd name="T9" fmla="*/ 0 h 47"/>
                <a:gd name="T10" fmla="*/ 156 w 156"/>
                <a:gd name="T11" fmla="*/ 0 h 47"/>
                <a:gd name="T12" fmla="*/ 78 w 15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56" h="47">
                  <a:moveTo>
                    <a:pt x="78" y="47"/>
                  </a:moveTo>
                  <a:cubicBezTo>
                    <a:pt x="34" y="47"/>
                    <a:pt x="0" y="27"/>
                    <a:pt x="0" y="0"/>
                  </a:cubicBezTo>
                  <a:lnTo>
                    <a:pt x="16" y="0"/>
                  </a:lnTo>
                  <a:cubicBezTo>
                    <a:pt x="16" y="15"/>
                    <a:pt x="41" y="31"/>
                    <a:pt x="78" y="31"/>
                  </a:cubicBezTo>
                  <a:cubicBezTo>
                    <a:pt x="114" y="31"/>
                    <a:pt x="139" y="15"/>
                    <a:pt x="139" y="0"/>
                  </a:cubicBezTo>
                  <a:lnTo>
                    <a:pt x="156" y="0"/>
                  </a:lnTo>
                  <a:cubicBezTo>
                    <a:pt x="156" y="27"/>
                    <a:pt x="121" y="47"/>
                    <a:pt x="7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52" name="Freeform 693">
              <a:extLst>
                <a:ext uri="{FF2B5EF4-FFF2-40B4-BE49-F238E27FC236}">
                  <a16:creationId xmlns:a16="http://schemas.microsoft.com/office/drawing/2014/main" id="{15CEE845-6C41-4EB7-B893-8B629FC67C4C}"/>
                </a:ext>
              </a:extLst>
            </p:cNvPr>
            <p:cNvSpPr>
              <a:spLocks/>
            </p:cNvSpPr>
            <p:nvPr/>
          </p:nvSpPr>
          <p:spPr bwMode="auto">
            <a:xfrm>
              <a:off x="5603876" y="4567238"/>
              <a:ext cx="187325" cy="55563"/>
            </a:xfrm>
            <a:custGeom>
              <a:avLst/>
              <a:gdLst>
                <a:gd name="T0" fmla="*/ 117 w 233"/>
                <a:gd name="T1" fmla="*/ 68 h 68"/>
                <a:gd name="T2" fmla="*/ 0 w 233"/>
                <a:gd name="T3" fmla="*/ 0 h 68"/>
                <a:gd name="T4" fmla="*/ 16 w 233"/>
                <a:gd name="T5" fmla="*/ 0 h 68"/>
                <a:gd name="T6" fmla="*/ 117 w 233"/>
                <a:gd name="T7" fmla="*/ 52 h 68"/>
                <a:gd name="T8" fmla="*/ 217 w 233"/>
                <a:gd name="T9" fmla="*/ 0 h 68"/>
                <a:gd name="T10" fmla="*/ 233 w 233"/>
                <a:gd name="T11" fmla="*/ 0 h 68"/>
                <a:gd name="T12" fmla="*/ 117 w 233"/>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233" h="68">
                  <a:moveTo>
                    <a:pt x="117" y="68"/>
                  </a:moveTo>
                  <a:cubicBezTo>
                    <a:pt x="51" y="68"/>
                    <a:pt x="0" y="38"/>
                    <a:pt x="0" y="0"/>
                  </a:cubicBezTo>
                  <a:lnTo>
                    <a:pt x="16" y="0"/>
                  </a:lnTo>
                  <a:cubicBezTo>
                    <a:pt x="16" y="28"/>
                    <a:pt x="62" y="52"/>
                    <a:pt x="117" y="52"/>
                  </a:cubicBezTo>
                  <a:cubicBezTo>
                    <a:pt x="171" y="52"/>
                    <a:pt x="217" y="28"/>
                    <a:pt x="217" y="0"/>
                  </a:cubicBezTo>
                  <a:lnTo>
                    <a:pt x="233" y="0"/>
                  </a:lnTo>
                  <a:cubicBezTo>
                    <a:pt x="233" y="38"/>
                    <a:pt x="182" y="68"/>
                    <a:pt x="117"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grpSp>
      <p:grpSp>
        <p:nvGrpSpPr>
          <p:cNvPr id="53" name="Arrow34" descr="{&quot;Key&quot;:&quot;POWER_USER_SHAPE_ICON&quot;,&quot;Value&quot;:&quot;POWER_USER_SHAPE_ICON_STYLE_1&quot;}">
            <a:extLst>
              <a:ext uri="{FF2B5EF4-FFF2-40B4-BE49-F238E27FC236}">
                <a16:creationId xmlns:a16="http://schemas.microsoft.com/office/drawing/2014/main" id="{D800F466-D43E-421C-AF13-8218773485BC}"/>
              </a:ext>
            </a:extLst>
          </p:cNvPr>
          <p:cNvGrpSpPr>
            <a:grpSpLocks noChangeAspect="1"/>
          </p:cNvGrpSpPr>
          <p:nvPr/>
        </p:nvGrpSpPr>
        <p:grpSpPr>
          <a:xfrm>
            <a:off x="614150" y="3705350"/>
            <a:ext cx="410965" cy="407194"/>
            <a:chOff x="6004176" y="1690066"/>
            <a:chExt cx="1039285" cy="1029748"/>
          </a:xfrm>
          <a:solidFill>
            <a:schemeClr val="bg1"/>
          </a:solidFill>
        </p:grpSpPr>
        <p:sp>
          <p:nvSpPr>
            <p:cNvPr id="54" name="Freeform 195">
              <a:extLst>
                <a:ext uri="{FF2B5EF4-FFF2-40B4-BE49-F238E27FC236}">
                  <a16:creationId xmlns:a16="http://schemas.microsoft.com/office/drawing/2014/main" id="{D316714C-2A19-40C9-8CA5-33F3E0C0CC23}"/>
                </a:ext>
              </a:extLst>
            </p:cNvPr>
            <p:cNvSpPr>
              <a:spLocks/>
            </p:cNvSpPr>
            <p:nvPr/>
          </p:nvSpPr>
          <p:spPr bwMode="auto">
            <a:xfrm>
              <a:off x="6213939" y="1880760"/>
              <a:ext cx="781845" cy="476735"/>
            </a:xfrm>
            <a:custGeom>
              <a:avLst/>
              <a:gdLst>
                <a:gd name="T0" fmla="*/ 81 w 1018"/>
                <a:gd name="T1" fmla="*/ 623 h 623"/>
                <a:gd name="T2" fmla="*/ 34 w 1018"/>
                <a:gd name="T3" fmla="*/ 606 h 623"/>
                <a:gd name="T4" fmla="*/ 26 w 1018"/>
                <a:gd name="T5" fmla="*/ 504 h 623"/>
                <a:gd name="T6" fmla="*/ 933 w 1018"/>
                <a:gd name="T7" fmla="*/ 4 h 623"/>
                <a:gd name="T8" fmla="*/ 1013 w 1018"/>
                <a:gd name="T9" fmla="*/ 68 h 623"/>
                <a:gd name="T10" fmla="*/ 949 w 1018"/>
                <a:gd name="T11" fmla="*/ 148 h 623"/>
                <a:gd name="T12" fmla="*/ 136 w 1018"/>
                <a:gd name="T13" fmla="*/ 598 h 623"/>
                <a:gd name="T14" fmla="*/ 81 w 1018"/>
                <a:gd name="T15" fmla="*/ 623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8" h="623">
                  <a:moveTo>
                    <a:pt x="81" y="623"/>
                  </a:moveTo>
                  <a:cubicBezTo>
                    <a:pt x="65" y="623"/>
                    <a:pt x="48" y="618"/>
                    <a:pt x="34" y="606"/>
                  </a:cubicBezTo>
                  <a:cubicBezTo>
                    <a:pt x="4" y="580"/>
                    <a:pt x="0" y="534"/>
                    <a:pt x="26" y="504"/>
                  </a:cubicBezTo>
                  <a:cubicBezTo>
                    <a:pt x="282" y="206"/>
                    <a:pt x="578" y="43"/>
                    <a:pt x="933" y="4"/>
                  </a:cubicBezTo>
                  <a:cubicBezTo>
                    <a:pt x="973" y="0"/>
                    <a:pt x="1009" y="29"/>
                    <a:pt x="1013" y="68"/>
                  </a:cubicBezTo>
                  <a:cubicBezTo>
                    <a:pt x="1018" y="108"/>
                    <a:pt x="989" y="144"/>
                    <a:pt x="949" y="148"/>
                  </a:cubicBezTo>
                  <a:cubicBezTo>
                    <a:pt x="628" y="183"/>
                    <a:pt x="370" y="326"/>
                    <a:pt x="136" y="598"/>
                  </a:cubicBezTo>
                  <a:cubicBezTo>
                    <a:pt x="122" y="615"/>
                    <a:pt x="102" y="623"/>
                    <a:pt x="81" y="623"/>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55" name="Freeform 196">
              <a:extLst>
                <a:ext uri="{FF2B5EF4-FFF2-40B4-BE49-F238E27FC236}">
                  <a16:creationId xmlns:a16="http://schemas.microsoft.com/office/drawing/2014/main" id="{53DBFE1B-DAA5-4490-9F26-3803F9FF4A80}"/>
                </a:ext>
              </a:extLst>
            </p:cNvPr>
            <p:cNvSpPr>
              <a:spLocks/>
            </p:cNvSpPr>
            <p:nvPr/>
          </p:nvSpPr>
          <p:spPr bwMode="auto">
            <a:xfrm>
              <a:off x="6080453" y="2376565"/>
              <a:ext cx="152555" cy="171625"/>
            </a:xfrm>
            <a:custGeom>
              <a:avLst/>
              <a:gdLst>
                <a:gd name="T0" fmla="*/ 83 w 205"/>
                <a:gd name="T1" fmla="*/ 223 h 223"/>
                <a:gd name="T2" fmla="*/ 48 w 205"/>
                <a:gd name="T3" fmla="*/ 214 h 223"/>
                <a:gd name="T4" fmla="*/ 19 w 205"/>
                <a:gd name="T5" fmla="*/ 116 h 223"/>
                <a:gd name="T6" fmla="*/ 61 w 205"/>
                <a:gd name="T7" fmla="*/ 45 h 223"/>
                <a:gd name="T8" fmla="*/ 160 w 205"/>
                <a:gd name="T9" fmla="*/ 22 h 223"/>
                <a:gd name="T10" fmla="*/ 184 w 205"/>
                <a:gd name="T11" fmla="*/ 121 h 223"/>
                <a:gd name="T12" fmla="*/ 146 w 205"/>
                <a:gd name="T13" fmla="*/ 186 h 223"/>
                <a:gd name="T14" fmla="*/ 83 w 205"/>
                <a:gd name="T15" fmla="*/ 223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223">
                  <a:moveTo>
                    <a:pt x="83" y="223"/>
                  </a:moveTo>
                  <a:cubicBezTo>
                    <a:pt x="71" y="223"/>
                    <a:pt x="59" y="220"/>
                    <a:pt x="48" y="214"/>
                  </a:cubicBezTo>
                  <a:cubicBezTo>
                    <a:pt x="13" y="195"/>
                    <a:pt x="0" y="151"/>
                    <a:pt x="19" y="116"/>
                  </a:cubicBezTo>
                  <a:cubicBezTo>
                    <a:pt x="32" y="92"/>
                    <a:pt x="46" y="68"/>
                    <a:pt x="61" y="45"/>
                  </a:cubicBezTo>
                  <a:cubicBezTo>
                    <a:pt x="82" y="11"/>
                    <a:pt x="126" y="0"/>
                    <a:pt x="160" y="22"/>
                  </a:cubicBezTo>
                  <a:cubicBezTo>
                    <a:pt x="194" y="42"/>
                    <a:pt x="205" y="87"/>
                    <a:pt x="184" y="121"/>
                  </a:cubicBezTo>
                  <a:cubicBezTo>
                    <a:pt x="171" y="142"/>
                    <a:pt x="158" y="164"/>
                    <a:pt x="146" y="186"/>
                  </a:cubicBezTo>
                  <a:cubicBezTo>
                    <a:pt x="133" y="210"/>
                    <a:pt x="108" y="223"/>
                    <a:pt x="83" y="223"/>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56" name="Freeform 197">
              <a:extLst>
                <a:ext uri="{FF2B5EF4-FFF2-40B4-BE49-F238E27FC236}">
                  <a16:creationId xmlns:a16="http://schemas.microsoft.com/office/drawing/2014/main" id="{B8833F9A-AE67-493F-91B1-0EF03B37C5B8}"/>
                </a:ext>
              </a:extLst>
            </p:cNvPr>
            <p:cNvSpPr>
              <a:spLocks/>
            </p:cNvSpPr>
            <p:nvPr/>
          </p:nvSpPr>
          <p:spPr bwMode="auto">
            <a:xfrm>
              <a:off x="6004176" y="2586328"/>
              <a:ext cx="133486" cy="133486"/>
            </a:xfrm>
            <a:custGeom>
              <a:avLst/>
              <a:gdLst>
                <a:gd name="T0" fmla="*/ 81 w 167"/>
                <a:gd name="T1" fmla="*/ 169 h 169"/>
                <a:gd name="T2" fmla="*/ 59 w 167"/>
                <a:gd name="T3" fmla="*/ 166 h 169"/>
                <a:gd name="T4" fmla="*/ 12 w 167"/>
                <a:gd name="T5" fmla="*/ 75 h 169"/>
                <a:gd name="T6" fmla="*/ 17 w 167"/>
                <a:gd name="T7" fmla="*/ 60 h 169"/>
                <a:gd name="T8" fmla="*/ 108 w 167"/>
                <a:gd name="T9" fmla="*/ 12 h 169"/>
                <a:gd name="T10" fmla="*/ 155 w 167"/>
                <a:gd name="T11" fmla="*/ 103 h 169"/>
                <a:gd name="T12" fmla="*/ 150 w 167"/>
                <a:gd name="T13" fmla="*/ 118 h 169"/>
                <a:gd name="T14" fmla="*/ 81 w 167"/>
                <a:gd name="T15" fmla="*/ 16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9">
                  <a:moveTo>
                    <a:pt x="81" y="169"/>
                  </a:moveTo>
                  <a:cubicBezTo>
                    <a:pt x="74" y="169"/>
                    <a:pt x="67" y="168"/>
                    <a:pt x="59" y="166"/>
                  </a:cubicBezTo>
                  <a:cubicBezTo>
                    <a:pt x="21" y="154"/>
                    <a:pt x="0" y="113"/>
                    <a:pt x="12" y="75"/>
                  </a:cubicBezTo>
                  <a:lnTo>
                    <a:pt x="17" y="60"/>
                  </a:lnTo>
                  <a:cubicBezTo>
                    <a:pt x="29" y="21"/>
                    <a:pt x="69" y="0"/>
                    <a:pt x="108" y="12"/>
                  </a:cubicBezTo>
                  <a:cubicBezTo>
                    <a:pt x="146" y="24"/>
                    <a:pt x="167" y="65"/>
                    <a:pt x="155" y="103"/>
                  </a:cubicBezTo>
                  <a:lnTo>
                    <a:pt x="150" y="118"/>
                  </a:lnTo>
                  <a:cubicBezTo>
                    <a:pt x="140" y="149"/>
                    <a:pt x="112" y="169"/>
                    <a:pt x="81" y="169"/>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57" name="Freeform 198">
              <a:extLst>
                <a:ext uri="{FF2B5EF4-FFF2-40B4-BE49-F238E27FC236}">
                  <a16:creationId xmlns:a16="http://schemas.microsoft.com/office/drawing/2014/main" id="{070A12E3-B394-4E73-8DCD-276ACCBD001E}"/>
                </a:ext>
              </a:extLst>
            </p:cNvPr>
            <p:cNvSpPr>
              <a:spLocks/>
            </p:cNvSpPr>
            <p:nvPr/>
          </p:nvSpPr>
          <p:spPr bwMode="auto">
            <a:xfrm>
              <a:off x="6652535" y="1690066"/>
              <a:ext cx="390926" cy="562551"/>
            </a:xfrm>
            <a:custGeom>
              <a:avLst/>
              <a:gdLst>
                <a:gd name="T0" fmla="*/ 197 w 510"/>
                <a:gd name="T1" fmla="*/ 738 h 738"/>
                <a:gd name="T2" fmla="*/ 156 w 510"/>
                <a:gd name="T3" fmla="*/ 726 h 738"/>
                <a:gd name="T4" fmla="*/ 137 w 510"/>
                <a:gd name="T5" fmla="*/ 625 h 738"/>
                <a:gd name="T6" fmla="*/ 334 w 510"/>
                <a:gd name="T7" fmla="*/ 336 h 738"/>
                <a:gd name="T8" fmla="*/ 42 w 510"/>
                <a:gd name="T9" fmla="*/ 143 h 738"/>
                <a:gd name="T10" fmla="*/ 22 w 510"/>
                <a:gd name="T11" fmla="*/ 42 h 738"/>
                <a:gd name="T12" fmla="*/ 123 w 510"/>
                <a:gd name="T13" fmla="*/ 22 h 738"/>
                <a:gd name="T14" fmla="*/ 476 w 510"/>
                <a:gd name="T15" fmla="*/ 256 h 738"/>
                <a:gd name="T16" fmla="*/ 507 w 510"/>
                <a:gd name="T17" fmla="*/ 303 h 738"/>
                <a:gd name="T18" fmla="*/ 495 w 510"/>
                <a:gd name="T19" fmla="*/ 358 h 738"/>
                <a:gd name="T20" fmla="*/ 257 w 510"/>
                <a:gd name="T21" fmla="*/ 707 h 738"/>
                <a:gd name="T22" fmla="*/ 197 w 510"/>
                <a:gd name="T2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0" h="738">
                  <a:moveTo>
                    <a:pt x="197" y="738"/>
                  </a:moveTo>
                  <a:cubicBezTo>
                    <a:pt x="183" y="738"/>
                    <a:pt x="169" y="734"/>
                    <a:pt x="156" y="726"/>
                  </a:cubicBezTo>
                  <a:cubicBezTo>
                    <a:pt x="123" y="703"/>
                    <a:pt x="115" y="658"/>
                    <a:pt x="137" y="625"/>
                  </a:cubicBezTo>
                  <a:lnTo>
                    <a:pt x="334" y="336"/>
                  </a:lnTo>
                  <a:lnTo>
                    <a:pt x="42" y="143"/>
                  </a:lnTo>
                  <a:cubicBezTo>
                    <a:pt x="9" y="120"/>
                    <a:pt x="0" y="75"/>
                    <a:pt x="22" y="42"/>
                  </a:cubicBezTo>
                  <a:cubicBezTo>
                    <a:pt x="44" y="9"/>
                    <a:pt x="89" y="0"/>
                    <a:pt x="123" y="22"/>
                  </a:cubicBezTo>
                  <a:lnTo>
                    <a:pt x="476" y="256"/>
                  </a:lnTo>
                  <a:cubicBezTo>
                    <a:pt x="492" y="267"/>
                    <a:pt x="503" y="284"/>
                    <a:pt x="507" y="303"/>
                  </a:cubicBezTo>
                  <a:cubicBezTo>
                    <a:pt x="510" y="322"/>
                    <a:pt x="506" y="342"/>
                    <a:pt x="495" y="358"/>
                  </a:cubicBezTo>
                  <a:lnTo>
                    <a:pt x="257" y="707"/>
                  </a:lnTo>
                  <a:cubicBezTo>
                    <a:pt x="243" y="727"/>
                    <a:pt x="220" y="738"/>
                    <a:pt x="197" y="738"/>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grpSp>
      <p:grpSp>
        <p:nvGrpSpPr>
          <p:cNvPr id="58" name="Analytics22" descr="{&quot;Key&quot;:&quot;POWER_USER_SHAPE_ICON&quot;,&quot;Value&quot;:&quot;POWER_USER_SHAPE_ICON_STYLE_1&quot;}">
            <a:extLst>
              <a:ext uri="{FF2B5EF4-FFF2-40B4-BE49-F238E27FC236}">
                <a16:creationId xmlns:a16="http://schemas.microsoft.com/office/drawing/2014/main" id="{CF8342B0-D629-46E9-8CC1-0CCC7F22F51C}"/>
              </a:ext>
            </a:extLst>
          </p:cNvPr>
          <p:cNvGrpSpPr>
            <a:grpSpLocks noChangeAspect="1"/>
          </p:cNvGrpSpPr>
          <p:nvPr/>
        </p:nvGrpSpPr>
        <p:grpSpPr>
          <a:xfrm>
            <a:off x="583443" y="2917514"/>
            <a:ext cx="499055" cy="407194"/>
            <a:chOff x="4287838" y="1695450"/>
            <a:chExt cx="896938" cy="731838"/>
          </a:xfrm>
        </p:grpSpPr>
        <p:sp>
          <p:nvSpPr>
            <p:cNvPr id="59" name="Oval 291">
              <a:extLst>
                <a:ext uri="{FF2B5EF4-FFF2-40B4-BE49-F238E27FC236}">
                  <a16:creationId xmlns:a16="http://schemas.microsoft.com/office/drawing/2014/main" id="{98219D4C-46D9-49CC-AE6D-9E5E220C9949}"/>
                </a:ext>
              </a:extLst>
            </p:cNvPr>
            <p:cNvSpPr>
              <a:spLocks noChangeArrowheads="1"/>
            </p:cNvSpPr>
            <p:nvPr/>
          </p:nvSpPr>
          <p:spPr bwMode="auto">
            <a:xfrm>
              <a:off x="4621213" y="1754188"/>
              <a:ext cx="257175" cy="257175"/>
            </a:xfrm>
            <a:prstGeom prst="ellipse">
              <a:avLst/>
            </a:pr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60" name="Line 292">
              <a:extLst>
                <a:ext uri="{FF2B5EF4-FFF2-40B4-BE49-F238E27FC236}">
                  <a16:creationId xmlns:a16="http://schemas.microsoft.com/office/drawing/2014/main" id="{A19F63F4-E3A6-42CD-A655-EE55F8560548}"/>
                </a:ext>
              </a:extLst>
            </p:cNvPr>
            <p:cNvSpPr>
              <a:spLocks noChangeShapeType="1"/>
            </p:cNvSpPr>
            <p:nvPr/>
          </p:nvSpPr>
          <p:spPr bwMode="auto">
            <a:xfrm>
              <a:off x="4921250" y="2290763"/>
              <a:ext cx="9525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61" name="Line 293">
              <a:extLst>
                <a:ext uri="{FF2B5EF4-FFF2-40B4-BE49-F238E27FC236}">
                  <a16:creationId xmlns:a16="http://schemas.microsoft.com/office/drawing/2014/main" id="{0B294BC6-7D3C-49E3-B32A-C307BABCA436}"/>
                </a:ext>
              </a:extLst>
            </p:cNvPr>
            <p:cNvSpPr>
              <a:spLocks noChangeShapeType="1"/>
            </p:cNvSpPr>
            <p:nvPr/>
          </p:nvSpPr>
          <p:spPr bwMode="auto">
            <a:xfrm>
              <a:off x="4484688" y="2290763"/>
              <a:ext cx="92075"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62" name="Freeform 294">
              <a:extLst>
                <a:ext uri="{FF2B5EF4-FFF2-40B4-BE49-F238E27FC236}">
                  <a16:creationId xmlns:a16="http://schemas.microsoft.com/office/drawing/2014/main" id="{032859B5-EE15-41C0-965E-398B18623A2B}"/>
                </a:ext>
              </a:extLst>
            </p:cNvPr>
            <p:cNvSpPr>
              <a:spLocks/>
            </p:cNvSpPr>
            <p:nvPr/>
          </p:nvSpPr>
          <p:spPr bwMode="auto">
            <a:xfrm>
              <a:off x="4525963" y="2352675"/>
              <a:ext cx="447675" cy="74613"/>
            </a:xfrm>
            <a:custGeom>
              <a:avLst/>
              <a:gdLst>
                <a:gd name="T0" fmla="*/ 527 w 596"/>
                <a:gd name="T1" fmla="*/ 0 h 100"/>
                <a:gd name="T2" fmla="*/ 583 w 596"/>
                <a:gd name="T3" fmla="*/ 0 h 100"/>
                <a:gd name="T4" fmla="*/ 592 w 596"/>
                <a:gd name="T5" fmla="*/ 16 h 100"/>
                <a:gd name="T6" fmla="*/ 534 w 596"/>
                <a:gd name="T7" fmla="*/ 91 h 100"/>
                <a:gd name="T8" fmla="*/ 514 w 596"/>
                <a:gd name="T9" fmla="*/ 98 h 100"/>
                <a:gd name="T10" fmla="*/ 82 w 596"/>
                <a:gd name="T11" fmla="*/ 98 h 100"/>
                <a:gd name="T12" fmla="*/ 66 w 596"/>
                <a:gd name="T13" fmla="*/ 92 h 100"/>
                <a:gd name="T14" fmla="*/ 4 w 596"/>
                <a:gd name="T15" fmla="*/ 16 h 100"/>
                <a:gd name="T16" fmla="*/ 13 w 596"/>
                <a:gd name="T17" fmla="*/ 0 h 100"/>
                <a:gd name="T18" fmla="*/ 68 w 596"/>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 h="100">
                  <a:moveTo>
                    <a:pt x="527" y="0"/>
                  </a:moveTo>
                  <a:lnTo>
                    <a:pt x="583" y="0"/>
                  </a:lnTo>
                  <a:cubicBezTo>
                    <a:pt x="592" y="0"/>
                    <a:pt x="596" y="7"/>
                    <a:pt x="592" y="16"/>
                  </a:cubicBezTo>
                  <a:lnTo>
                    <a:pt x="534" y="91"/>
                  </a:lnTo>
                  <a:cubicBezTo>
                    <a:pt x="527" y="100"/>
                    <a:pt x="521" y="98"/>
                    <a:pt x="514" y="98"/>
                  </a:cubicBezTo>
                  <a:lnTo>
                    <a:pt x="82" y="98"/>
                  </a:lnTo>
                  <a:cubicBezTo>
                    <a:pt x="74" y="98"/>
                    <a:pt x="71" y="100"/>
                    <a:pt x="66" y="92"/>
                  </a:cubicBezTo>
                  <a:lnTo>
                    <a:pt x="4" y="16"/>
                  </a:lnTo>
                  <a:cubicBezTo>
                    <a:pt x="0" y="7"/>
                    <a:pt x="4" y="0"/>
                    <a:pt x="13" y="0"/>
                  </a:cubicBezTo>
                  <a:lnTo>
                    <a:pt x="68" y="0"/>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63" name="Freeform 295">
              <a:extLst>
                <a:ext uri="{FF2B5EF4-FFF2-40B4-BE49-F238E27FC236}">
                  <a16:creationId xmlns:a16="http://schemas.microsoft.com/office/drawing/2014/main" id="{5EC4E31D-EBC7-45F4-9D87-5495F97E16BA}"/>
                </a:ext>
              </a:extLst>
            </p:cNvPr>
            <p:cNvSpPr>
              <a:spLocks/>
            </p:cNvSpPr>
            <p:nvPr/>
          </p:nvSpPr>
          <p:spPr bwMode="auto">
            <a:xfrm>
              <a:off x="4576763" y="2182813"/>
              <a:ext cx="344488" cy="242888"/>
            </a:xfrm>
            <a:custGeom>
              <a:avLst/>
              <a:gdLst>
                <a:gd name="T0" fmla="*/ 0 w 459"/>
                <a:gd name="T1" fmla="*/ 320 h 322"/>
                <a:gd name="T2" fmla="*/ 0 w 459"/>
                <a:gd name="T3" fmla="*/ 13 h 322"/>
                <a:gd name="T4" fmla="*/ 14 w 459"/>
                <a:gd name="T5" fmla="*/ 0 h 322"/>
                <a:gd name="T6" fmla="*/ 446 w 459"/>
                <a:gd name="T7" fmla="*/ 0 h 322"/>
                <a:gd name="T8" fmla="*/ 459 w 459"/>
                <a:gd name="T9" fmla="*/ 13 h 322"/>
                <a:gd name="T10" fmla="*/ 459 w 459"/>
                <a:gd name="T11" fmla="*/ 322 h 322"/>
              </a:gdLst>
              <a:ahLst/>
              <a:cxnLst>
                <a:cxn ang="0">
                  <a:pos x="T0" y="T1"/>
                </a:cxn>
                <a:cxn ang="0">
                  <a:pos x="T2" y="T3"/>
                </a:cxn>
                <a:cxn ang="0">
                  <a:pos x="T4" y="T5"/>
                </a:cxn>
                <a:cxn ang="0">
                  <a:pos x="T6" y="T7"/>
                </a:cxn>
                <a:cxn ang="0">
                  <a:pos x="T8" y="T9"/>
                </a:cxn>
                <a:cxn ang="0">
                  <a:pos x="T10" y="T11"/>
                </a:cxn>
              </a:cxnLst>
              <a:rect l="0" t="0" r="r" b="b"/>
              <a:pathLst>
                <a:path w="459" h="322">
                  <a:moveTo>
                    <a:pt x="0" y="320"/>
                  </a:moveTo>
                  <a:lnTo>
                    <a:pt x="0" y="13"/>
                  </a:lnTo>
                  <a:cubicBezTo>
                    <a:pt x="0" y="6"/>
                    <a:pt x="6" y="0"/>
                    <a:pt x="14" y="0"/>
                  </a:cubicBezTo>
                  <a:lnTo>
                    <a:pt x="446" y="0"/>
                  </a:lnTo>
                  <a:cubicBezTo>
                    <a:pt x="453" y="0"/>
                    <a:pt x="459" y="6"/>
                    <a:pt x="459" y="13"/>
                  </a:cubicBezTo>
                  <a:lnTo>
                    <a:pt x="459" y="322"/>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64" name="Line 296">
              <a:extLst>
                <a:ext uri="{FF2B5EF4-FFF2-40B4-BE49-F238E27FC236}">
                  <a16:creationId xmlns:a16="http://schemas.microsoft.com/office/drawing/2014/main" id="{35E64016-84ED-4C43-8CC3-3C3DA696699A}"/>
                </a:ext>
              </a:extLst>
            </p:cNvPr>
            <p:cNvSpPr>
              <a:spLocks noChangeShapeType="1"/>
            </p:cNvSpPr>
            <p:nvPr/>
          </p:nvSpPr>
          <p:spPr bwMode="auto">
            <a:xfrm>
              <a:off x="4746625" y="2303463"/>
              <a:ext cx="6350" cy="0"/>
            </a:xfrm>
            <a:prstGeom prst="line">
              <a:avLst/>
            </a:prstGeom>
            <a:noFill/>
            <a:ln w="19050"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65" name="Line 297">
              <a:extLst>
                <a:ext uri="{FF2B5EF4-FFF2-40B4-BE49-F238E27FC236}">
                  <a16:creationId xmlns:a16="http://schemas.microsoft.com/office/drawing/2014/main" id="{E7F0FDBA-1DC4-4604-A49C-E7F256A0C42A}"/>
                </a:ext>
              </a:extLst>
            </p:cNvPr>
            <p:cNvSpPr>
              <a:spLocks noChangeShapeType="1"/>
            </p:cNvSpPr>
            <p:nvPr/>
          </p:nvSpPr>
          <p:spPr bwMode="auto">
            <a:xfrm>
              <a:off x="4397375" y="1766888"/>
              <a:ext cx="0" cy="119063"/>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66" name="Line 298">
              <a:extLst>
                <a:ext uri="{FF2B5EF4-FFF2-40B4-BE49-F238E27FC236}">
                  <a16:creationId xmlns:a16="http://schemas.microsoft.com/office/drawing/2014/main" id="{9ED819DC-F071-488E-8819-7127651B2579}"/>
                </a:ext>
              </a:extLst>
            </p:cNvPr>
            <p:cNvSpPr>
              <a:spLocks noChangeShapeType="1"/>
            </p:cNvSpPr>
            <p:nvPr/>
          </p:nvSpPr>
          <p:spPr bwMode="auto">
            <a:xfrm>
              <a:off x="4549775" y="1739900"/>
              <a:ext cx="0" cy="14605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67" name="Line 299">
              <a:extLst>
                <a:ext uri="{FF2B5EF4-FFF2-40B4-BE49-F238E27FC236}">
                  <a16:creationId xmlns:a16="http://schemas.microsoft.com/office/drawing/2014/main" id="{69453953-D3C3-4E5D-A7F8-AF4EB6CB4754}"/>
                </a:ext>
              </a:extLst>
            </p:cNvPr>
            <p:cNvSpPr>
              <a:spLocks noChangeShapeType="1"/>
            </p:cNvSpPr>
            <p:nvPr/>
          </p:nvSpPr>
          <p:spPr bwMode="auto">
            <a:xfrm>
              <a:off x="4473575" y="1695450"/>
              <a:ext cx="0" cy="19050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68" name="Oval 300">
              <a:extLst>
                <a:ext uri="{FF2B5EF4-FFF2-40B4-BE49-F238E27FC236}">
                  <a16:creationId xmlns:a16="http://schemas.microsoft.com/office/drawing/2014/main" id="{3A9FE26B-F577-4767-9430-D330E8FC798C}"/>
                </a:ext>
              </a:extLst>
            </p:cNvPr>
            <p:cNvSpPr>
              <a:spLocks noChangeArrowheads="1"/>
            </p:cNvSpPr>
            <p:nvPr/>
          </p:nvSpPr>
          <p:spPr bwMode="auto">
            <a:xfrm>
              <a:off x="4454525" y="2025650"/>
              <a:ext cx="55563" cy="57150"/>
            </a:xfrm>
            <a:prstGeom prst="ellips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69" name="Oval 301">
              <a:extLst>
                <a:ext uri="{FF2B5EF4-FFF2-40B4-BE49-F238E27FC236}">
                  <a16:creationId xmlns:a16="http://schemas.microsoft.com/office/drawing/2014/main" id="{E01E6AEA-9054-4F2D-994E-BF237201043A}"/>
                </a:ext>
              </a:extLst>
            </p:cNvPr>
            <p:cNvSpPr>
              <a:spLocks noChangeArrowheads="1"/>
            </p:cNvSpPr>
            <p:nvPr/>
          </p:nvSpPr>
          <p:spPr bwMode="auto">
            <a:xfrm>
              <a:off x="4525963" y="1941513"/>
              <a:ext cx="57150" cy="55563"/>
            </a:xfrm>
            <a:prstGeom prst="ellips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70" name="Oval 302">
              <a:extLst>
                <a:ext uri="{FF2B5EF4-FFF2-40B4-BE49-F238E27FC236}">
                  <a16:creationId xmlns:a16="http://schemas.microsoft.com/office/drawing/2014/main" id="{47C81DC1-0D44-4492-AA38-2B1028606863}"/>
                </a:ext>
              </a:extLst>
            </p:cNvPr>
            <p:cNvSpPr>
              <a:spLocks noChangeArrowheads="1"/>
            </p:cNvSpPr>
            <p:nvPr/>
          </p:nvSpPr>
          <p:spPr bwMode="auto">
            <a:xfrm>
              <a:off x="4287838" y="2054225"/>
              <a:ext cx="57150" cy="55563"/>
            </a:xfrm>
            <a:prstGeom prst="ellips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71" name="Oval 303">
              <a:extLst>
                <a:ext uri="{FF2B5EF4-FFF2-40B4-BE49-F238E27FC236}">
                  <a16:creationId xmlns:a16="http://schemas.microsoft.com/office/drawing/2014/main" id="{AE100EA8-D475-4979-BB8A-B91AE4CF2ECE}"/>
                </a:ext>
              </a:extLst>
            </p:cNvPr>
            <p:cNvSpPr>
              <a:spLocks noChangeArrowheads="1"/>
            </p:cNvSpPr>
            <p:nvPr/>
          </p:nvSpPr>
          <p:spPr bwMode="auto">
            <a:xfrm>
              <a:off x="4359275" y="1968500"/>
              <a:ext cx="57150" cy="57150"/>
            </a:xfrm>
            <a:prstGeom prst="ellips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72" name="Line 304">
              <a:extLst>
                <a:ext uri="{FF2B5EF4-FFF2-40B4-BE49-F238E27FC236}">
                  <a16:creationId xmlns:a16="http://schemas.microsoft.com/office/drawing/2014/main" id="{BABEB9E3-E204-434D-9CBD-C49BE122C6E7}"/>
                </a:ext>
              </a:extLst>
            </p:cNvPr>
            <p:cNvSpPr>
              <a:spLocks noChangeShapeType="1"/>
            </p:cNvSpPr>
            <p:nvPr/>
          </p:nvSpPr>
          <p:spPr bwMode="auto">
            <a:xfrm flipV="1">
              <a:off x="4335463" y="2019300"/>
              <a:ext cx="33338" cy="41275"/>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73" name="Line 305">
              <a:extLst>
                <a:ext uri="{FF2B5EF4-FFF2-40B4-BE49-F238E27FC236}">
                  <a16:creationId xmlns:a16="http://schemas.microsoft.com/office/drawing/2014/main" id="{9C40713B-D337-40EE-8F56-536838954EE6}"/>
                </a:ext>
              </a:extLst>
            </p:cNvPr>
            <p:cNvSpPr>
              <a:spLocks noChangeShapeType="1"/>
            </p:cNvSpPr>
            <p:nvPr/>
          </p:nvSpPr>
          <p:spPr bwMode="auto">
            <a:xfrm>
              <a:off x="4411663" y="2012950"/>
              <a:ext cx="47625" cy="26988"/>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74" name="Line 306">
              <a:extLst>
                <a:ext uri="{FF2B5EF4-FFF2-40B4-BE49-F238E27FC236}">
                  <a16:creationId xmlns:a16="http://schemas.microsoft.com/office/drawing/2014/main" id="{F60329CE-3F72-46C7-8571-E15771B3ED87}"/>
                </a:ext>
              </a:extLst>
            </p:cNvPr>
            <p:cNvSpPr>
              <a:spLocks noChangeShapeType="1"/>
            </p:cNvSpPr>
            <p:nvPr/>
          </p:nvSpPr>
          <p:spPr bwMode="auto">
            <a:xfrm flipV="1">
              <a:off x="4500563" y="1992313"/>
              <a:ext cx="36513" cy="39688"/>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75" name="Freeform 307">
              <a:extLst>
                <a:ext uri="{FF2B5EF4-FFF2-40B4-BE49-F238E27FC236}">
                  <a16:creationId xmlns:a16="http://schemas.microsoft.com/office/drawing/2014/main" id="{5F7179EC-38B9-4BE7-A879-2DD707A86916}"/>
                </a:ext>
              </a:extLst>
            </p:cNvPr>
            <p:cNvSpPr>
              <a:spLocks/>
            </p:cNvSpPr>
            <p:nvPr/>
          </p:nvSpPr>
          <p:spPr bwMode="auto">
            <a:xfrm>
              <a:off x="4919663" y="1792288"/>
              <a:ext cx="139700" cy="207963"/>
            </a:xfrm>
            <a:custGeom>
              <a:avLst/>
              <a:gdLst>
                <a:gd name="T0" fmla="*/ 187 w 187"/>
                <a:gd name="T1" fmla="*/ 168 h 278"/>
                <a:gd name="T2" fmla="*/ 60 w 187"/>
                <a:gd name="T3" fmla="*/ 278 h 278"/>
                <a:gd name="T4" fmla="*/ 77 w 187"/>
                <a:gd name="T5" fmla="*/ 41 h 278"/>
                <a:gd name="T6" fmla="*/ 187 w 187"/>
                <a:gd name="T7" fmla="*/ 0 h 278"/>
                <a:gd name="T8" fmla="*/ 187 w 187"/>
                <a:gd name="T9" fmla="*/ 168 h 278"/>
              </a:gdLst>
              <a:ahLst/>
              <a:cxnLst>
                <a:cxn ang="0">
                  <a:pos x="T0" y="T1"/>
                </a:cxn>
                <a:cxn ang="0">
                  <a:pos x="T2" y="T3"/>
                </a:cxn>
                <a:cxn ang="0">
                  <a:pos x="T4" y="T5"/>
                </a:cxn>
                <a:cxn ang="0">
                  <a:pos x="T6" y="T7"/>
                </a:cxn>
                <a:cxn ang="0">
                  <a:pos x="T8" y="T9"/>
                </a:cxn>
              </a:cxnLst>
              <a:rect l="0" t="0" r="r" b="b"/>
              <a:pathLst>
                <a:path w="187" h="278">
                  <a:moveTo>
                    <a:pt x="187" y="168"/>
                  </a:moveTo>
                  <a:lnTo>
                    <a:pt x="60" y="278"/>
                  </a:lnTo>
                  <a:cubicBezTo>
                    <a:pt x="0" y="208"/>
                    <a:pt x="7" y="102"/>
                    <a:pt x="77" y="41"/>
                  </a:cubicBezTo>
                  <a:cubicBezTo>
                    <a:pt x="109" y="13"/>
                    <a:pt x="145" y="0"/>
                    <a:pt x="187" y="0"/>
                  </a:cubicBezTo>
                  <a:lnTo>
                    <a:pt x="187" y="168"/>
                  </a:lnTo>
                  <a:close/>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76" name="Freeform 308">
              <a:extLst>
                <a:ext uri="{FF2B5EF4-FFF2-40B4-BE49-F238E27FC236}">
                  <a16:creationId xmlns:a16="http://schemas.microsoft.com/office/drawing/2014/main" id="{E40CF274-EB26-4CE4-8B4D-FC10BA937049}"/>
                </a:ext>
              </a:extLst>
            </p:cNvPr>
            <p:cNvSpPr>
              <a:spLocks/>
            </p:cNvSpPr>
            <p:nvPr/>
          </p:nvSpPr>
          <p:spPr bwMode="auto">
            <a:xfrm>
              <a:off x="4964113" y="1917700"/>
              <a:ext cx="220663" cy="134938"/>
            </a:xfrm>
            <a:custGeom>
              <a:avLst/>
              <a:gdLst>
                <a:gd name="T0" fmla="*/ 127 w 294"/>
                <a:gd name="T1" fmla="*/ 0 h 179"/>
                <a:gd name="T2" fmla="*/ 294 w 294"/>
                <a:gd name="T3" fmla="*/ 23 h 179"/>
                <a:gd name="T4" fmla="*/ 104 w 294"/>
                <a:gd name="T5" fmla="*/ 166 h 179"/>
                <a:gd name="T6" fmla="*/ 0 w 294"/>
                <a:gd name="T7" fmla="*/ 110 h 179"/>
                <a:gd name="T8" fmla="*/ 127 w 294"/>
                <a:gd name="T9" fmla="*/ 0 h 179"/>
              </a:gdLst>
              <a:ahLst/>
              <a:cxnLst>
                <a:cxn ang="0">
                  <a:pos x="T0" y="T1"/>
                </a:cxn>
                <a:cxn ang="0">
                  <a:pos x="T2" y="T3"/>
                </a:cxn>
                <a:cxn ang="0">
                  <a:pos x="T4" y="T5"/>
                </a:cxn>
                <a:cxn ang="0">
                  <a:pos x="T6" y="T7"/>
                </a:cxn>
                <a:cxn ang="0">
                  <a:pos x="T8" y="T9"/>
                </a:cxn>
              </a:cxnLst>
              <a:rect l="0" t="0" r="r" b="b"/>
              <a:pathLst>
                <a:path w="294" h="179">
                  <a:moveTo>
                    <a:pt x="127" y="0"/>
                  </a:moveTo>
                  <a:lnTo>
                    <a:pt x="294" y="23"/>
                  </a:lnTo>
                  <a:cubicBezTo>
                    <a:pt x="281" y="115"/>
                    <a:pt x="196" y="179"/>
                    <a:pt x="104" y="166"/>
                  </a:cubicBezTo>
                  <a:cubicBezTo>
                    <a:pt x="62" y="160"/>
                    <a:pt x="28" y="142"/>
                    <a:pt x="0" y="110"/>
                  </a:cubicBezTo>
                  <a:lnTo>
                    <a:pt x="127" y="0"/>
                  </a:lnTo>
                  <a:close/>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77" name="Freeform 309">
              <a:extLst>
                <a:ext uri="{FF2B5EF4-FFF2-40B4-BE49-F238E27FC236}">
                  <a16:creationId xmlns:a16="http://schemas.microsoft.com/office/drawing/2014/main" id="{5D0D5D3F-DA25-43E6-ADB8-76ACAA940CF5}"/>
                </a:ext>
              </a:extLst>
            </p:cNvPr>
            <p:cNvSpPr>
              <a:spLocks/>
            </p:cNvSpPr>
            <p:nvPr/>
          </p:nvSpPr>
          <p:spPr bwMode="auto">
            <a:xfrm>
              <a:off x="5059363" y="1792288"/>
              <a:ext cx="125413" cy="142875"/>
            </a:xfrm>
            <a:custGeom>
              <a:avLst/>
              <a:gdLst>
                <a:gd name="T0" fmla="*/ 0 w 168"/>
                <a:gd name="T1" fmla="*/ 168 h 191"/>
                <a:gd name="T2" fmla="*/ 0 w 168"/>
                <a:gd name="T3" fmla="*/ 0 h 191"/>
                <a:gd name="T4" fmla="*/ 168 w 168"/>
                <a:gd name="T5" fmla="*/ 168 h 191"/>
                <a:gd name="T6" fmla="*/ 167 w 168"/>
                <a:gd name="T7" fmla="*/ 191 h 191"/>
                <a:gd name="T8" fmla="*/ 0 w 168"/>
                <a:gd name="T9" fmla="*/ 168 h 191"/>
              </a:gdLst>
              <a:ahLst/>
              <a:cxnLst>
                <a:cxn ang="0">
                  <a:pos x="T0" y="T1"/>
                </a:cxn>
                <a:cxn ang="0">
                  <a:pos x="T2" y="T3"/>
                </a:cxn>
                <a:cxn ang="0">
                  <a:pos x="T4" y="T5"/>
                </a:cxn>
                <a:cxn ang="0">
                  <a:pos x="T6" y="T7"/>
                </a:cxn>
                <a:cxn ang="0">
                  <a:pos x="T8" y="T9"/>
                </a:cxn>
              </a:cxnLst>
              <a:rect l="0" t="0" r="r" b="b"/>
              <a:pathLst>
                <a:path w="168" h="191">
                  <a:moveTo>
                    <a:pt x="0" y="168"/>
                  </a:moveTo>
                  <a:lnTo>
                    <a:pt x="0" y="0"/>
                  </a:lnTo>
                  <a:cubicBezTo>
                    <a:pt x="93" y="0"/>
                    <a:pt x="168" y="75"/>
                    <a:pt x="168" y="168"/>
                  </a:cubicBezTo>
                  <a:cubicBezTo>
                    <a:pt x="168" y="176"/>
                    <a:pt x="168" y="183"/>
                    <a:pt x="167" y="191"/>
                  </a:cubicBezTo>
                  <a:lnTo>
                    <a:pt x="0" y="168"/>
                  </a:lnTo>
                  <a:close/>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78" name="Freeform 310">
              <a:extLst>
                <a:ext uri="{FF2B5EF4-FFF2-40B4-BE49-F238E27FC236}">
                  <a16:creationId xmlns:a16="http://schemas.microsoft.com/office/drawing/2014/main" id="{65D3A7F5-8B7C-4290-A657-3727D2FB4140}"/>
                </a:ext>
              </a:extLst>
            </p:cNvPr>
            <p:cNvSpPr>
              <a:spLocks/>
            </p:cNvSpPr>
            <p:nvPr/>
          </p:nvSpPr>
          <p:spPr bwMode="auto">
            <a:xfrm>
              <a:off x="4524375" y="2055813"/>
              <a:ext cx="450850" cy="234950"/>
            </a:xfrm>
            <a:custGeom>
              <a:avLst/>
              <a:gdLst>
                <a:gd name="T0" fmla="*/ 601 w 601"/>
                <a:gd name="T1" fmla="*/ 312 h 312"/>
                <a:gd name="T2" fmla="*/ 601 w 601"/>
                <a:gd name="T3" fmla="*/ 205 h 312"/>
                <a:gd name="T4" fmla="*/ 412 w 601"/>
                <a:gd name="T5" fmla="*/ 1 h 312"/>
                <a:gd name="T6" fmla="*/ 301 w 601"/>
                <a:gd name="T7" fmla="*/ 85 h 312"/>
                <a:gd name="T8" fmla="*/ 189 w 601"/>
                <a:gd name="T9" fmla="*/ 0 h 312"/>
                <a:gd name="T10" fmla="*/ 0 w 601"/>
                <a:gd name="T11" fmla="*/ 205 h 312"/>
                <a:gd name="T12" fmla="*/ 0 w 601"/>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601" h="312">
                  <a:moveTo>
                    <a:pt x="601" y="312"/>
                  </a:moveTo>
                  <a:lnTo>
                    <a:pt x="601" y="205"/>
                  </a:lnTo>
                  <a:cubicBezTo>
                    <a:pt x="601" y="119"/>
                    <a:pt x="535" y="33"/>
                    <a:pt x="412" y="1"/>
                  </a:cubicBezTo>
                  <a:lnTo>
                    <a:pt x="301" y="85"/>
                  </a:lnTo>
                  <a:lnTo>
                    <a:pt x="189" y="0"/>
                  </a:lnTo>
                  <a:cubicBezTo>
                    <a:pt x="67" y="30"/>
                    <a:pt x="0" y="110"/>
                    <a:pt x="0" y="205"/>
                  </a:cubicBezTo>
                  <a:lnTo>
                    <a:pt x="0" y="312"/>
                  </a:lnTo>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grpSp>
      <p:grpSp>
        <p:nvGrpSpPr>
          <p:cNvPr id="79" name="Astronomy" descr="{&quot;Key&quot;:&quot;POWER_USER_SHAPE_ICON&quot;,&quot;Value&quot;:&quot;POWER_USER_SHAPE_ICON_STYLE_1&quot;}">
            <a:extLst>
              <a:ext uri="{FF2B5EF4-FFF2-40B4-BE49-F238E27FC236}">
                <a16:creationId xmlns:a16="http://schemas.microsoft.com/office/drawing/2014/main" id="{A7306C4A-D8A2-440B-B0E1-C8CB7A9832AB}"/>
              </a:ext>
            </a:extLst>
          </p:cNvPr>
          <p:cNvGrpSpPr>
            <a:grpSpLocks noChangeAspect="1"/>
          </p:cNvGrpSpPr>
          <p:nvPr/>
        </p:nvGrpSpPr>
        <p:grpSpPr>
          <a:xfrm>
            <a:off x="593678" y="2129679"/>
            <a:ext cx="526898" cy="407194"/>
            <a:chOff x="7031038" y="1733550"/>
            <a:chExt cx="852487" cy="658813"/>
          </a:xfrm>
        </p:grpSpPr>
        <p:sp>
          <p:nvSpPr>
            <p:cNvPr id="80" name="Freeform 178">
              <a:extLst>
                <a:ext uri="{FF2B5EF4-FFF2-40B4-BE49-F238E27FC236}">
                  <a16:creationId xmlns:a16="http://schemas.microsoft.com/office/drawing/2014/main" id="{27C869F0-4198-497F-B341-0E9CF1B7EF88}"/>
                </a:ext>
              </a:extLst>
            </p:cNvPr>
            <p:cNvSpPr>
              <a:spLocks/>
            </p:cNvSpPr>
            <p:nvPr/>
          </p:nvSpPr>
          <p:spPr bwMode="auto">
            <a:xfrm>
              <a:off x="7826375" y="1865313"/>
              <a:ext cx="57150" cy="155575"/>
            </a:xfrm>
            <a:custGeom>
              <a:avLst/>
              <a:gdLst>
                <a:gd name="T0" fmla="*/ 70 w 76"/>
                <a:gd name="T1" fmla="*/ 203 h 207"/>
                <a:gd name="T2" fmla="*/ 76 w 76"/>
                <a:gd name="T3" fmla="*/ 190 h 207"/>
                <a:gd name="T4" fmla="*/ 76 w 76"/>
                <a:gd name="T5" fmla="*/ 16 h 207"/>
                <a:gd name="T6" fmla="*/ 70 w 76"/>
                <a:gd name="T7" fmla="*/ 4 h 207"/>
                <a:gd name="T8" fmla="*/ 58 w 76"/>
                <a:gd name="T9" fmla="*/ 0 h 207"/>
                <a:gd name="T10" fmla="*/ 0 w 76"/>
                <a:gd name="T11" fmla="*/ 6 h 207"/>
                <a:gd name="T12" fmla="*/ 0 w 76"/>
                <a:gd name="T13" fmla="*/ 204 h 207"/>
                <a:gd name="T14" fmla="*/ 59 w 76"/>
                <a:gd name="T15" fmla="*/ 207 h 207"/>
                <a:gd name="T16" fmla="*/ 70 w 76"/>
                <a:gd name="T17" fmla="*/ 20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07">
                  <a:moveTo>
                    <a:pt x="70" y="203"/>
                  </a:moveTo>
                  <a:cubicBezTo>
                    <a:pt x="74" y="199"/>
                    <a:pt x="76" y="195"/>
                    <a:pt x="76" y="190"/>
                  </a:cubicBezTo>
                  <a:lnTo>
                    <a:pt x="76" y="16"/>
                  </a:lnTo>
                  <a:cubicBezTo>
                    <a:pt x="76" y="12"/>
                    <a:pt x="74" y="7"/>
                    <a:pt x="70" y="4"/>
                  </a:cubicBezTo>
                  <a:cubicBezTo>
                    <a:pt x="67" y="1"/>
                    <a:pt x="62" y="0"/>
                    <a:pt x="58" y="0"/>
                  </a:cubicBezTo>
                  <a:lnTo>
                    <a:pt x="0" y="6"/>
                  </a:lnTo>
                  <a:lnTo>
                    <a:pt x="0" y="204"/>
                  </a:lnTo>
                  <a:lnTo>
                    <a:pt x="59" y="207"/>
                  </a:lnTo>
                  <a:cubicBezTo>
                    <a:pt x="63" y="207"/>
                    <a:pt x="67" y="205"/>
                    <a:pt x="70" y="203"/>
                  </a:cubicBezTo>
                  <a:close/>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81" name="Freeform 179">
              <a:extLst>
                <a:ext uri="{FF2B5EF4-FFF2-40B4-BE49-F238E27FC236}">
                  <a16:creationId xmlns:a16="http://schemas.microsoft.com/office/drawing/2014/main" id="{5BCCA245-18D7-4B1D-9A99-2D7410D12920}"/>
                </a:ext>
              </a:extLst>
            </p:cNvPr>
            <p:cNvSpPr>
              <a:spLocks/>
            </p:cNvSpPr>
            <p:nvPr/>
          </p:nvSpPr>
          <p:spPr bwMode="auto">
            <a:xfrm>
              <a:off x="7515225" y="1922463"/>
              <a:ext cx="311150" cy="96838"/>
            </a:xfrm>
            <a:custGeom>
              <a:avLst/>
              <a:gdLst>
                <a:gd name="T0" fmla="*/ 0 w 414"/>
                <a:gd name="T1" fmla="*/ 0 h 129"/>
                <a:gd name="T2" fmla="*/ 36 w 414"/>
                <a:gd name="T3" fmla="*/ 0 h 129"/>
                <a:gd name="T4" fmla="*/ 47 w 414"/>
                <a:gd name="T5" fmla="*/ 47 h 129"/>
                <a:gd name="T6" fmla="*/ 107 w 414"/>
                <a:gd name="T7" fmla="*/ 95 h 129"/>
                <a:gd name="T8" fmla="*/ 414 w 414"/>
                <a:gd name="T9" fmla="*/ 129 h 129"/>
              </a:gdLst>
              <a:ahLst/>
              <a:cxnLst>
                <a:cxn ang="0">
                  <a:pos x="T0" y="T1"/>
                </a:cxn>
                <a:cxn ang="0">
                  <a:pos x="T2" y="T3"/>
                </a:cxn>
                <a:cxn ang="0">
                  <a:pos x="T4" y="T5"/>
                </a:cxn>
                <a:cxn ang="0">
                  <a:pos x="T6" y="T7"/>
                </a:cxn>
                <a:cxn ang="0">
                  <a:pos x="T8" y="T9"/>
                </a:cxn>
              </a:cxnLst>
              <a:rect l="0" t="0" r="r" b="b"/>
              <a:pathLst>
                <a:path w="414" h="129">
                  <a:moveTo>
                    <a:pt x="0" y="0"/>
                  </a:moveTo>
                  <a:lnTo>
                    <a:pt x="36" y="0"/>
                  </a:lnTo>
                  <a:cubicBezTo>
                    <a:pt x="39" y="14"/>
                    <a:pt x="43" y="35"/>
                    <a:pt x="47" y="47"/>
                  </a:cubicBezTo>
                  <a:cubicBezTo>
                    <a:pt x="54" y="68"/>
                    <a:pt x="76" y="89"/>
                    <a:pt x="107" y="95"/>
                  </a:cubicBezTo>
                  <a:cubicBezTo>
                    <a:pt x="165" y="104"/>
                    <a:pt x="414" y="129"/>
                    <a:pt x="414" y="129"/>
                  </a:cubicBezTo>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82" name="Freeform 180">
              <a:extLst>
                <a:ext uri="{FF2B5EF4-FFF2-40B4-BE49-F238E27FC236}">
                  <a16:creationId xmlns:a16="http://schemas.microsoft.com/office/drawing/2014/main" id="{F1CB8E17-2593-436E-80EF-06F45621F86A}"/>
                </a:ext>
              </a:extLst>
            </p:cNvPr>
            <p:cNvSpPr>
              <a:spLocks/>
            </p:cNvSpPr>
            <p:nvPr/>
          </p:nvSpPr>
          <p:spPr bwMode="auto">
            <a:xfrm>
              <a:off x="7515225" y="1843088"/>
              <a:ext cx="311150" cy="46038"/>
            </a:xfrm>
            <a:custGeom>
              <a:avLst/>
              <a:gdLst>
                <a:gd name="T0" fmla="*/ 414 w 414"/>
                <a:gd name="T1" fmla="*/ 35 h 60"/>
                <a:gd name="T2" fmla="*/ 187 w 414"/>
                <a:gd name="T3" fmla="*/ 60 h 60"/>
                <a:gd name="T4" fmla="*/ 180 w 414"/>
                <a:gd name="T5" fmla="*/ 45 h 60"/>
                <a:gd name="T6" fmla="*/ 109 w 414"/>
                <a:gd name="T7" fmla="*/ 0 h 60"/>
                <a:gd name="T8" fmla="*/ 0 w 414"/>
                <a:gd name="T9" fmla="*/ 0 h 60"/>
              </a:gdLst>
              <a:ahLst/>
              <a:cxnLst>
                <a:cxn ang="0">
                  <a:pos x="T0" y="T1"/>
                </a:cxn>
                <a:cxn ang="0">
                  <a:pos x="T2" y="T3"/>
                </a:cxn>
                <a:cxn ang="0">
                  <a:pos x="T4" y="T5"/>
                </a:cxn>
                <a:cxn ang="0">
                  <a:pos x="T6" y="T7"/>
                </a:cxn>
                <a:cxn ang="0">
                  <a:pos x="T8" y="T9"/>
                </a:cxn>
              </a:cxnLst>
              <a:rect l="0" t="0" r="r" b="b"/>
              <a:pathLst>
                <a:path w="414" h="60">
                  <a:moveTo>
                    <a:pt x="414" y="35"/>
                  </a:moveTo>
                  <a:lnTo>
                    <a:pt x="187" y="60"/>
                  </a:lnTo>
                  <a:lnTo>
                    <a:pt x="180" y="45"/>
                  </a:lnTo>
                  <a:cubicBezTo>
                    <a:pt x="164" y="13"/>
                    <a:pt x="144" y="0"/>
                    <a:pt x="109" y="0"/>
                  </a:cubicBezTo>
                  <a:lnTo>
                    <a:pt x="0" y="0"/>
                  </a:lnTo>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83" name="Oval 181">
              <a:extLst>
                <a:ext uri="{FF2B5EF4-FFF2-40B4-BE49-F238E27FC236}">
                  <a16:creationId xmlns:a16="http://schemas.microsoft.com/office/drawing/2014/main" id="{509CA680-8EBF-4E42-B50C-0B3D47E35DCA}"/>
                </a:ext>
              </a:extLst>
            </p:cNvPr>
            <p:cNvSpPr>
              <a:spLocks noChangeArrowheads="1"/>
            </p:cNvSpPr>
            <p:nvPr/>
          </p:nvSpPr>
          <p:spPr bwMode="auto">
            <a:xfrm>
              <a:off x="7129463" y="1733550"/>
              <a:ext cx="296863" cy="296863"/>
            </a:xfrm>
            <a:prstGeom prst="ellipse">
              <a:avLst/>
            </a:pr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84" name="Freeform 182">
              <a:extLst>
                <a:ext uri="{FF2B5EF4-FFF2-40B4-BE49-F238E27FC236}">
                  <a16:creationId xmlns:a16="http://schemas.microsoft.com/office/drawing/2014/main" id="{F4576190-386B-4B2A-848D-A49D6E88318C}"/>
                </a:ext>
              </a:extLst>
            </p:cNvPr>
            <p:cNvSpPr>
              <a:spLocks/>
            </p:cNvSpPr>
            <p:nvPr/>
          </p:nvSpPr>
          <p:spPr bwMode="auto">
            <a:xfrm>
              <a:off x="7031038" y="2068513"/>
              <a:ext cx="347663" cy="323850"/>
            </a:xfrm>
            <a:custGeom>
              <a:avLst/>
              <a:gdLst>
                <a:gd name="T0" fmla="*/ 463 w 463"/>
                <a:gd name="T1" fmla="*/ 431 h 431"/>
                <a:gd name="T2" fmla="*/ 463 w 463"/>
                <a:gd name="T3" fmla="*/ 230 h 431"/>
                <a:gd name="T4" fmla="*/ 228 w 463"/>
                <a:gd name="T5" fmla="*/ 0 h 431"/>
                <a:gd name="T6" fmla="*/ 0 w 463"/>
                <a:gd name="T7" fmla="*/ 228 h 431"/>
                <a:gd name="T8" fmla="*/ 0 w 463"/>
                <a:gd name="T9" fmla="*/ 431 h 431"/>
              </a:gdLst>
              <a:ahLst/>
              <a:cxnLst>
                <a:cxn ang="0">
                  <a:pos x="T0" y="T1"/>
                </a:cxn>
                <a:cxn ang="0">
                  <a:pos x="T2" y="T3"/>
                </a:cxn>
                <a:cxn ang="0">
                  <a:pos x="T4" y="T5"/>
                </a:cxn>
                <a:cxn ang="0">
                  <a:pos x="T6" y="T7"/>
                </a:cxn>
                <a:cxn ang="0">
                  <a:pos x="T8" y="T9"/>
                </a:cxn>
              </a:cxnLst>
              <a:rect l="0" t="0" r="r" b="b"/>
              <a:pathLst>
                <a:path w="463" h="431">
                  <a:moveTo>
                    <a:pt x="463" y="431"/>
                  </a:moveTo>
                  <a:lnTo>
                    <a:pt x="463" y="230"/>
                  </a:lnTo>
                  <a:cubicBezTo>
                    <a:pt x="463" y="160"/>
                    <a:pt x="411" y="0"/>
                    <a:pt x="228" y="0"/>
                  </a:cubicBezTo>
                  <a:cubicBezTo>
                    <a:pt x="102" y="0"/>
                    <a:pt x="0" y="102"/>
                    <a:pt x="0" y="228"/>
                  </a:cubicBezTo>
                  <a:lnTo>
                    <a:pt x="0" y="431"/>
                  </a:lnTo>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85" name="Freeform 183">
              <a:extLst>
                <a:ext uri="{FF2B5EF4-FFF2-40B4-BE49-F238E27FC236}">
                  <a16:creationId xmlns:a16="http://schemas.microsoft.com/office/drawing/2014/main" id="{9704FAB3-5E14-4EF5-AFE9-DFE563E722A0}"/>
                </a:ext>
              </a:extLst>
            </p:cNvPr>
            <p:cNvSpPr>
              <a:spLocks/>
            </p:cNvSpPr>
            <p:nvPr/>
          </p:nvSpPr>
          <p:spPr bwMode="auto">
            <a:xfrm>
              <a:off x="7262813" y="2255838"/>
              <a:ext cx="12700" cy="136525"/>
            </a:xfrm>
            <a:custGeom>
              <a:avLst/>
              <a:gdLst>
                <a:gd name="T0" fmla="*/ 17 w 17"/>
                <a:gd name="T1" fmla="*/ 0 h 180"/>
                <a:gd name="T2" fmla="*/ 0 w 17"/>
                <a:gd name="T3" fmla="*/ 99 h 180"/>
                <a:gd name="T4" fmla="*/ 0 w 17"/>
                <a:gd name="T5" fmla="*/ 180 h 180"/>
              </a:gdLst>
              <a:ahLst/>
              <a:cxnLst>
                <a:cxn ang="0">
                  <a:pos x="T0" y="T1"/>
                </a:cxn>
                <a:cxn ang="0">
                  <a:pos x="T2" y="T3"/>
                </a:cxn>
                <a:cxn ang="0">
                  <a:pos x="T4" y="T5"/>
                </a:cxn>
              </a:cxnLst>
              <a:rect l="0" t="0" r="r" b="b"/>
              <a:pathLst>
                <a:path w="17" h="180">
                  <a:moveTo>
                    <a:pt x="17" y="0"/>
                  </a:moveTo>
                  <a:cubicBezTo>
                    <a:pt x="5" y="26"/>
                    <a:pt x="0" y="63"/>
                    <a:pt x="0" y="99"/>
                  </a:cubicBezTo>
                  <a:lnTo>
                    <a:pt x="0" y="180"/>
                  </a:lnTo>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86" name="Freeform 184">
              <a:extLst>
                <a:ext uri="{FF2B5EF4-FFF2-40B4-BE49-F238E27FC236}">
                  <a16:creationId xmlns:a16="http://schemas.microsoft.com/office/drawing/2014/main" id="{5CD9D4CA-C2B5-47CB-8CB1-3CB40E871D01}"/>
                </a:ext>
              </a:extLst>
            </p:cNvPr>
            <p:cNvSpPr>
              <a:spLocks/>
            </p:cNvSpPr>
            <p:nvPr/>
          </p:nvSpPr>
          <p:spPr bwMode="auto">
            <a:xfrm>
              <a:off x="7104063" y="2257425"/>
              <a:ext cx="14288" cy="134938"/>
            </a:xfrm>
            <a:custGeom>
              <a:avLst/>
              <a:gdLst>
                <a:gd name="T0" fmla="*/ 0 w 20"/>
                <a:gd name="T1" fmla="*/ 0 h 179"/>
                <a:gd name="T2" fmla="*/ 20 w 20"/>
                <a:gd name="T3" fmla="*/ 96 h 179"/>
                <a:gd name="T4" fmla="*/ 20 w 20"/>
                <a:gd name="T5" fmla="*/ 179 h 179"/>
              </a:gdLst>
              <a:ahLst/>
              <a:cxnLst>
                <a:cxn ang="0">
                  <a:pos x="T0" y="T1"/>
                </a:cxn>
                <a:cxn ang="0">
                  <a:pos x="T2" y="T3"/>
                </a:cxn>
                <a:cxn ang="0">
                  <a:pos x="T4" y="T5"/>
                </a:cxn>
              </a:cxnLst>
              <a:rect l="0" t="0" r="r" b="b"/>
              <a:pathLst>
                <a:path w="20" h="179">
                  <a:moveTo>
                    <a:pt x="0" y="0"/>
                  </a:moveTo>
                  <a:cubicBezTo>
                    <a:pt x="12" y="19"/>
                    <a:pt x="20" y="63"/>
                    <a:pt x="20" y="96"/>
                  </a:cubicBezTo>
                  <a:lnTo>
                    <a:pt x="20" y="179"/>
                  </a:lnTo>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87" name="Rectangle 185">
              <a:extLst>
                <a:ext uri="{FF2B5EF4-FFF2-40B4-BE49-F238E27FC236}">
                  <a16:creationId xmlns:a16="http://schemas.microsoft.com/office/drawing/2014/main" id="{85008741-3B88-4490-AF4E-6A296340EB4D}"/>
                </a:ext>
              </a:extLst>
            </p:cNvPr>
            <p:cNvSpPr>
              <a:spLocks noChangeArrowheads="1"/>
            </p:cNvSpPr>
            <p:nvPr/>
          </p:nvSpPr>
          <p:spPr bwMode="auto">
            <a:xfrm>
              <a:off x="7572375" y="2043113"/>
              <a:ext cx="79375" cy="42863"/>
            </a:xfrm>
            <a:prstGeom prst="rect">
              <a:avLst/>
            </a:pr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88" name="Line 186">
              <a:extLst>
                <a:ext uri="{FF2B5EF4-FFF2-40B4-BE49-F238E27FC236}">
                  <a16:creationId xmlns:a16="http://schemas.microsoft.com/office/drawing/2014/main" id="{C25BA6F6-0139-49A7-92AC-7A41C0258E0E}"/>
                </a:ext>
              </a:extLst>
            </p:cNvPr>
            <p:cNvSpPr>
              <a:spLocks noChangeShapeType="1"/>
            </p:cNvSpPr>
            <p:nvPr/>
          </p:nvSpPr>
          <p:spPr bwMode="auto">
            <a:xfrm flipH="1">
              <a:off x="7488238" y="2085975"/>
              <a:ext cx="84138" cy="306388"/>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89" name="Line 187">
              <a:extLst>
                <a:ext uri="{FF2B5EF4-FFF2-40B4-BE49-F238E27FC236}">
                  <a16:creationId xmlns:a16="http://schemas.microsoft.com/office/drawing/2014/main" id="{5C8AD634-A77D-4B13-B8CC-669172B20FB9}"/>
                </a:ext>
              </a:extLst>
            </p:cNvPr>
            <p:cNvSpPr>
              <a:spLocks noChangeShapeType="1"/>
            </p:cNvSpPr>
            <p:nvPr/>
          </p:nvSpPr>
          <p:spPr bwMode="auto">
            <a:xfrm>
              <a:off x="7651750" y="2085975"/>
              <a:ext cx="82550" cy="306388"/>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90" name="Line 188">
              <a:extLst>
                <a:ext uri="{FF2B5EF4-FFF2-40B4-BE49-F238E27FC236}">
                  <a16:creationId xmlns:a16="http://schemas.microsoft.com/office/drawing/2014/main" id="{9AF06EF8-B7C5-4742-8E4A-2296E4A58E3F}"/>
                </a:ext>
              </a:extLst>
            </p:cNvPr>
            <p:cNvSpPr>
              <a:spLocks noChangeShapeType="1"/>
            </p:cNvSpPr>
            <p:nvPr/>
          </p:nvSpPr>
          <p:spPr bwMode="auto">
            <a:xfrm>
              <a:off x="7612063" y="2085975"/>
              <a:ext cx="0" cy="306388"/>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91" name="Line 189">
              <a:extLst>
                <a:ext uri="{FF2B5EF4-FFF2-40B4-BE49-F238E27FC236}">
                  <a16:creationId xmlns:a16="http://schemas.microsoft.com/office/drawing/2014/main" id="{DCF3D374-6897-4FD9-B450-A2B3F4B46FCD}"/>
                </a:ext>
              </a:extLst>
            </p:cNvPr>
            <p:cNvSpPr>
              <a:spLocks noChangeShapeType="1"/>
            </p:cNvSpPr>
            <p:nvPr/>
          </p:nvSpPr>
          <p:spPr bwMode="auto">
            <a:xfrm>
              <a:off x="7612063" y="1993900"/>
              <a:ext cx="0" cy="49213"/>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92" name="Rectangle 190">
              <a:extLst>
                <a:ext uri="{FF2B5EF4-FFF2-40B4-BE49-F238E27FC236}">
                  <a16:creationId xmlns:a16="http://schemas.microsoft.com/office/drawing/2014/main" id="{ACF1326E-B088-475A-A5CB-08281404D0FE}"/>
                </a:ext>
              </a:extLst>
            </p:cNvPr>
            <p:cNvSpPr>
              <a:spLocks noChangeArrowheads="1"/>
            </p:cNvSpPr>
            <p:nvPr/>
          </p:nvSpPr>
          <p:spPr bwMode="auto">
            <a:xfrm>
              <a:off x="7472363" y="1843088"/>
              <a:ext cx="42863" cy="79375"/>
            </a:xfrm>
            <a:prstGeom prst="rect">
              <a:avLst/>
            </a:pr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grpSp>
      <p:grpSp>
        <p:nvGrpSpPr>
          <p:cNvPr id="93" name="Automation3" descr="{&quot;Key&quot;:&quot;POWER_USER_SHAPE_ICON&quot;,&quot;Value&quot;:&quot;POWER_USER_SHAPE_ICON_STYLE_1&quot;}">
            <a:extLst>
              <a:ext uri="{FF2B5EF4-FFF2-40B4-BE49-F238E27FC236}">
                <a16:creationId xmlns:a16="http://schemas.microsoft.com/office/drawing/2014/main" id="{7B354EDE-96D7-45D2-8FF3-53ECB2E6725C}"/>
              </a:ext>
            </a:extLst>
          </p:cNvPr>
          <p:cNvGrpSpPr>
            <a:grpSpLocks noChangeAspect="1"/>
          </p:cNvGrpSpPr>
          <p:nvPr>
            <p:custDataLst>
              <p:tags r:id="rId1"/>
            </p:custDataLst>
          </p:nvPr>
        </p:nvGrpSpPr>
        <p:grpSpPr>
          <a:xfrm>
            <a:off x="678952" y="1281261"/>
            <a:ext cx="324716" cy="508721"/>
            <a:chOff x="6967538" y="5295900"/>
            <a:chExt cx="523875" cy="820738"/>
          </a:xfrm>
          <a:solidFill>
            <a:schemeClr val="bg1"/>
          </a:solidFill>
        </p:grpSpPr>
        <p:sp>
          <p:nvSpPr>
            <p:cNvPr id="94" name="Freeform 107">
              <a:extLst>
                <a:ext uri="{FF2B5EF4-FFF2-40B4-BE49-F238E27FC236}">
                  <a16:creationId xmlns:a16="http://schemas.microsoft.com/office/drawing/2014/main" id="{82B9616E-2886-409C-B7A7-D9300C8DCF60}"/>
                </a:ext>
              </a:extLst>
            </p:cNvPr>
            <p:cNvSpPr>
              <a:spLocks noEditPoints="1"/>
            </p:cNvSpPr>
            <p:nvPr/>
          </p:nvSpPr>
          <p:spPr bwMode="auto">
            <a:xfrm>
              <a:off x="6972301" y="6038850"/>
              <a:ext cx="422275" cy="77788"/>
            </a:xfrm>
            <a:custGeom>
              <a:avLst/>
              <a:gdLst>
                <a:gd name="T0" fmla="*/ 16 w 308"/>
                <a:gd name="T1" fmla="*/ 40 h 57"/>
                <a:gd name="T2" fmla="*/ 291 w 308"/>
                <a:gd name="T3" fmla="*/ 40 h 57"/>
                <a:gd name="T4" fmla="*/ 291 w 308"/>
                <a:gd name="T5" fmla="*/ 26 h 57"/>
                <a:gd name="T6" fmla="*/ 282 w 308"/>
                <a:gd name="T7" fmla="*/ 17 h 57"/>
                <a:gd name="T8" fmla="*/ 25 w 308"/>
                <a:gd name="T9" fmla="*/ 17 h 57"/>
                <a:gd name="T10" fmla="*/ 16 w 308"/>
                <a:gd name="T11" fmla="*/ 26 h 57"/>
                <a:gd name="T12" fmla="*/ 16 w 308"/>
                <a:gd name="T13" fmla="*/ 40 h 57"/>
                <a:gd name="T14" fmla="*/ 308 w 308"/>
                <a:gd name="T15" fmla="*/ 57 h 57"/>
                <a:gd name="T16" fmla="*/ 0 w 308"/>
                <a:gd name="T17" fmla="*/ 57 h 57"/>
                <a:gd name="T18" fmla="*/ 0 w 308"/>
                <a:gd name="T19" fmla="*/ 26 h 57"/>
                <a:gd name="T20" fmla="*/ 25 w 308"/>
                <a:gd name="T21" fmla="*/ 0 h 57"/>
                <a:gd name="T22" fmla="*/ 282 w 308"/>
                <a:gd name="T23" fmla="*/ 0 h 57"/>
                <a:gd name="T24" fmla="*/ 308 w 308"/>
                <a:gd name="T25" fmla="*/ 26 h 57"/>
                <a:gd name="T26" fmla="*/ 308 w 308"/>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57">
                  <a:moveTo>
                    <a:pt x="16" y="40"/>
                  </a:moveTo>
                  <a:lnTo>
                    <a:pt x="291" y="40"/>
                  </a:lnTo>
                  <a:lnTo>
                    <a:pt x="291" y="26"/>
                  </a:lnTo>
                  <a:cubicBezTo>
                    <a:pt x="291" y="21"/>
                    <a:pt x="287" y="17"/>
                    <a:pt x="282" y="17"/>
                  </a:cubicBezTo>
                  <a:lnTo>
                    <a:pt x="25" y="17"/>
                  </a:lnTo>
                  <a:cubicBezTo>
                    <a:pt x="20" y="17"/>
                    <a:pt x="16" y="21"/>
                    <a:pt x="16" y="26"/>
                  </a:cubicBezTo>
                  <a:lnTo>
                    <a:pt x="16" y="40"/>
                  </a:lnTo>
                  <a:close/>
                  <a:moveTo>
                    <a:pt x="308" y="57"/>
                  </a:moveTo>
                  <a:lnTo>
                    <a:pt x="0" y="57"/>
                  </a:lnTo>
                  <a:lnTo>
                    <a:pt x="0" y="26"/>
                  </a:lnTo>
                  <a:cubicBezTo>
                    <a:pt x="0" y="12"/>
                    <a:pt x="11" y="0"/>
                    <a:pt x="25" y="0"/>
                  </a:cubicBezTo>
                  <a:lnTo>
                    <a:pt x="282" y="0"/>
                  </a:lnTo>
                  <a:cubicBezTo>
                    <a:pt x="296" y="0"/>
                    <a:pt x="308" y="12"/>
                    <a:pt x="308" y="26"/>
                  </a:cubicBezTo>
                  <a:lnTo>
                    <a:pt x="308"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95" name="Freeform 108">
              <a:extLst>
                <a:ext uri="{FF2B5EF4-FFF2-40B4-BE49-F238E27FC236}">
                  <a16:creationId xmlns:a16="http://schemas.microsoft.com/office/drawing/2014/main" id="{D98319D4-8E00-4A5D-B5AC-2AD5EBAF35C3}"/>
                </a:ext>
              </a:extLst>
            </p:cNvPr>
            <p:cNvSpPr>
              <a:spLocks noEditPoints="1"/>
            </p:cNvSpPr>
            <p:nvPr/>
          </p:nvSpPr>
          <p:spPr bwMode="auto">
            <a:xfrm>
              <a:off x="7013576" y="5994400"/>
              <a:ext cx="339725" cy="66675"/>
            </a:xfrm>
            <a:custGeom>
              <a:avLst/>
              <a:gdLst>
                <a:gd name="T0" fmla="*/ 16 w 248"/>
                <a:gd name="T1" fmla="*/ 32 h 49"/>
                <a:gd name="T2" fmla="*/ 231 w 248"/>
                <a:gd name="T3" fmla="*/ 32 h 49"/>
                <a:gd name="T4" fmla="*/ 231 w 248"/>
                <a:gd name="T5" fmla="*/ 16 h 49"/>
                <a:gd name="T6" fmla="*/ 16 w 248"/>
                <a:gd name="T7" fmla="*/ 16 h 49"/>
                <a:gd name="T8" fmla="*/ 16 w 248"/>
                <a:gd name="T9" fmla="*/ 32 h 49"/>
                <a:gd name="T10" fmla="*/ 248 w 248"/>
                <a:gd name="T11" fmla="*/ 49 h 49"/>
                <a:gd name="T12" fmla="*/ 0 w 248"/>
                <a:gd name="T13" fmla="*/ 49 h 49"/>
                <a:gd name="T14" fmla="*/ 0 w 248"/>
                <a:gd name="T15" fmla="*/ 16 h 49"/>
                <a:gd name="T16" fmla="*/ 16 w 248"/>
                <a:gd name="T17" fmla="*/ 0 h 49"/>
                <a:gd name="T18" fmla="*/ 231 w 248"/>
                <a:gd name="T19" fmla="*/ 0 h 49"/>
                <a:gd name="T20" fmla="*/ 248 w 248"/>
                <a:gd name="T21" fmla="*/ 16 h 49"/>
                <a:gd name="T22" fmla="*/ 248 w 248"/>
                <a:gd name="T2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49">
                  <a:moveTo>
                    <a:pt x="16" y="32"/>
                  </a:moveTo>
                  <a:lnTo>
                    <a:pt x="231" y="32"/>
                  </a:lnTo>
                  <a:lnTo>
                    <a:pt x="231" y="16"/>
                  </a:lnTo>
                  <a:lnTo>
                    <a:pt x="16" y="16"/>
                  </a:lnTo>
                  <a:lnTo>
                    <a:pt x="16" y="32"/>
                  </a:lnTo>
                  <a:close/>
                  <a:moveTo>
                    <a:pt x="248" y="49"/>
                  </a:moveTo>
                  <a:lnTo>
                    <a:pt x="0" y="49"/>
                  </a:lnTo>
                  <a:lnTo>
                    <a:pt x="0" y="16"/>
                  </a:lnTo>
                  <a:cubicBezTo>
                    <a:pt x="0" y="7"/>
                    <a:pt x="7" y="0"/>
                    <a:pt x="16" y="0"/>
                  </a:cubicBezTo>
                  <a:lnTo>
                    <a:pt x="231" y="0"/>
                  </a:lnTo>
                  <a:cubicBezTo>
                    <a:pt x="240" y="0"/>
                    <a:pt x="248" y="7"/>
                    <a:pt x="248" y="16"/>
                  </a:cubicBezTo>
                  <a:lnTo>
                    <a:pt x="24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96" name="Freeform 109">
              <a:extLst>
                <a:ext uri="{FF2B5EF4-FFF2-40B4-BE49-F238E27FC236}">
                  <a16:creationId xmlns:a16="http://schemas.microsoft.com/office/drawing/2014/main" id="{66313E6B-8725-4369-82CA-600EAB08F7E6}"/>
                </a:ext>
              </a:extLst>
            </p:cNvPr>
            <p:cNvSpPr>
              <a:spLocks noEditPoints="1"/>
            </p:cNvSpPr>
            <p:nvPr/>
          </p:nvSpPr>
          <p:spPr bwMode="auto">
            <a:xfrm>
              <a:off x="7096126" y="5727700"/>
              <a:ext cx="174625" cy="288925"/>
            </a:xfrm>
            <a:custGeom>
              <a:avLst/>
              <a:gdLst>
                <a:gd name="T0" fmla="*/ 16 w 128"/>
                <a:gd name="T1" fmla="*/ 195 h 211"/>
                <a:gd name="T2" fmla="*/ 111 w 128"/>
                <a:gd name="T3" fmla="*/ 195 h 211"/>
                <a:gd name="T4" fmla="*/ 111 w 128"/>
                <a:gd name="T5" fmla="*/ 61 h 211"/>
                <a:gd name="T6" fmla="*/ 67 w 128"/>
                <a:gd name="T7" fmla="*/ 17 h 211"/>
                <a:gd name="T8" fmla="*/ 61 w 128"/>
                <a:gd name="T9" fmla="*/ 17 h 211"/>
                <a:gd name="T10" fmla="*/ 16 w 128"/>
                <a:gd name="T11" fmla="*/ 61 h 211"/>
                <a:gd name="T12" fmla="*/ 16 w 128"/>
                <a:gd name="T13" fmla="*/ 195 h 211"/>
                <a:gd name="T14" fmla="*/ 128 w 128"/>
                <a:gd name="T15" fmla="*/ 211 h 211"/>
                <a:gd name="T16" fmla="*/ 0 w 128"/>
                <a:gd name="T17" fmla="*/ 211 h 211"/>
                <a:gd name="T18" fmla="*/ 0 w 128"/>
                <a:gd name="T19" fmla="*/ 61 h 211"/>
                <a:gd name="T20" fmla="*/ 61 w 128"/>
                <a:gd name="T21" fmla="*/ 0 h 211"/>
                <a:gd name="T22" fmla="*/ 67 w 128"/>
                <a:gd name="T23" fmla="*/ 0 h 211"/>
                <a:gd name="T24" fmla="*/ 128 w 128"/>
                <a:gd name="T25" fmla="*/ 61 h 211"/>
                <a:gd name="T26" fmla="*/ 128 w 128"/>
                <a:gd name="T27"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11">
                  <a:moveTo>
                    <a:pt x="16" y="195"/>
                  </a:moveTo>
                  <a:lnTo>
                    <a:pt x="111" y="195"/>
                  </a:lnTo>
                  <a:lnTo>
                    <a:pt x="111" y="61"/>
                  </a:lnTo>
                  <a:cubicBezTo>
                    <a:pt x="111" y="36"/>
                    <a:pt x="91" y="17"/>
                    <a:pt x="67" y="17"/>
                  </a:cubicBezTo>
                  <a:lnTo>
                    <a:pt x="61" y="17"/>
                  </a:lnTo>
                  <a:cubicBezTo>
                    <a:pt x="36" y="17"/>
                    <a:pt x="16" y="36"/>
                    <a:pt x="16" y="61"/>
                  </a:cubicBezTo>
                  <a:lnTo>
                    <a:pt x="16" y="195"/>
                  </a:lnTo>
                  <a:close/>
                  <a:moveTo>
                    <a:pt x="128" y="211"/>
                  </a:moveTo>
                  <a:lnTo>
                    <a:pt x="0" y="211"/>
                  </a:lnTo>
                  <a:lnTo>
                    <a:pt x="0" y="61"/>
                  </a:lnTo>
                  <a:cubicBezTo>
                    <a:pt x="0" y="27"/>
                    <a:pt x="27" y="0"/>
                    <a:pt x="61" y="0"/>
                  </a:cubicBezTo>
                  <a:lnTo>
                    <a:pt x="67" y="0"/>
                  </a:lnTo>
                  <a:cubicBezTo>
                    <a:pt x="100" y="0"/>
                    <a:pt x="128" y="27"/>
                    <a:pt x="128" y="61"/>
                  </a:cubicBezTo>
                  <a:lnTo>
                    <a:pt x="128" y="21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97" name="Freeform 110">
              <a:extLst>
                <a:ext uri="{FF2B5EF4-FFF2-40B4-BE49-F238E27FC236}">
                  <a16:creationId xmlns:a16="http://schemas.microsoft.com/office/drawing/2014/main" id="{E7C02E37-79FE-4D7D-880B-25DCF4085C06}"/>
                </a:ext>
              </a:extLst>
            </p:cNvPr>
            <p:cNvSpPr>
              <a:spLocks/>
            </p:cNvSpPr>
            <p:nvPr/>
          </p:nvSpPr>
          <p:spPr bwMode="auto">
            <a:xfrm>
              <a:off x="6967538" y="5597525"/>
              <a:ext cx="212725" cy="211138"/>
            </a:xfrm>
            <a:custGeom>
              <a:avLst/>
              <a:gdLst>
                <a:gd name="T0" fmla="*/ 104 w 155"/>
                <a:gd name="T1" fmla="*/ 154 h 154"/>
                <a:gd name="T2" fmla="*/ 98 w 155"/>
                <a:gd name="T3" fmla="*/ 152 h 154"/>
                <a:gd name="T4" fmla="*/ 14 w 155"/>
                <a:gd name="T5" fmla="*/ 68 h 154"/>
                <a:gd name="T6" fmla="*/ 14 w 155"/>
                <a:gd name="T7" fmla="*/ 14 h 154"/>
                <a:gd name="T8" fmla="*/ 68 w 155"/>
                <a:gd name="T9" fmla="*/ 14 h 154"/>
                <a:gd name="T10" fmla="*/ 152 w 155"/>
                <a:gd name="T11" fmla="*/ 99 h 154"/>
                <a:gd name="T12" fmla="*/ 151 w 155"/>
                <a:gd name="T13" fmla="*/ 110 h 154"/>
                <a:gd name="T14" fmla="*/ 140 w 155"/>
                <a:gd name="T15" fmla="*/ 110 h 154"/>
                <a:gd name="T16" fmla="*/ 56 w 155"/>
                <a:gd name="T17" fmla="*/ 26 h 154"/>
                <a:gd name="T18" fmla="*/ 26 w 155"/>
                <a:gd name="T19" fmla="*/ 26 h 154"/>
                <a:gd name="T20" fmla="*/ 26 w 155"/>
                <a:gd name="T21" fmla="*/ 56 h 154"/>
                <a:gd name="T22" fmla="*/ 110 w 155"/>
                <a:gd name="T23" fmla="*/ 140 h 154"/>
                <a:gd name="T24" fmla="*/ 110 w 155"/>
                <a:gd name="T25" fmla="*/ 152 h 154"/>
                <a:gd name="T26" fmla="*/ 104 w 155"/>
                <a:gd name="T2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54">
                  <a:moveTo>
                    <a:pt x="104" y="154"/>
                  </a:moveTo>
                  <a:cubicBezTo>
                    <a:pt x="102" y="154"/>
                    <a:pt x="99" y="153"/>
                    <a:pt x="98" y="152"/>
                  </a:cubicBezTo>
                  <a:lnTo>
                    <a:pt x="14" y="68"/>
                  </a:lnTo>
                  <a:cubicBezTo>
                    <a:pt x="0" y="53"/>
                    <a:pt x="0" y="29"/>
                    <a:pt x="14" y="14"/>
                  </a:cubicBezTo>
                  <a:cubicBezTo>
                    <a:pt x="29" y="0"/>
                    <a:pt x="53" y="0"/>
                    <a:pt x="68" y="14"/>
                  </a:cubicBezTo>
                  <a:lnTo>
                    <a:pt x="152" y="99"/>
                  </a:lnTo>
                  <a:cubicBezTo>
                    <a:pt x="155" y="102"/>
                    <a:pt x="155" y="107"/>
                    <a:pt x="151" y="110"/>
                  </a:cubicBezTo>
                  <a:cubicBezTo>
                    <a:pt x="148" y="114"/>
                    <a:pt x="143" y="114"/>
                    <a:pt x="140" y="110"/>
                  </a:cubicBezTo>
                  <a:lnTo>
                    <a:pt x="56" y="26"/>
                  </a:lnTo>
                  <a:cubicBezTo>
                    <a:pt x="48" y="18"/>
                    <a:pt x="34" y="18"/>
                    <a:pt x="26" y="26"/>
                  </a:cubicBezTo>
                  <a:cubicBezTo>
                    <a:pt x="18" y="34"/>
                    <a:pt x="18" y="48"/>
                    <a:pt x="26" y="56"/>
                  </a:cubicBezTo>
                  <a:lnTo>
                    <a:pt x="110" y="140"/>
                  </a:lnTo>
                  <a:cubicBezTo>
                    <a:pt x="113" y="143"/>
                    <a:pt x="113" y="148"/>
                    <a:pt x="110" y="152"/>
                  </a:cubicBezTo>
                  <a:cubicBezTo>
                    <a:pt x="108" y="153"/>
                    <a:pt x="106" y="154"/>
                    <a:pt x="104" y="1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98" name="Freeform 111">
              <a:extLst>
                <a:ext uri="{FF2B5EF4-FFF2-40B4-BE49-F238E27FC236}">
                  <a16:creationId xmlns:a16="http://schemas.microsoft.com/office/drawing/2014/main" id="{8C531975-F0DF-44D1-970D-F73565839CE2}"/>
                </a:ext>
              </a:extLst>
            </p:cNvPr>
            <p:cNvSpPr>
              <a:spLocks/>
            </p:cNvSpPr>
            <p:nvPr/>
          </p:nvSpPr>
          <p:spPr bwMode="auto">
            <a:xfrm>
              <a:off x="6978651" y="5402263"/>
              <a:ext cx="211138" cy="249238"/>
            </a:xfrm>
            <a:custGeom>
              <a:avLst/>
              <a:gdLst>
                <a:gd name="T0" fmla="*/ 67 w 154"/>
                <a:gd name="T1" fmla="*/ 182 h 182"/>
                <a:gd name="T2" fmla="*/ 63 w 154"/>
                <a:gd name="T3" fmla="*/ 181 h 182"/>
                <a:gd name="T4" fmla="*/ 60 w 154"/>
                <a:gd name="T5" fmla="*/ 169 h 182"/>
                <a:gd name="T6" fmla="*/ 134 w 154"/>
                <a:gd name="T7" fmla="*/ 42 h 182"/>
                <a:gd name="T8" fmla="*/ 128 w 154"/>
                <a:gd name="T9" fmla="*/ 20 h 182"/>
                <a:gd name="T10" fmla="*/ 106 w 154"/>
                <a:gd name="T11" fmla="*/ 26 h 182"/>
                <a:gd name="T12" fmla="*/ 16 w 154"/>
                <a:gd name="T13" fmla="*/ 172 h 182"/>
                <a:gd name="T14" fmla="*/ 5 w 154"/>
                <a:gd name="T15" fmla="*/ 174 h 182"/>
                <a:gd name="T16" fmla="*/ 2 w 154"/>
                <a:gd name="T17" fmla="*/ 163 h 182"/>
                <a:gd name="T18" fmla="*/ 91 w 154"/>
                <a:gd name="T19" fmla="*/ 17 h 182"/>
                <a:gd name="T20" fmla="*/ 111 w 154"/>
                <a:gd name="T21" fmla="*/ 2 h 182"/>
                <a:gd name="T22" fmla="*/ 136 w 154"/>
                <a:gd name="T23" fmla="*/ 5 h 182"/>
                <a:gd name="T24" fmla="*/ 151 w 154"/>
                <a:gd name="T25" fmla="*/ 25 h 182"/>
                <a:gd name="T26" fmla="*/ 148 w 154"/>
                <a:gd name="T27" fmla="*/ 50 h 182"/>
                <a:gd name="T28" fmla="*/ 74 w 154"/>
                <a:gd name="T29" fmla="*/ 178 h 182"/>
                <a:gd name="T30" fmla="*/ 67 w 154"/>
                <a:gd name="T31"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4" h="182">
                  <a:moveTo>
                    <a:pt x="67" y="182"/>
                  </a:moveTo>
                  <a:cubicBezTo>
                    <a:pt x="66" y="182"/>
                    <a:pt x="64" y="181"/>
                    <a:pt x="63" y="181"/>
                  </a:cubicBezTo>
                  <a:cubicBezTo>
                    <a:pt x="59" y="178"/>
                    <a:pt x="58" y="173"/>
                    <a:pt x="60" y="169"/>
                  </a:cubicBezTo>
                  <a:lnTo>
                    <a:pt x="134" y="42"/>
                  </a:lnTo>
                  <a:cubicBezTo>
                    <a:pt x="138" y="34"/>
                    <a:pt x="135" y="24"/>
                    <a:pt x="128" y="20"/>
                  </a:cubicBezTo>
                  <a:cubicBezTo>
                    <a:pt x="120" y="15"/>
                    <a:pt x="110" y="18"/>
                    <a:pt x="106" y="26"/>
                  </a:cubicBezTo>
                  <a:lnTo>
                    <a:pt x="16" y="172"/>
                  </a:lnTo>
                  <a:cubicBezTo>
                    <a:pt x="14" y="175"/>
                    <a:pt x="9" y="177"/>
                    <a:pt x="5" y="174"/>
                  </a:cubicBezTo>
                  <a:cubicBezTo>
                    <a:pt x="1" y="172"/>
                    <a:pt x="0" y="167"/>
                    <a:pt x="2" y="163"/>
                  </a:cubicBezTo>
                  <a:lnTo>
                    <a:pt x="91" y="17"/>
                  </a:lnTo>
                  <a:cubicBezTo>
                    <a:pt x="95" y="10"/>
                    <a:pt x="103" y="4"/>
                    <a:pt x="111" y="2"/>
                  </a:cubicBezTo>
                  <a:cubicBezTo>
                    <a:pt x="120" y="0"/>
                    <a:pt x="128" y="1"/>
                    <a:pt x="136" y="5"/>
                  </a:cubicBezTo>
                  <a:cubicBezTo>
                    <a:pt x="144" y="10"/>
                    <a:pt x="149" y="17"/>
                    <a:pt x="151" y="25"/>
                  </a:cubicBezTo>
                  <a:cubicBezTo>
                    <a:pt x="154" y="34"/>
                    <a:pt x="152" y="43"/>
                    <a:pt x="148" y="50"/>
                  </a:cubicBezTo>
                  <a:lnTo>
                    <a:pt x="74" y="178"/>
                  </a:lnTo>
                  <a:cubicBezTo>
                    <a:pt x="73" y="180"/>
                    <a:pt x="70" y="182"/>
                    <a:pt x="67"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99" name="Freeform 112">
              <a:extLst>
                <a:ext uri="{FF2B5EF4-FFF2-40B4-BE49-F238E27FC236}">
                  <a16:creationId xmlns:a16="http://schemas.microsoft.com/office/drawing/2014/main" id="{5747772D-2B90-49CE-9D5F-A581A21136E0}"/>
                </a:ext>
              </a:extLst>
            </p:cNvPr>
            <p:cNvSpPr>
              <a:spLocks/>
            </p:cNvSpPr>
            <p:nvPr/>
          </p:nvSpPr>
          <p:spPr bwMode="auto">
            <a:xfrm>
              <a:off x="7132638" y="5402263"/>
              <a:ext cx="146050" cy="82550"/>
            </a:xfrm>
            <a:custGeom>
              <a:avLst/>
              <a:gdLst>
                <a:gd name="T0" fmla="*/ 77 w 107"/>
                <a:gd name="T1" fmla="*/ 60 h 60"/>
                <a:gd name="T2" fmla="*/ 24 w 107"/>
                <a:gd name="T3" fmla="*/ 60 h 60"/>
                <a:gd name="T4" fmla="*/ 16 w 107"/>
                <a:gd name="T5" fmla="*/ 52 h 60"/>
                <a:gd name="T6" fmla="*/ 24 w 107"/>
                <a:gd name="T7" fmla="*/ 43 h 60"/>
                <a:gd name="T8" fmla="*/ 77 w 107"/>
                <a:gd name="T9" fmla="*/ 43 h 60"/>
                <a:gd name="T10" fmla="*/ 91 w 107"/>
                <a:gd name="T11" fmla="*/ 30 h 60"/>
                <a:gd name="T12" fmla="*/ 77 w 107"/>
                <a:gd name="T13" fmla="*/ 17 h 60"/>
                <a:gd name="T14" fmla="*/ 8 w 107"/>
                <a:gd name="T15" fmla="*/ 17 h 60"/>
                <a:gd name="T16" fmla="*/ 0 w 107"/>
                <a:gd name="T17" fmla="*/ 8 h 60"/>
                <a:gd name="T18" fmla="*/ 8 w 107"/>
                <a:gd name="T19" fmla="*/ 0 h 60"/>
                <a:gd name="T20" fmla="*/ 77 w 107"/>
                <a:gd name="T21" fmla="*/ 0 h 60"/>
                <a:gd name="T22" fmla="*/ 107 w 107"/>
                <a:gd name="T23" fmla="*/ 30 h 60"/>
                <a:gd name="T24" fmla="*/ 77 w 107"/>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60">
                  <a:moveTo>
                    <a:pt x="77" y="60"/>
                  </a:moveTo>
                  <a:lnTo>
                    <a:pt x="24" y="60"/>
                  </a:lnTo>
                  <a:cubicBezTo>
                    <a:pt x="19" y="60"/>
                    <a:pt x="16" y="56"/>
                    <a:pt x="16" y="52"/>
                  </a:cubicBezTo>
                  <a:cubicBezTo>
                    <a:pt x="16" y="47"/>
                    <a:pt x="19" y="43"/>
                    <a:pt x="24" y="43"/>
                  </a:cubicBezTo>
                  <a:lnTo>
                    <a:pt x="77" y="43"/>
                  </a:lnTo>
                  <a:cubicBezTo>
                    <a:pt x="85" y="43"/>
                    <a:pt x="91" y="37"/>
                    <a:pt x="91" y="30"/>
                  </a:cubicBezTo>
                  <a:cubicBezTo>
                    <a:pt x="91" y="23"/>
                    <a:pt x="85" y="17"/>
                    <a:pt x="77" y="17"/>
                  </a:cubicBezTo>
                  <a:lnTo>
                    <a:pt x="8" y="17"/>
                  </a:lnTo>
                  <a:cubicBezTo>
                    <a:pt x="4" y="17"/>
                    <a:pt x="0" y="13"/>
                    <a:pt x="0" y="8"/>
                  </a:cubicBezTo>
                  <a:cubicBezTo>
                    <a:pt x="0" y="4"/>
                    <a:pt x="4" y="0"/>
                    <a:pt x="8" y="0"/>
                  </a:cubicBezTo>
                  <a:lnTo>
                    <a:pt x="77" y="0"/>
                  </a:lnTo>
                  <a:cubicBezTo>
                    <a:pt x="94" y="0"/>
                    <a:pt x="107" y="13"/>
                    <a:pt x="107" y="30"/>
                  </a:cubicBezTo>
                  <a:cubicBezTo>
                    <a:pt x="107" y="46"/>
                    <a:pt x="94" y="60"/>
                    <a:pt x="77"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100" name="Freeform 113">
              <a:extLst>
                <a:ext uri="{FF2B5EF4-FFF2-40B4-BE49-F238E27FC236}">
                  <a16:creationId xmlns:a16="http://schemas.microsoft.com/office/drawing/2014/main" id="{F9AF6D38-CE97-478B-8AE0-C1AC7B41AEBD}"/>
                </a:ext>
              </a:extLst>
            </p:cNvPr>
            <p:cNvSpPr>
              <a:spLocks/>
            </p:cNvSpPr>
            <p:nvPr/>
          </p:nvSpPr>
          <p:spPr bwMode="auto">
            <a:xfrm>
              <a:off x="7253288" y="5416550"/>
              <a:ext cx="104775" cy="52388"/>
            </a:xfrm>
            <a:custGeom>
              <a:avLst/>
              <a:gdLst>
                <a:gd name="T0" fmla="*/ 58 w 77"/>
                <a:gd name="T1" fmla="*/ 38 h 38"/>
                <a:gd name="T2" fmla="*/ 9 w 77"/>
                <a:gd name="T3" fmla="*/ 38 h 38"/>
                <a:gd name="T4" fmla="*/ 0 w 77"/>
                <a:gd name="T5" fmla="*/ 30 h 38"/>
                <a:gd name="T6" fmla="*/ 9 w 77"/>
                <a:gd name="T7" fmla="*/ 22 h 38"/>
                <a:gd name="T8" fmla="*/ 58 w 77"/>
                <a:gd name="T9" fmla="*/ 22 h 38"/>
                <a:gd name="T10" fmla="*/ 60 w 77"/>
                <a:gd name="T11" fmla="*/ 19 h 38"/>
                <a:gd name="T12" fmla="*/ 58 w 77"/>
                <a:gd name="T13" fmla="*/ 17 h 38"/>
                <a:gd name="T14" fmla="*/ 9 w 77"/>
                <a:gd name="T15" fmla="*/ 17 h 38"/>
                <a:gd name="T16" fmla="*/ 0 w 77"/>
                <a:gd name="T17" fmla="*/ 9 h 38"/>
                <a:gd name="T18" fmla="*/ 9 w 77"/>
                <a:gd name="T19" fmla="*/ 0 h 38"/>
                <a:gd name="T20" fmla="*/ 58 w 77"/>
                <a:gd name="T21" fmla="*/ 0 h 38"/>
                <a:gd name="T22" fmla="*/ 77 w 77"/>
                <a:gd name="T23" fmla="*/ 19 h 38"/>
                <a:gd name="T24" fmla="*/ 58 w 77"/>
                <a:gd name="T2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38">
                  <a:moveTo>
                    <a:pt x="58" y="38"/>
                  </a:moveTo>
                  <a:lnTo>
                    <a:pt x="9" y="38"/>
                  </a:lnTo>
                  <a:cubicBezTo>
                    <a:pt x="4" y="38"/>
                    <a:pt x="0" y="35"/>
                    <a:pt x="0" y="30"/>
                  </a:cubicBezTo>
                  <a:cubicBezTo>
                    <a:pt x="0" y="25"/>
                    <a:pt x="4" y="22"/>
                    <a:pt x="9" y="22"/>
                  </a:cubicBezTo>
                  <a:lnTo>
                    <a:pt x="58" y="22"/>
                  </a:lnTo>
                  <a:cubicBezTo>
                    <a:pt x="59" y="22"/>
                    <a:pt x="60" y="21"/>
                    <a:pt x="60" y="19"/>
                  </a:cubicBezTo>
                  <a:cubicBezTo>
                    <a:pt x="60" y="18"/>
                    <a:pt x="59" y="17"/>
                    <a:pt x="58" y="17"/>
                  </a:cubicBezTo>
                  <a:lnTo>
                    <a:pt x="9" y="17"/>
                  </a:lnTo>
                  <a:cubicBezTo>
                    <a:pt x="4" y="17"/>
                    <a:pt x="0" y="13"/>
                    <a:pt x="0" y="9"/>
                  </a:cubicBezTo>
                  <a:cubicBezTo>
                    <a:pt x="0" y="4"/>
                    <a:pt x="4" y="0"/>
                    <a:pt x="9" y="0"/>
                  </a:cubicBezTo>
                  <a:lnTo>
                    <a:pt x="58" y="0"/>
                  </a:lnTo>
                  <a:cubicBezTo>
                    <a:pt x="68" y="0"/>
                    <a:pt x="77" y="9"/>
                    <a:pt x="77" y="19"/>
                  </a:cubicBezTo>
                  <a:cubicBezTo>
                    <a:pt x="77" y="30"/>
                    <a:pt x="68" y="38"/>
                    <a:pt x="5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101" name="Freeform 114">
              <a:extLst>
                <a:ext uri="{FF2B5EF4-FFF2-40B4-BE49-F238E27FC236}">
                  <a16:creationId xmlns:a16="http://schemas.microsoft.com/office/drawing/2014/main" id="{0C835200-302A-4BDE-B345-2F56B273E760}"/>
                </a:ext>
              </a:extLst>
            </p:cNvPr>
            <p:cNvSpPr>
              <a:spLocks/>
            </p:cNvSpPr>
            <p:nvPr/>
          </p:nvSpPr>
          <p:spPr bwMode="auto">
            <a:xfrm>
              <a:off x="7278688" y="5443538"/>
              <a:ext cx="212725" cy="147638"/>
            </a:xfrm>
            <a:custGeom>
              <a:avLst/>
              <a:gdLst>
                <a:gd name="T0" fmla="*/ 63 w 155"/>
                <a:gd name="T1" fmla="*/ 108 h 108"/>
                <a:gd name="T2" fmla="*/ 0 w 155"/>
                <a:gd name="T3" fmla="*/ 43 h 108"/>
                <a:gd name="T4" fmla="*/ 8 w 155"/>
                <a:gd name="T5" fmla="*/ 9 h 108"/>
                <a:gd name="T6" fmla="*/ 18 w 155"/>
                <a:gd name="T7" fmla="*/ 3 h 108"/>
                <a:gd name="T8" fmla="*/ 24 w 155"/>
                <a:gd name="T9" fmla="*/ 13 h 108"/>
                <a:gd name="T10" fmla="*/ 18 w 155"/>
                <a:gd name="T11" fmla="*/ 38 h 108"/>
                <a:gd name="T12" fmla="*/ 68 w 155"/>
                <a:gd name="T13" fmla="*/ 89 h 108"/>
                <a:gd name="T14" fmla="*/ 135 w 155"/>
                <a:gd name="T15" fmla="*/ 70 h 108"/>
                <a:gd name="T16" fmla="*/ 70 w 155"/>
                <a:gd name="T17" fmla="*/ 70 h 108"/>
                <a:gd name="T18" fmla="*/ 34 w 155"/>
                <a:gd name="T19" fmla="*/ 33 h 108"/>
                <a:gd name="T20" fmla="*/ 37 w 155"/>
                <a:gd name="T21" fmla="*/ 8 h 108"/>
                <a:gd name="T22" fmla="*/ 46 w 155"/>
                <a:gd name="T23" fmla="*/ 0 h 108"/>
                <a:gd name="T24" fmla="*/ 54 w 155"/>
                <a:gd name="T25" fmla="*/ 10 h 108"/>
                <a:gd name="T26" fmla="*/ 51 w 155"/>
                <a:gd name="T27" fmla="*/ 27 h 108"/>
                <a:gd name="T28" fmla="*/ 77 w 155"/>
                <a:gd name="T29" fmla="*/ 53 h 108"/>
                <a:gd name="T30" fmla="*/ 155 w 155"/>
                <a:gd name="T31" fmla="*/ 53 h 108"/>
                <a:gd name="T32" fmla="*/ 150 w 155"/>
                <a:gd name="T33" fmla="*/ 83 h 108"/>
                <a:gd name="T34" fmla="*/ 63 w 155"/>
                <a:gd name="T3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108">
                  <a:moveTo>
                    <a:pt x="63" y="108"/>
                  </a:moveTo>
                  <a:lnTo>
                    <a:pt x="0" y="43"/>
                  </a:lnTo>
                  <a:lnTo>
                    <a:pt x="8" y="9"/>
                  </a:lnTo>
                  <a:cubicBezTo>
                    <a:pt x="9" y="5"/>
                    <a:pt x="14" y="2"/>
                    <a:pt x="18" y="3"/>
                  </a:cubicBezTo>
                  <a:cubicBezTo>
                    <a:pt x="23" y="4"/>
                    <a:pt x="25" y="9"/>
                    <a:pt x="24" y="13"/>
                  </a:cubicBezTo>
                  <a:lnTo>
                    <a:pt x="18" y="38"/>
                  </a:lnTo>
                  <a:lnTo>
                    <a:pt x="68" y="89"/>
                  </a:lnTo>
                  <a:lnTo>
                    <a:pt x="135" y="70"/>
                  </a:lnTo>
                  <a:lnTo>
                    <a:pt x="70" y="70"/>
                  </a:lnTo>
                  <a:lnTo>
                    <a:pt x="34" y="33"/>
                  </a:lnTo>
                  <a:lnTo>
                    <a:pt x="37" y="8"/>
                  </a:lnTo>
                  <a:cubicBezTo>
                    <a:pt x="38" y="3"/>
                    <a:pt x="42" y="0"/>
                    <a:pt x="46" y="0"/>
                  </a:cubicBezTo>
                  <a:cubicBezTo>
                    <a:pt x="51" y="1"/>
                    <a:pt x="54" y="5"/>
                    <a:pt x="54" y="10"/>
                  </a:cubicBezTo>
                  <a:lnTo>
                    <a:pt x="51" y="27"/>
                  </a:lnTo>
                  <a:lnTo>
                    <a:pt x="77" y="53"/>
                  </a:lnTo>
                  <a:lnTo>
                    <a:pt x="155" y="53"/>
                  </a:lnTo>
                  <a:lnTo>
                    <a:pt x="150" y="83"/>
                  </a:lnTo>
                  <a:lnTo>
                    <a:pt x="63" y="10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102" name="Freeform 115">
              <a:extLst>
                <a:ext uri="{FF2B5EF4-FFF2-40B4-BE49-F238E27FC236}">
                  <a16:creationId xmlns:a16="http://schemas.microsoft.com/office/drawing/2014/main" id="{2E799F1F-7C9E-4855-AF0F-D386BC0CB79B}"/>
                </a:ext>
              </a:extLst>
            </p:cNvPr>
            <p:cNvSpPr>
              <a:spLocks/>
            </p:cNvSpPr>
            <p:nvPr/>
          </p:nvSpPr>
          <p:spPr bwMode="auto">
            <a:xfrm>
              <a:off x="7278688" y="5295900"/>
              <a:ext cx="212725" cy="147638"/>
            </a:xfrm>
            <a:custGeom>
              <a:avLst/>
              <a:gdLst>
                <a:gd name="T0" fmla="*/ 44 w 155"/>
                <a:gd name="T1" fmla="*/ 107 h 107"/>
                <a:gd name="T2" fmla="*/ 36 w 155"/>
                <a:gd name="T3" fmla="*/ 99 h 107"/>
                <a:gd name="T4" fmla="*/ 34 w 155"/>
                <a:gd name="T5" fmla="*/ 74 h 107"/>
                <a:gd name="T6" fmla="*/ 70 w 155"/>
                <a:gd name="T7" fmla="*/ 38 h 107"/>
                <a:gd name="T8" fmla="*/ 135 w 155"/>
                <a:gd name="T9" fmla="*/ 38 h 107"/>
                <a:gd name="T10" fmla="*/ 68 w 155"/>
                <a:gd name="T11" fmla="*/ 18 h 107"/>
                <a:gd name="T12" fmla="*/ 18 w 155"/>
                <a:gd name="T13" fmla="*/ 69 h 107"/>
                <a:gd name="T14" fmla="*/ 24 w 155"/>
                <a:gd name="T15" fmla="*/ 95 h 107"/>
                <a:gd name="T16" fmla="*/ 18 w 155"/>
                <a:gd name="T17" fmla="*/ 105 h 107"/>
                <a:gd name="T18" fmla="*/ 8 w 155"/>
                <a:gd name="T19" fmla="*/ 99 h 107"/>
                <a:gd name="T20" fmla="*/ 0 w 155"/>
                <a:gd name="T21" fmla="*/ 64 h 107"/>
                <a:gd name="T22" fmla="*/ 63 w 155"/>
                <a:gd name="T23" fmla="*/ 0 h 107"/>
                <a:gd name="T24" fmla="*/ 150 w 155"/>
                <a:gd name="T25" fmla="*/ 24 h 107"/>
                <a:gd name="T26" fmla="*/ 155 w 155"/>
                <a:gd name="T27" fmla="*/ 54 h 107"/>
                <a:gd name="T28" fmla="*/ 77 w 155"/>
                <a:gd name="T29" fmla="*/ 54 h 107"/>
                <a:gd name="T30" fmla="*/ 51 w 155"/>
                <a:gd name="T31" fmla="*/ 81 h 107"/>
                <a:gd name="T32" fmla="*/ 53 w 155"/>
                <a:gd name="T33" fmla="*/ 98 h 107"/>
                <a:gd name="T34" fmla="*/ 45 w 155"/>
                <a:gd name="T35" fmla="*/ 107 h 107"/>
                <a:gd name="T36" fmla="*/ 44 w 155"/>
                <a:gd name="T3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107">
                  <a:moveTo>
                    <a:pt x="44" y="107"/>
                  </a:moveTo>
                  <a:cubicBezTo>
                    <a:pt x="40" y="107"/>
                    <a:pt x="37" y="104"/>
                    <a:pt x="36" y="99"/>
                  </a:cubicBezTo>
                  <a:lnTo>
                    <a:pt x="34" y="74"/>
                  </a:lnTo>
                  <a:lnTo>
                    <a:pt x="70" y="38"/>
                  </a:lnTo>
                  <a:lnTo>
                    <a:pt x="135" y="38"/>
                  </a:lnTo>
                  <a:lnTo>
                    <a:pt x="68" y="18"/>
                  </a:lnTo>
                  <a:lnTo>
                    <a:pt x="18" y="69"/>
                  </a:lnTo>
                  <a:lnTo>
                    <a:pt x="24" y="95"/>
                  </a:lnTo>
                  <a:cubicBezTo>
                    <a:pt x="25" y="99"/>
                    <a:pt x="23" y="104"/>
                    <a:pt x="18" y="105"/>
                  </a:cubicBezTo>
                  <a:cubicBezTo>
                    <a:pt x="14" y="106"/>
                    <a:pt x="9" y="103"/>
                    <a:pt x="8" y="99"/>
                  </a:cubicBezTo>
                  <a:lnTo>
                    <a:pt x="0" y="64"/>
                  </a:lnTo>
                  <a:lnTo>
                    <a:pt x="63" y="0"/>
                  </a:lnTo>
                  <a:lnTo>
                    <a:pt x="150" y="24"/>
                  </a:lnTo>
                  <a:lnTo>
                    <a:pt x="155" y="54"/>
                  </a:lnTo>
                  <a:lnTo>
                    <a:pt x="77" y="54"/>
                  </a:lnTo>
                  <a:lnTo>
                    <a:pt x="51" y="81"/>
                  </a:lnTo>
                  <a:lnTo>
                    <a:pt x="53" y="98"/>
                  </a:lnTo>
                  <a:cubicBezTo>
                    <a:pt x="53" y="102"/>
                    <a:pt x="50" y="106"/>
                    <a:pt x="45" y="107"/>
                  </a:cubicBezTo>
                  <a:cubicBezTo>
                    <a:pt x="45" y="107"/>
                    <a:pt x="45" y="107"/>
                    <a:pt x="44"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103" name="Freeform 116">
              <a:extLst>
                <a:ext uri="{FF2B5EF4-FFF2-40B4-BE49-F238E27FC236}">
                  <a16:creationId xmlns:a16="http://schemas.microsoft.com/office/drawing/2014/main" id="{738ACFF3-A412-4245-8675-0A8C5685B78E}"/>
                </a:ext>
              </a:extLst>
            </p:cNvPr>
            <p:cNvSpPr>
              <a:spLocks noEditPoints="1"/>
            </p:cNvSpPr>
            <p:nvPr/>
          </p:nvSpPr>
          <p:spPr bwMode="auto">
            <a:xfrm>
              <a:off x="7127876" y="5762625"/>
              <a:ext cx="111125" cy="111125"/>
            </a:xfrm>
            <a:custGeom>
              <a:avLst/>
              <a:gdLst>
                <a:gd name="T0" fmla="*/ 41 w 81"/>
                <a:gd name="T1" fmla="*/ 17 h 81"/>
                <a:gd name="T2" fmla="*/ 17 w 81"/>
                <a:gd name="T3" fmla="*/ 41 h 81"/>
                <a:gd name="T4" fmla="*/ 41 w 81"/>
                <a:gd name="T5" fmla="*/ 65 h 81"/>
                <a:gd name="T6" fmla="*/ 65 w 81"/>
                <a:gd name="T7" fmla="*/ 41 h 81"/>
                <a:gd name="T8" fmla="*/ 41 w 81"/>
                <a:gd name="T9" fmla="*/ 17 h 81"/>
                <a:gd name="T10" fmla="*/ 41 w 81"/>
                <a:gd name="T11" fmla="*/ 81 h 81"/>
                <a:gd name="T12" fmla="*/ 0 w 81"/>
                <a:gd name="T13" fmla="*/ 41 h 81"/>
                <a:gd name="T14" fmla="*/ 41 w 81"/>
                <a:gd name="T15" fmla="*/ 0 h 81"/>
                <a:gd name="T16" fmla="*/ 81 w 81"/>
                <a:gd name="T17" fmla="*/ 41 h 81"/>
                <a:gd name="T18" fmla="*/ 41 w 81"/>
                <a:gd name="T1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1" y="17"/>
                  </a:moveTo>
                  <a:cubicBezTo>
                    <a:pt x="28" y="17"/>
                    <a:pt x="17" y="28"/>
                    <a:pt x="17" y="41"/>
                  </a:cubicBezTo>
                  <a:cubicBezTo>
                    <a:pt x="17" y="54"/>
                    <a:pt x="28" y="65"/>
                    <a:pt x="41" y="65"/>
                  </a:cubicBezTo>
                  <a:cubicBezTo>
                    <a:pt x="54" y="65"/>
                    <a:pt x="65" y="54"/>
                    <a:pt x="65" y="41"/>
                  </a:cubicBezTo>
                  <a:cubicBezTo>
                    <a:pt x="65" y="28"/>
                    <a:pt x="54" y="17"/>
                    <a:pt x="41" y="17"/>
                  </a:cubicBezTo>
                  <a:close/>
                  <a:moveTo>
                    <a:pt x="41" y="81"/>
                  </a:moveTo>
                  <a:cubicBezTo>
                    <a:pt x="18" y="81"/>
                    <a:pt x="0" y="63"/>
                    <a:pt x="0" y="41"/>
                  </a:cubicBezTo>
                  <a:cubicBezTo>
                    <a:pt x="0" y="19"/>
                    <a:pt x="18" y="0"/>
                    <a:pt x="41" y="0"/>
                  </a:cubicBezTo>
                  <a:cubicBezTo>
                    <a:pt x="63" y="0"/>
                    <a:pt x="81" y="19"/>
                    <a:pt x="81" y="41"/>
                  </a:cubicBezTo>
                  <a:cubicBezTo>
                    <a:pt x="81" y="63"/>
                    <a:pt x="63" y="81"/>
                    <a:pt x="41"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104" name="Freeform 117">
              <a:extLst>
                <a:ext uri="{FF2B5EF4-FFF2-40B4-BE49-F238E27FC236}">
                  <a16:creationId xmlns:a16="http://schemas.microsoft.com/office/drawing/2014/main" id="{EA0AAE81-66FB-487F-B200-759678D9A8EF}"/>
                </a:ext>
              </a:extLst>
            </p:cNvPr>
            <p:cNvSpPr>
              <a:spLocks/>
            </p:cNvSpPr>
            <p:nvPr/>
          </p:nvSpPr>
          <p:spPr bwMode="auto">
            <a:xfrm>
              <a:off x="7010401" y="5640388"/>
              <a:ext cx="23813" cy="25400"/>
            </a:xfrm>
            <a:custGeom>
              <a:avLst/>
              <a:gdLst>
                <a:gd name="T0" fmla="*/ 10 w 15"/>
                <a:gd name="T1" fmla="*/ 16 h 16"/>
                <a:gd name="T2" fmla="*/ 0 w 15"/>
                <a:gd name="T3" fmla="*/ 7 h 16"/>
                <a:gd name="T4" fmla="*/ 5 w 15"/>
                <a:gd name="T5" fmla="*/ 0 h 16"/>
                <a:gd name="T6" fmla="*/ 15 w 15"/>
                <a:gd name="T7" fmla="*/ 10 h 16"/>
                <a:gd name="T8" fmla="*/ 10 w 15"/>
                <a:gd name="T9" fmla="*/ 16 h 16"/>
              </a:gdLst>
              <a:ahLst/>
              <a:cxnLst>
                <a:cxn ang="0">
                  <a:pos x="T0" y="T1"/>
                </a:cxn>
                <a:cxn ang="0">
                  <a:pos x="T2" y="T3"/>
                </a:cxn>
                <a:cxn ang="0">
                  <a:pos x="T4" y="T5"/>
                </a:cxn>
                <a:cxn ang="0">
                  <a:pos x="T6" y="T7"/>
                </a:cxn>
                <a:cxn ang="0">
                  <a:pos x="T8" y="T9"/>
                </a:cxn>
              </a:cxnLst>
              <a:rect l="0" t="0" r="r" b="b"/>
              <a:pathLst>
                <a:path w="15" h="16">
                  <a:moveTo>
                    <a:pt x="10" y="16"/>
                  </a:moveTo>
                  <a:lnTo>
                    <a:pt x="0" y="7"/>
                  </a:lnTo>
                  <a:lnTo>
                    <a:pt x="5" y="0"/>
                  </a:lnTo>
                  <a:lnTo>
                    <a:pt x="15" y="10"/>
                  </a:lnTo>
                  <a:lnTo>
                    <a:pt x="1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105" name="Freeform 118">
              <a:extLst>
                <a:ext uri="{FF2B5EF4-FFF2-40B4-BE49-F238E27FC236}">
                  <a16:creationId xmlns:a16="http://schemas.microsoft.com/office/drawing/2014/main" id="{594106CB-21C0-41AA-B4E4-3BEF5CC18F6D}"/>
                </a:ext>
              </a:extLst>
            </p:cNvPr>
            <p:cNvSpPr>
              <a:spLocks/>
            </p:cNvSpPr>
            <p:nvPr/>
          </p:nvSpPr>
          <p:spPr bwMode="auto">
            <a:xfrm>
              <a:off x="7124701" y="5438775"/>
              <a:ext cx="25400" cy="26988"/>
            </a:xfrm>
            <a:custGeom>
              <a:avLst/>
              <a:gdLst>
                <a:gd name="T0" fmla="*/ 8 w 16"/>
                <a:gd name="T1" fmla="*/ 17 h 17"/>
                <a:gd name="T2" fmla="*/ 0 w 16"/>
                <a:gd name="T3" fmla="*/ 12 h 17"/>
                <a:gd name="T4" fmla="*/ 9 w 16"/>
                <a:gd name="T5" fmla="*/ 0 h 17"/>
                <a:gd name="T6" fmla="*/ 16 w 16"/>
                <a:gd name="T7" fmla="*/ 5 h 17"/>
                <a:gd name="T8" fmla="*/ 8 w 16"/>
                <a:gd name="T9" fmla="*/ 17 h 17"/>
              </a:gdLst>
              <a:ahLst/>
              <a:cxnLst>
                <a:cxn ang="0">
                  <a:pos x="T0" y="T1"/>
                </a:cxn>
                <a:cxn ang="0">
                  <a:pos x="T2" y="T3"/>
                </a:cxn>
                <a:cxn ang="0">
                  <a:pos x="T4" y="T5"/>
                </a:cxn>
                <a:cxn ang="0">
                  <a:pos x="T6" y="T7"/>
                </a:cxn>
                <a:cxn ang="0">
                  <a:pos x="T8" y="T9"/>
                </a:cxn>
              </a:cxnLst>
              <a:rect l="0" t="0" r="r" b="b"/>
              <a:pathLst>
                <a:path w="16" h="17">
                  <a:moveTo>
                    <a:pt x="8" y="17"/>
                  </a:moveTo>
                  <a:lnTo>
                    <a:pt x="0" y="12"/>
                  </a:lnTo>
                  <a:lnTo>
                    <a:pt x="9" y="0"/>
                  </a:lnTo>
                  <a:lnTo>
                    <a:pt x="16" y="5"/>
                  </a:lnTo>
                  <a:lnTo>
                    <a:pt x="8"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sp>
          <p:nvSpPr>
            <p:cNvPr id="106" name="Rectangle 119">
              <a:extLst>
                <a:ext uri="{FF2B5EF4-FFF2-40B4-BE49-F238E27FC236}">
                  <a16:creationId xmlns:a16="http://schemas.microsoft.com/office/drawing/2014/main" id="{450F5171-0C11-45E9-B8A5-66B19A2C25F0}"/>
                </a:ext>
              </a:extLst>
            </p:cNvPr>
            <p:cNvSpPr>
              <a:spLocks noChangeArrowheads="1"/>
            </p:cNvSpPr>
            <p:nvPr/>
          </p:nvSpPr>
          <p:spPr bwMode="auto">
            <a:xfrm>
              <a:off x="7219951" y="5435600"/>
              <a:ext cx="222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Calibri" panose="020F0502020204030204"/>
              </a:endParaRPr>
            </a:p>
          </p:txBody>
        </p:sp>
      </p:grpSp>
    </p:spTree>
    <p:extLst>
      <p:ext uri="{BB962C8B-B14F-4D97-AF65-F5344CB8AC3E}">
        <p14:creationId xmlns:p14="http://schemas.microsoft.com/office/powerpoint/2010/main" val="3009155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anim calcmode="lin" valueType="num">
                                      <p:cBhvr>
                                        <p:cTn id="35" dur="500" fill="hold"/>
                                        <p:tgtEl>
                                          <p:spTgt spid="93"/>
                                        </p:tgtEl>
                                        <p:attrNameLst>
                                          <p:attrName>ppt_x</p:attrName>
                                        </p:attrNameLst>
                                      </p:cBhvr>
                                      <p:tavLst>
                                        <p:tav tm="0">
                                          <p:val>
                                            <p:strVal val="#ppt_x"/>
                                          </p:val>
                                        </p:tav>
                                        <p:tav tm="100000">
                                          <p:val>
                                            <p:strVal val="#ppt_x"/>
                                          </p:val>
                                        </p:tav>
                                      </p:tavLst>
                                    </p:anim>
                                    <p:anim calcmode="lin" valueType="num">
                                      <p:cBhvr>
                                        <p:cTn id="36" dur="500" fill="hold"/>
                                        <p:tgtEl>
                                          <p:spTgt spid="93"/>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anim calcmode="lin" valueType="num">
                                      <p:cBhvr>
                                        <p:cTn id="41" dur="500" fill="hold"/>
                                        <p:tgtEl>
                                          <p:spTgt spid="19"/>
                                        </p:tgtEl>
                                        <p:attrNameLst>
                                          <p:attrName>ppt_x</p:attrName>
                                        </p:attrNameLst>
                                      </p:cBhvr>
                                      <p:tavLst>
                                        <p:tav tm="0">
                                          <p:val>
                                            <p:strVal val="#ppt_x"/>
                                          </p:val>
                                        </p:tav>
                                        <p:tav tm="100000">
                                          <p:val>
                                            <p:strVal val="#ppt_x"/>
                                          </p:val>
                                        </p:tav>
                                      </p:tavLst>
                                    </p:anim>
                                    <p:anim calcmode="lin" valueType="num">
                                      <p:cBhvr>
                                        <p:cTn id="42" dur="500" fill="hold"/>
                                        <p:tgtEl>
                                          <p:spTgt spid="19"/>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42" presetClass="entr" presetSubtype="0" fill="hold" nodeType="after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500"/>
                                        <p:tgtEl>
                                          <p:spTgt spid="79"/>
                                        </p:tgtEl>
                                      </p:cBhvr>
                                    </p:animEffect>
                                    <p:anim calcmode="lin" valueType="num">
                                      <p:cBhvr>
                                        <p:cTn id="53" dur="500" fill="hold"/>
                                        <p:tgtEl>
                                          <p:spTgt spid="79"/>
                                        </p:tgtEl>
                                        <p:attrNameLst>
                                          <p:attrName>ppt_x</p:attrName>
                                        </p:attrNameLst>
                                      </p:cBhvr>
                                      <p:tavLst>
                                        <p:tav tm="0">
                                          <p:val>
                                            <p:strVal val="#ppt_x"/>
                                          </p:val>
                                        </p:tav>
                                        <p:tav tm="100000">
                                          <p:val>
                                            <p:strVal val="#ppt_x"/>
                                          </p:val>
                                        </p:tav>
                                      </p:tavLst>
                                    </p:anim>
                                    <p:anim calcmode="lin" valueType="num">
                                      <p:cBhvr>
                                        <p:cTn id="54" dur="500" fill="hold"/>
                                        <p:tgtEl>
                                          <p:spTgt spid="79"/>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42" presetClass="entr" presetSubtype="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anim calcmode="lin" valueType="num">
                                      <p:cBhvr>
                                        <p:cTn id="59" dur="500" fill="hold"/>
                                        <p:tgtEl>
                                          <p:spTgt spid="17"/>
                                        </p:tgtEl>
                                        <p:attrNameLst>
                                          <p:attrName>ppt_x</p:attrName>
                                        </p:attrNameLst>
                                      </p:cBhvr>
                                      <p:tavLst>
                                        <p:tav tm="0">
                                          <p:val>
                                            <p:strVal val="#ppt_x"/>
                                          </p:val>
                                        </p:tav>
                                        <p:tav tm="100000">
                                          <p:val>
                                            <p:strVal val="#ppt_x"/>
                                          </p:val>
                                        </p:tav>
                                      </p:tavLst>
                                    </p:anim>
                                    <p:anim calcmode="lin" valueType="num">
                                      <p:cBhvr>
                                        <p:cTn id="60" dur="500" fill="hold"/>
                                        <p:tgtEl>
                                          <p:spTgt spid="17"/>
                                        </p:tgtEl>
                                        <p:attrNameLst>
                                          <p:attrName>ppt_y</p:attrName>
                                        </p:attrNameLst>
                                      </p:cBhvr>
                                      <p:tavLst>
                                        <p:tav tm="0">
                                          <p:val>
                                            <p:strVal val="#ppt_y+.1"/>
                                          </p:val>
                                        </p:tav>
                                        <p:tav tm="100000">
                                          <p:val>
                                            <p:strVal val="#ppt_y"/>
                                          </p:val>
                                        </p:tav>
                                      </p:tavLst>
                                    </p:anim>
                                  </p:childTnLst>
                                </p:cTn>
                              </p:par>
                            </p:childTnLst>
                          </p:cTn>
                        </p:par>
                        <p:par>
                          <p:cTn id="61" fill="hold">
                            <p:stCondLst>
                              <p:cond delay="5000"/>
                            </p:stCondLst>
                            <p:childTnLst>
                              <p:par>
                                <p:cTn id="62" presetID="42" presetClass="entr" presetSubtype="0"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anim calcmode="lin" valueType="num">
                                      <p:cBhvr>
                                        <p:cTn id="65" dur="500" fill="hold"/>
                                        <p:tgtEl>
                                          <p:spTgt spid="18"/>
                                        </p:tgtEl>
                                        <p:attrNameLst>
                                          <p:attrName>ppt_x</p:attrName>
                                        </p:attrNameLst>
                                      </p:cBhvr>
                                      <p:tavLst>
                                        <p:tav tm="0">
                                          <p:val>
                                            <p:strVal val="#ppt_x"/>
                                          </p:val>
                                        </p:tav>
                                        <p:tav tm="100000">
                                          <p:val>
                                            <p:strVal val="#ppt_x"/>
                                          </p:val>
                                        </p:tav>
                                      </p:tavLst>
                                    </p:anim>
                                    <p:anim calcmode="lin" valueType="num">
                                      <p:cBhvr>
                                        <p:cTn id="66" dur="500" fill="hold"/>
                                        <p:tgtEl>
                                          <p:spTgt spid="18"/>
                                        </p:tgtEl>
                                        <p:attrNameLst>
                                          <p:attrName>ppt_y</p:attrName>
                                        </p:attrNameLst>
                                      </p:cBhvr>
                                      <p:tavLst>
                                        <p:tav tm="0">
                                          <p:val>
                                            <p:strVal val="#ppt_y+.1"/>
                                          </p:val>
                                        </p:tav>
                                        <p:tav tm="100000">
                                          <p:val>
                                            <p:strVal val="#ppt_y"/>
                                          </p:val>
                                        </p:tav>
                                      </p:tavLst>
                                    </p:anim>
                                  </p:childTnLst>
                                </p:cTn>
                              </p:par>
                            </p:childTnLst>
                          </p:cTn>
                        </p:par>
                        <p:par>
                          <p:cTn id="67" fill="hold">
                            <p:stCondLst>
                              <p:cond delay="5500"/>
                            </p:stCondLst>
                            <p:childTnLst>
                              <p:par>
                                <p:cTn id="68" presetID="42" presetClass="entr" presetSubtype="0" fill="hold" nodeType="after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anim calcmode="lin" valueType="num">
                                      <p:cBhvr>
                                        <p:cTn id="71" dur="500" fill="hold"/>
                                        <p:tgtEl>
                                          <p:spTgt spid="58"/>
                                        </p:tgtEl>
                                        <p:attrNameLst>
                                          <p:attrName>ppt_x</p:attrName>
                                        </p:attrNameLst>
                                      </p:cBhvr>
                                      <p:tavLst>
                                        <p:tav tm="0">
                                          <p:val>
                                            <p:strVal val="#ppt_x"/>
                                          </p:val>
                                        </p:tav>
                                        <p:tav tm="100000">
                                          <p:val>
                                            <p:strVal val="#ppt_x"/>
                                          </p:val>
                                        </p:tav>
                                      </p:tavLst>
                                    </p:anim>
                                    <p:anim calcmode="lin" valueType="num">
                                      <p:cBhvr>
                                        <p:cTn id="72" dur="500" fill="hold"/>
                                        <p:tgtEl>
                                          <p:spTgt spid="58"/>
                                        </p:tgtEl>
                                        <p:attrNameLst>
                                          <p:attrName>ppt_y</p:attrName>
                                        </p:attrNameLst>
                                      </p:cBhvr>
                                      <p:tavLst>
                                        <p:tav tm="0">
                                          <p:val>
                                            <p:strVal val="#ppt_y+.1"/>
                                          </p:val>
                                        </p:tav>
                                        <p:tav tm="100000">
                                          <p:val>
                                            <p:strVal val="#ppt_y"/>
                                          </p:val>
                                        </p:tav>
                                      </p:tavLst>
                                    </p:anim>
                                  </p:childTnLst>
                                </p:cTn>
                              </p:par>
                            </p:childTnLst>
                          </p:cTn>
                        </p:par>
                        <p:par>
                          <p:cTn id="73" fill="hold">
                            <p:stCondLst>
                              <p:cond delay="6000"/>
                            </p:stCondLst>
                            <p:childTnLst>
                              <p:par>
                                <p:cTn id="74" presetID="42" presetClass="entr" presetSubtype="0"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anim calcmode="lin" valueType="num">
                                      <p:cBhvr>
                                        <p:cTn id="77" dur="500" fill="hold"/>
                                        <p:tgtEl>
                                          <p:spTgt spid="23"/>
                                        </p:tgtEl>
                                        <p:attrNameLst>
                                          <p:attrName>ppt_x</p:attrName>
                                        </p:attrNameLst>
                                      </p:cBhvr>
                                      <p:tavLst>
                                        <p:tav tm="0">
                                          <p:val>
                                            <p:strVal val="#ppt_x"/>
                                          </p:val>
                                        </p:tav>
                                        <p:tav tm="100000">
                                          <p:val>
                                            <p:strVal val="#ppt_x"/>
                                          </p:val>
                                        </p:tav>
                                      </p:tavLst>
                                    </p:anim>
                                    <p:anim calcmode="lin" valueType="num">
                                      <p:cBhvr>
                                        <p:cTn id="78" dur="500" fill="hold"/>
                                        <p:tgtEl>
                                          <p:spTgt spid="23"/>
                                        </p:tgtEl>
                                        <p:attrNameLst>
                                          <p:attrName>ppt_y</p:attrName>
                                        </p:attrNameLst>
                                      </p:cBhvr>
                                      <p:tavLst>
                                        <p:tav tm="0">
                                          <p:val>
                                            <p:strVal val="#ppt_y+.1"/>
                                          </p:val>
                                        </p:tav>
                                        <p:tav tm="100000">
                                          <p:val>
                                            <p:strVal val="#ppt_y"/>
                                          </p:val>
                                        </p:tav>
                                      </p:tavLst>
                                    </p:anim>
                                  </p:childTnLst>
                                </p:cTn>
                              </p:par>
                            </p:childTnLst>
                          </p:cTn>
                        </p:par>
                        <p:par>
                          <p:cTn id="79" fill="hold">
                            <p:stCondLst>
                              <p:cond delay="6500"/>
                            </p:stCondLst>
                            <p:childTnLst>
                              <p:par>
                                <p:cTn id="80" presetID="42" presetClass="entr" presetSubtype="0" fill="hold" grpId="0" nodeType="after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anim calcmode="lin" valueType="num">
                                      <p:cBhvr>
                                        <p:cTn id="83" dur="500" fill="hold"/>
                                        <p:tgtEl>
                                          <p:spTgt spid="24"/>
                                        </p:tgtEl>
                                        <p:attrNameLst>
                                          <p:attrName>ppt_x</p:attrName>
                                        </p:attrNameLst>
                                      </p:cBhvr>
                                      <p:tavLst>
                                        <p:tav tm="0">
                                          <p:val>
                                            <p:strVal val="#ppt_x"/>
                                          </p:val>
                                        </p:tav>
                                        <p:tav tm="100000">
                                          <p:val>
                                            <p:strVal val="#ppt_x"/>
                                          </p:val>
                                        </p:tav>
                                      </p:tavLst>
                                    </p:anim>
                                    <p:anim calcmode="lin" valueType="num">
                                      <p:cBhvr>
                                        <p:cTn id="84" dur="500" fill="hold"/>
                                        <p:tgtEl>
                                          <p:spTgt spid="24"/>
                                        </p:tgtEl>
                                        <p:attrNameLst>
                                          <p:attrName>ppt_y</p:attrName>
                                        </p:attrNameLst>
                                      </p:cBhvr>
                                      <p:tavLst>
                                        <p:tav tm="0">
                                          <p:val>
                                            <p:strVal val="#ppt_y+.1"/>
                                          </p:val>
                                        </p:tav>
                                        <p:tav tm="100000">
                                          <p:val>
                                            <p:strVal val="#ppt_y"/>
                                          </p:val>
                                        </p:tav>
                                      </p:tavLst>
                                    </p:anim>
                                  </p:childTnLst>
                                </p:cTn>
                              </p:par>
                            </p:childTnLst>
                          </p:cTn>
                        </p:par>
                        <p:par>
                          <p:cTn id="85" fill="hold">
                            <p:stCondLst>
                              <p:cond delay="7000"/>
                            </p:stCondLst>
                            <p:childTnLst>
                              <p:par>
                                <p:cTn id="86" presetID="42" presetClass="entr" presetSubtype="0" fill="hold" nodeType="after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fade">
                                      <p:cBhvr>
                                        <p:cTn id="88" dur="500"/>
                                        <p:tgtEl>
                                          <p:spTgt spid="53"/>
                                        </p:tgtEl>
                                      </p:cBhvr>
                                    </p:animEffect>
                                    <p:anim calcmode="lin" valueType="num">
                                      <p:cBhvr>
                                        <p:cTn id="89" dur="500" fill="hold"/>
                                        <p:tgtEl>
                                          <p:spTgt spid="53"/>
                                        </p:tgtEl>
                                        <p:attrNameLst>
                                          <p:attrName>ppt_x</p:attrName>
                                        </p:attrNameLst>
                                      </p:cBhvr>
                                      <p:tavLst>
                                        <p:tav tm="0">
                                          <p:val>
                                            <p:strVal val="#ppt_x"/>
                                          </p:val>
                                        </p:tav>
                                        <p:tav tm="100000">
                                          <p:val>
                                            <p:strVal val="#ppt_x"/>
                                          </p:val>
                                        </p:tav>
                                      </p:tavLst>
                                    </p:anim>
                                    <p:anim calcmode="lin" valueType="num">
                                      <p:cBhvr>
                                        <p:cTn id="90" dur="500" fill="hold"/>
                                        <p:tgtEl>
                                          <p:spTgt spid="53"/>
                                        </p:tgtEl>
                                        <p:attrNameLst>
                                          <p:attrName>ppt_y</p:attrName>
                                        </p:attrNameLst>
                                      </p:cBhvr>
                                      <p:tavLst>
                                        <p:tav tm="0">
                                          <p:val>
                                            <p:strVal val="#ppt_y+.1"/>
                                          </p:val>
                                        </p:tav>
                                        <p:tav tm="100000">
                                          <p:val>
                                            <p:strVal val="#ppt_y"/>
                                          </p:val>
                                        </p:tav>
                                      </p:tavLst>
                                    </p:anim>
                                  </p:childTnLst>
                                </p:cTn>
                              </p:par>
                            </p:childTnLst>
                          </p:cTn>
                        </p:par>
                        <p:par>
                          <p:cTn id="91" fill="hold">
                            <p:stCondLst>
                              <p:cond delay="7500"/>
                            </p:stCondLst>
                            <p:childTnLst>
                              <p:par>
                                <p:cTn id="92" presetID="42" presetClass="entr" presetSubtype="0" fill="hold" grpId="0" nodeType="after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500"/>
                                        <p:tgtEl>
                                          <p:spTgt spid="25"/>
                                        </p:tgtEl>
                                      </p:cBhvr>
                                    </p:animEffect>
                                    <p:anim calcmode="lin" valueType="num">
                                      <p:cBhvr>
                                        <p:cTn id="95" dur="500" fill="hold"/>
                                        <p:tgtEl>
                                          <p:spTgt spid="25"/>
                                        </p:tgtEl>
                                        <p:attrNameLst>
                                          <p:attrName>ppt_x</p:attrName>
                                        </p:attrNameLst>
                                      </p:cBhvr>
                                      <p:tavLst>
                                        <p:tav tm="0">
                                          <p:val>
                                            <p:strVal val="#ppt_x"/>
                                          </p:val>
                                        </p:tav>
                                        <p:tav tm="100000">
                                          <p:val>
                                            <p:strVal val="#ppt_x"/>
                                          </p:val>
                                        </p:tav>
                                      </p:tavLst>
                                    </p:anim>
                                    <p:anim calcmode="lin" valueType="num">
                                      <p:cBhvr>
                                        <p:cTn id="96" dur="500" fill="hold"/>
                                        <p:tgtEl>
                                          <p:spTgt spid="25"/>
                                        </p:tgtEl>
                                        <p:attrNameLst>
                                          <p:attrName>ppt_y</p:attrName>
                                        </p:attrNameLst>
                                      </p:cBhvr>
                                      <p:tavLst>
                                        <p:tav tm="0">
                                          <p:val>
                                            <p:strVal val="#ppt_y+.1"/>
                                          </p:val>
                                        </p:tav>
                                        <p:tav tm="100000">
                                          <p:val>
                                            <p:strVal val="#ppt_y"/>
                                          </p:val>
                                        </p:tav>
                                      </p:tavLst>
                                    </p:anim>
                                  </p:childTnLst>
                                </p:cTn>
                              </p:par>
                            </p:childTnLst>
                          </p:cTn>
                        </p:par>
                        <p:par>
                          <p:cTn id="97" fill="hold">
                            <p:stCondLst>
                              <p:cond delay="8000"/>
                            </p:stCondLst>
                            <p:childTnLst>
                              <p:par>
                                <p:cTn id="98" presetID="42" presetClass="entr" presetSubtype="0" fill="hold" grpId="0" nodeType="after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500"/>
                                        <p:tgtEl>
                                          <p:spTgt spid="26"/>
                                        </p:tgtEl>
                                      </p:cBhvr>
                                    </p:animEffect>
                                    <p:anim calcmode="lin" valueType="num">
                                      <p:cBhvr>
                                        <p:cTn id="101" dur="500" fill="hold"/>
                                        <p:tgtEl>
                                          <p:spTgt spid="26"/>
                                        </p:tgtEl>
                                        <p:attrNameLst>
                                          <p:attrName>ppt_x</p:attrName>
                                        </p:attrNameLst>
                                      </p:cBhvr>
                                      <p:tavLst>
                                        <p:tav tm="0">
                                          <p:val>
                                            <p:strVal val="#ppt_x"/>
                                          </p:val>
                                        </p:tav>
                                        <p:tav tm="100000">
                                          <p:val>
                                            <p:strVal val="#ppt_x"/>
                                          </p:val>
                                        </p:tav>
                                      </p:tavLst>
                                    </p:anim>
                                    <p:anim calcmode="lin" valueType="num">
                                      <p:cBhvr>
                                        <p:cTn id="102" dur="500" fill="hold"/>
                                        <p:tgtEl>
                                          <p:spTgt spid="26"/>
                                        </p:tgtEl>
                                        <p:attrNameLst>
                                          <p:attrName>ppt_y</p:attrName>
                                        </p:attrNameLst>
                                      </p:cBhvr>
                                      <p:tavLst>
                                        <p:tav tm="0">
                                          <p:val>
                                            <p:strVal val="#ppt_y+.1"/>
                                          </p:val>
                                        </p:tav>
                                        <p:tav tm="100000">
                                          <p:val>
                                            <p:strVal val="#ppt_y"/>
                                          </p:val>
                                        </p:tav>
                                      </p:tavLst>
                                    </p:anim>
                                  </p:childTnLst>
                                </p:cTn>
                              </p:par>
                            </p:childTnLst>
                          </p:cTn>
                        </p:par>
                        <p:par>
                          <p:cTn id="103" fill="hold">
                            <p:stCondLst>
                              <p:cond delay="8500"/>
                            </p:stCondLst>
                            <p:childTnLst>
                              <p:par>
                                <p:cTn id="104" presetID="42" presetClass="entr" presetSubtype="0" fill="hold" nodeType="after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500"/>
                                        <p:tgtEl>
                                          <p:spTgt spid="27"/>
                                        </p:tgtEl>
                                      </p:cBhvr>
                                    </p:animEffect>
                                    <p:anim calcmode="lin" valueType="num">
                                      <p:cBhvr>
                                        <p:cTn id="107" dur="500" fill="hold"/>
                                        <p:tgtEl>
                                          <p:spTgt spid="27"/>
                                        </p:tgtEl>
                                        <p:attrNameLst>
                                          <p:attrName>ppt_x</p:attrName>
                                        </p:attrNameLst>
                                      </p:cBhvr>
                                      <p:tavLst>
                                        <p:tav tm="0">
                                          <p:val>
                                            <p:strVal val="#ppt_x"/>
                                          </p:val>
                                        </p:tav>
                                        <p:tav tm="100000">
                                          <p:val>
                                            <p:strVal val="#ppt_x"/>
                                          </p:val>
                                        </p:tav>
                                      </p:tavLst>
                                    </p:anim>
                                    <p:anim calcmode="lin" valueType="num">
                                      <p:cBhvr>
                                        <p:cTn id="108"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6" grpId="0" bldLvl="0" animBg="1"/>
      <p:bldP spid="7" grpId="0" animBg="1"/>
      <p:bldP spid="29"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0">
            <a:extLst>
              <a:ext uri="{FF2B5EF4-FFF2-40B4-BE49-F238E27FC236}">
                <a16:creationId xmlns:a16="http://schemas.microsoft.com/office/drawing/2014/main" id="{0C1E6420-D79A-4359-8713-C0BE15D0A844}"/>
              </a:ext>
            </a:extLst>
          </p:cNvPr>
          <p:cNvSpPr txBox="1"/>
          <p:nvPr/>
        </p:nvSpPr>
        <p:spPr>
          <a:xfrm>
            <a:off x="470719" y="699542"/>
            <a:ext cx="8472752" cy="1246495"/>
          </a:xfrm>
          <a:prstGeom prst="rect">
            <a:avLst/>
          </a:prstGeom>
          <a:noFill/>
        </p:spPr>
        <p:txBody>
          <a:bodyPr wrap="square" rtlCol="0">
            <a:spAutoFit/>
          </a:bodyPr>
          <a:lstStyle/>
          <a:p>
            <a:r>
              <a:rPr lang="it-IT" sz="1500" i="1" dirty="0">
                <a:latin typeface="#9Slide02 Noi dung rat dai" panose="020B0604020202020204" charset="0"/>
                <a:ea typeface="#9Slide02 Noi dung rat dai" panose="020B0604020202020204" charset="0"/>
              </a:rPr>
              <a:t>2.1.2 Giám sát gián tiếp</a:t>
            </a:r>
            <a:endParaRPr lang="en-US" sz="1500" dirty="0">
              <a:latin typeface="#9Slide02 Noi dung rat dai" panose="020B0604020202020204" charset="0"/>
              <a:ea typeface="#9Slide02 Noi dung rat dai" panose="020B0604020202020204" charset="0"/>
            </a:endParaRPr>
          </a:p>
          <a:p>
            <a:pPr marL="285750" indent="-285750">
              <a:buFont typeface="Wingdings" panose="05000000000000000000" pitchFamily="2" charset="2"/>
              <a:buChar char="Ø"/>
            </a:pPr>
            <a:r>
              <a:rPr lang="it-IT" sz="1500" dirty="0">
                <a:latin typeface="#9Slide02 Noi dung rat dai" panose="020B0604020202020204" charset="0"/>
                <a:ea typeface="#9Slide02 Noi dung rat dai" panose="020B0604020202020204" charset="0"/>
              </a:rPr>
              <a:t>Đơn vị giám sát cử cán bộ theo dõi, nắm tình hình:</a:t>
            </a:r>
            <a:endParaRPr lang="en-US" sz="1500" dirty="0">
              <a:latin typeface="#9Slide02 Noi dung rat dai" panose="020B0604020202020204" charset="0"/>
              <a:ea typeface="#9Slide02 Noi dung rat dai" panose="020B0604020202020204" charset="0"/>
            </a:endParaRPr>
          </a:p>
          <a:p>
            <a:pPr marL="285750" indent="-285750" algn="just">
              <a:buFont typeface="Wingdings" panose="05000000000000000000" pitchFamily="2" charset="2"/>
              <a:buChar char="Ø"/>
            </a:pPr>
            <a:endParaRPr lang="en-US" sz="1500" dirty="0">
              <a:latin typeface="#9Slide02 Noi dung rat dai" panose="020B0604020202020204" charset="0"/>
              <a:ea typeface="#9Slide02 Noi dung rat dai" panose="020B0604020202020204" charset="0"/>
            </a:endParaRPr>
          </a:p>
          <a:p>
            <a:pPr algn="just"/>
            <a:endParaRPr lang="en-US" sz="1500" dirty="0">
              <a:latin typeface="#9Slide02 Noi dung rat dai" panose="020B0604020202020204" charset="0"/>
              <a:ea typeface="#9Slide02 Noi dung rat dai" panose="020B0604020202020204" charset="0"/>
            </a:endParaRPr>
          </a:p>
          <a:p>
            <a:pPr marL="342900" indent="-342900" algn="just">
              <a:buAutoNum type="alphaLcPeriod"/>
            </a:pPr>
            <a:endParaRPr lang="vi-VN" sz="1500" dirty="0">
              <a:latin typeface="#9Slide02 Noi dung rat dai" panose="020B0604020202020204" charset="0"/>
              <a:ea typeface="#9Slide02 Noi dung rat dai" panose="020B0604020202020204" charset="0"/>
            </a:endParaRPr>
          </a:p>
        </p:txBody>
      </p:sp>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TextBox 14"/>
          <p:cNvSpPr txBox="1">
            <a:spLocks noChangeArrowheads="1"/>
          </p:cNvSpPr>
          <p:nvPr/>
        </p:nvSpPr>
        <p:spPr bwMode="auto">
          <a:xfrm>
            <a:off x="611560" y="186194"/>
            <a:ext cx="8064896" cy="369332"/>
          </a:xfrm>
          <a:prstGeom prst="rect">
            <a:avLst/>
          </a:prstGeom>
          <a:noFill/>
          <a:ln w="9525">
            <a:noFill/>
            <a:miter lim="800000"/>
          </a:ln>
        </p:spPr>
        <p:txBody>
          <a:bodyPr wrap="square">
            <a:spAutoFit/>
          </a:bodyPr>
          <a:lstStyle/>
          <a:p>
            <a:r>
              <a:rPr lang="en-US" dirty="0">
                <a:latin typeface="+mj-lt"/>
              </a:rPr>
              <a:t>II. QUY TRÌNH KIỂM TRA GIÁM SÁT</a:t>
            </a:r>
            <a:endParaRPr lang="vi-VN" dirty="0">
              <a:latin typeface="+mj-lt"/>
            </a:endParaRPr>
          </a:p>
        </p:txBody>
      </p:sp>
      <p:sp>
        <p:nvSpPr>
          <p:cNvPr id="18" name="MH_Other_1">
            <a:extLst>
              <a:ext uri="{FF2B5EF4-FFF2-40B4-BE49-F238E27FC236}">
                <a16:creationId xmlns:a16="http://schemas.microsoft.com/office/drawing/2014/main" id="{ACC61EAD-78FC-4D7E-89B8-5971AC2305F5}"/>
              </a:ext>
            </a:extLst>
          </p:cNvPr>
          <p:cNvSpPr/>
          <p:nvPr>
            <p:custDataLst>
              <p:tags r:id="rId1"/>
            </p:custDataLst>
          </p:nvPr>
        </p:nvSpPr>
        <p:spPr>
          <a:xfrm>
            <a:off x="1169988" y="1787624"/>
            <a:ext cx="1520825" cy="749300"/>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b="1" dirty="0">
                <a:solidFill>
                  <a:srgbClr val="FFFFFF"/>
                </a:solidFill>
              </a:rPr>
              <a:t>01</a:t>
            </a:r>
            <a:endParaRPr lang="zh-CN" altLang="en-US" sz="3200" b="1" dirty="0">
              <a:solidFill>
                <a:srgbClr val="FFFFFF"/>
              </a:solidFill>
            </a:endParaRPr>
          </a:p>
        </p:txBody>
      </p:sp>
      <p:pic>
        <p:nvPicPr>
          <p:cNvPr id="19" name="MH_Other_2">
            <a:extLst>
              <a:ext uri="{FF2B5EF4-FFF2-40B4-BE49-F238E27FC236}">
                <a16:creationId xmlns:a16="http://schemas.microsoft.com/office/drawing/2014/main" id="{D393BDD7-297F-4DE0-9FE2-67B97D189ACC}"/>
              </a:ext>
            </a:extLst>
          </p:cNvPr>
          <p:cNvPicPr/>
          <p:nvPr>
            <p:custDataLst>
              <p:tags r:id="rId2"/>
            </p:custDataLst>
          </p:nvPr>
        </p:nvPicPr>
        <p:blipFill>
          <a:blip r:embed="rId12" cstate="print">
            <a:extLst>
              <a:ext uri="{28A0092B-C50C-407E-A947-70E740481C1C}">
                <a14:useLocalDpi xmlns:a14="http://schemas.microsoft.com/office/drawing/2010/main" val="0"/>
              </a:ext>
            </a:extLst>
          </a:blip>
          <a:srcRect t="50887"/>
          <a:stretch>
            <a:fillRect/>
          </a:stretch>
        </p:blipFill>
        <p:spPr bwMode="auto">
          <a:xfrm>
            <a:off x="669925" y="1787624"/>
            <a:ext cx="25209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MH_Other_4">
            <a:extLst>
              <a:ext uri="{FF2B5EF4-FFF2-40B4-BE49-F238E27FC236}">
                <a16:creationId xmlns:a16="http://schemas.microsoft.com/office/drawing/2014/main" id="{5C2E3A90-8A12-46A2-8373-F75C7E1527EA}"/>
              </a:ext>
            </a:extLst>
          </p:cNvPr>
          <p:cNvSpPr/>
          <p:nvPr>
            <p:custDataLst>
              <p:tags r:id="rId3"/>
            </p:custDataLst>
          </p:nvPr>
        </p:nvSpPr>
        <p:spPr>
          <a:xfrm>
            <a:off x="3811588" y="1787624"/>
            <a:ext cx="1520825" cy="749300"/>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b="1" dirty="0">
                <a:solidFill>
                  <a:srgbClr val="FFFFFF"/>
                </a:solidFill>
              </a:rPr>
              <a:t>02</a:t>
            </a:r>
            <a:endParaRPr lang="zh-CN" altLang="en-US" sz="3200" b="1" dirty="0">
              <a:solidFill>
                <a:srgbClr val="FFFFFF"/>
              </a:solidFill>
            </a:endParaRPr>
          </a:p>
        </p:txBody>
      </p:sp>
      <p:pic>
        <p:nvPicPr>
          <p:cNvPr id="21" name="MH_Other_5">
            <a:extLst>
              <a:ext uri="{FF2B5EF4-FFF2-40B4-BE49-F238E27FC236}">
                <a16:creationId xmlns:a16="http://schemas.microsoft.com/office/drawing/2014/main" id="{68D8909F-C603-42CA-B729-06656A5F9F2B}"/>
              </a:ext>
            </a:extLst>
          </p:cNvPr>
          <p:cNvPicPr/>
          <p:nvPr>
            <p:custDataLst>
              <p:tags r:id="rId4"/>
            </p:custDataLst>
          </p:nvPr>
        </p:nvPicPr>
        <p:blipFill>
          <a:blip r:embed="rId12" cstate="print">
            <a:extLst>
              <a:ext uri="{28A0092B-C50C-407E-A947-70E740481C1C}">
                <a14:useLocalDpi xmlns:a14="http://schemas.microsoft.com/office/drawing/2010/main" val="0"/>
              </a:ext>
            </a:extLst>
          </a:blip>
          <a:srcRect t="50887"/>
          <a:stretch>
            <a:fillRect/>
          </a:stretch>
        </p:blipFill>
        <p:spPr bwMode="auto">
          <a:xfrm>
            <a:off x="3311525" y="1787624"/>
            <a:ext cx="25209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H_Other_7">
            <a:extLst>
              <a:ext uri="{FF2B5EF4-FFF2-40B4-BE49-F238E27FC236}">
                <a16:creationId xmlns:a16="http://schemas.microsoft.com/office/drawing/2014/main" id="{A09F8736-CC40-4804-A9C7-6E1C6511F5B3}"/>
              </a:ext>
            </a:extLst>
          </p:cNvPr>
          <p:cNvSpPr/>
          <p:nvPr>
            <p:custDataLst>
              <p:tags r:id="rId5"/>
            </p:custDataLst>
          </p:nvPr>
        </p:nvSpPr>
        <p:spPr>
          <a:xfrm>
            <a:off x="6453188" y="1787624"/>
            <a:ext cx="1520825" cy="749300"/>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b="1" dirty="0">
                <a:solidFill>
                  <a:srgbClr val="FFFFFF"/>
                </a:solidFill>
              </a:rPr>
              <a:t>03</a:t>
            </a:r>
            <a:endParaRPr lang="zh-CN" altLang="en-US" sz="3200" b="1" dirty="0">
              <a:solidFill>
                <a:srgbClr val="FFFFFF"/>
              </a:solidFill>
            </a:endParaRPr>
          </a:p>
        </p:txBody>
      </p:sp>
      <p:pic>
        <p:nvPicPr>
          <p:cNvPr id="23" name="MH_Other_8">
            <a:extLst>
              <a:ext uri="{FF2B5EF4-FFF2-40B4-BE49-F238E27FC236}">
                <a16:creationId xmlns:a16="http://schemas.microsoft.com/office/drawing/2014/main" id="{6BD2CC64-23B6-4DF9-B892-36664033BE08}"/>
              </a:ext>
            </a:extLst>
          </p:cNvPr>
          <p:cNvPicPr/>
          <p:nvPr>
            <p:custDataLst>
              <p:tags r:id="rId6"/>
            </p:custDataLst>
          </p:nvPr>
        </p:nvPicPr>
        <p:blipFill>
          <a:blip r:embed="rId12" cstate="print">
            <a:extLst>
              <a:ext uri="{28A0092B-C50C-407E-A947-70E740481C1C}">
                <a14:useLocalDpi xmlns:a14="http://schemas.microsoft.com/office/drawing/2010/main" val="0"/>
              </a:ext>
            </a:extLst>
          </a:blip>
          <a:srcRect t="50887"/>
          <a:stretch>
            <a:fillRect/>
          </a:stretch>
        </p:blipFill>
        <p:spPr bwMode="auto">
          <a:xfrm>
            <a:off x="5953125" y="1787624"/>
            <a:ext cx="25209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MH_SubTitle_4">
            <a:extLst>
              <a:ext uri="{FF2B5EF4-FFF2-40B4-BE49-F238E27FC236}">
                <a16:creationId xmlns:a16="http://schemas.microsoft.com/office/drawing/2014/main" id="{2B76388A-2AE3-4548-BDDD-AFE1DD031CDE}"/>
              </a:ext>
            </a:extLst>
          </p:cNvPr>
          <p:cNvSpPr/>
          <p:nvPr>
            <p:custDataLst>
              <p:tags r:id="rId7"/>
            </p:custDataLst>
          </p:nvPr>
        </p:nvSpPr>
        <p:spPr>
          <a:xfrm>
            <a:off x="787946" y="2571750"/>
            <a:ext cx="2271886" cy="1296144"/>
          </a:xfrm>
          <a:prstGeom prst="rect">
            <a:avLst/>
          </a:prstGeom>
        </p:spPr>
        <p:txBody>
          <a:bodyPr anchor="t"/>
          <a:lstStyle/>
          <a:p>
            <a:pPr lvl="0" algn="ctr">
              <a:spcBef>
                <a:spcPct val="0"/>
              </a:spcBef>
            </a:pPr>
            <a:r>
              <a:rPr lang="vi-VN" altLang="zh-CN" sz="1400" b="1">
                <a:latin typeface="#9Slide02 Noi dung rat dai" panose="02000000000000000000" pitchFamily="2" charset="0"/>
                <a:ea typeface="#9Slide02 Noi dung rat dai" panose="02000000000000000000" pitchFamily="2" charset="0"/>
              </a:rPr>
              <a:t>Kết quả thực hiện chức trách nhiệm vụ được giao; tự phê bình và phê bình của cán bộ; về phẩm chất đạo đức lối sống của cán bộ.</a:t>
            </a:r>
            <a:endParaRPr lang="vi-VN" altLang="zh-CN" sz="1400" b="1" dirty="0">
              <a:latin typeface="#9Slide02 Noi dung rat dai" panose="02000000000000000000" pitchFamily="2" charset="0"/>
              <a:ea typeface="#9Slide02 Noi dung rat dai" panose="02000000000000000000" pitchFamily="2" charset="0"/>
            </a:endParaRPr>
          </a:p>
        </p:txBody>
      </p:sp>
      <p:sp>
        <p:nvSpPr>
          <p:cNvPr id="25" name="MH_SubTitle_4">
            <a:extLst>
              <a:ext uri="{FF2B5EF4-FFF2-40B4-BE49-F238E27FC236}">
                <a16:creationId xmlns:a16="http://schemas.microsoft.com/office/drawing/2014/main" id="{DDC2B52E-C924-485B-A64F-64D80E928BD4}"/>
              </a:ext>
            </a:extLst>
          </p:cNvPr>
          <p:cNvSpPr/>
          <p:nvPr>
            <p:custDataLst>
              <p:tags r:id="rId8"/>
            </p:custDataLst>
          </p:nvPr>
        </p:nvSpPr>
        <p:spPr>
          <a:xfrm>
            <a:off x="3436057" y="2571750"/>
            <a:ext cx="2271886" cy="1296144"/>
          </a:xfrm>
          <a:prstGeom prst="rect">
            <a:avLst/>
          </a:prstGeom>
        </p:spPr>
        <p:txBody>
          <a:bodyPr anchor="t"/>
          <a:lstStyle/>
          <a:p>
            <a:pPr lvl="0" algn="ctr">
              <a:spcBef>
                <a:spcPct val="0"/>
              </a:spcBef>
            </a:pPr>
            <a:r>
              <a:rPr lang="vi-VN" altLang="zh-CN" sz="1400" b="1">
                <a:latin typeface="#9Slide02 Noi dung rat dai" panose="02000000000000000000" pitchFamily="2" charset="0"/>
                <a:ea typeface="#9Slide02 Noi dung rat dai" panose="02000000000000000000" pitchFamily="2" charset="0"/>
              </a:rPr>
              <a:t>Xem xét các tài liệu, văn bản báo cáo của cấp dưới để nghiên cứu phát hiện vấn đề liên quan đến nội dung giám sát.</a:t>
            </a:r>
            <a:endParaRPr lang="vi-VN" altLang="zh-CN" sz="1400" b="1" dirty="0">
              <a:latin typeface="#9Slide02 Noi dung rat dai" panose="02000000000000000000" pitchFamily="2" charset="0"/>
              <a:ea typeface="#9Slide02 Noi dung rat dai" panose="02000000000000000000" pitchFamily="2" charset="0"/>
            </a:endParaRPr>
          </a:p>
        </p:txBody>
      </p:sp>
      <p:sp>
        <p:nvSpPr>
          <p:cNvPr id="26" name="MH_SubTitle_4">
            <a:extLst>
              <a:ext uri="{FF2B5EF4-FFF2-40B4-BE49-F238E27FC236}">
                <a16:creationId xmlns:a16="http://schemas.microsoft.com/office/drawing/2014/main" id="{26F09386-1B4D-4CD1-88BF-039B0E7DB5B8}"/>
              </a:ext>
            </a:extLst>
          </p:cNvPr>
          <p:cNvSpPr/>
          <p:nvPr>
            <p:custDataLst>
              <p:tags r:id="rId9"/>
            </p:custDataLst>
          </p:nvPr>
        </p:nvSpPr>
        <p:spPr>
          <a:xfrm>
            <a:off x="6077657" y="2571750"/>
            <a:ext cx="2271886" cy="1296144"/>
          </a:xfrm>
          <a:prstGeom prst="rect">
            <a:avLst/>
          </a:prstGeom>
        </p:spPr>
        <p:txBody>
          <a:bodyPr anchor="t"/>
          <a:lstStyle/>
          <a:p>
            <a:pPr lvl="0" algn="ctr">
              <a:spcBef>
                <a:spcPct val="0"/>
              </a:spcBef>
            </a:pPr>
            <a:r>
              <a:rPr lang="vi-VN" altLang="zh-CN" sz="1400" b="1">
                <a:latin typeface="#9Slide02 Noi dung rat dai" panose="02000000000000000000" pitchFamily="2" charset="0"/>
                <a:ea typeface="#9Slide02 Noi dung rat dai" panose="02000000000000000000" pitchFamily="2" charset="0"/>
              </a:rPr>
              <a:t>Tình hình dư luận, phản ánh của quần chúng nhân dân và đoàn viên thanh niên; thông tin trên các phương tiện truyền thông đại chúng; thông tin phản ánh, trao đổi của các cơ quan bảo vệ pháp luật, các cơ quan của Đảng và đoàn thể khác; xem xét xử lý đơn thư khiếu nại, tố cáo theo quy định.</a:t>
            </a:r>
            <a:endParaRPr lang="vi-VN" altLang="zh-CN" sz="1400" b="1" dirty="0">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050815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1+#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1+#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par>
                          <p:cTn id="43" fill="hold">
                            <p:stCondLst>
                              <p:cond delay="4000"/>
                            </p:stCondLst>
                            <p:childTnLst>
                              <p:par>
                                <p:cTn id="44" presetID="53" presetClass="entr" presetSubtype="16"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par>
                          <p:cTn id="49" fill="hold">
                            <p:stCondLst>
                              <p:cond delay="4500"/>
                            </p:stCondLst>
                            <p:childTnLst>
                              <p:par>
                                <p:cTn id="50" presetID="2" presetClass="entr" presetSubtype="2"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fill="hold"/>
                                        <p:tgtEl>
                                          <p:spTgt spid="23"/>
                                        </p:tgtEl>
                                        <p:attrNameLst>
                                          <p:attrName>ppt_x</p:attrName>
                                        </p:attrNameLst>
                                      </p:cBhvr>
                                      <p:tavLst>
                                        <p:tav tm="0">
                                          <p:val>
                                            <p:strVal val="1+#ppt_w/2"/>
                                          </p:val>
                                        </p:tav>
                                        <p:tav tm="100000">
                                          <p:val>
                                            <p:strVal val="#ppt_x"/>
                                          </p:val>
                                        </p:tav>
                                      </p:tavLst>
                                    </p:anim>
                                    <p:anim calcmode="lin" valueType="num">
                                      <p:cBhvr additive="base">
                                        <p:cTn id="53" dur="500" fill="hold"/>
                                        <p:tgtEl>
                                          <p:spTgt spid="23"/>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1"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par>
                          <p:cTn id="58" fill="hold">
                            <p:stCondLst>
                              <p:cond delay="5500"/>
                            </p:stCondLst>
                            <p:childTnLst>
                              <p:par>
                                <p:cTn id="59" presetID="53" presetClass="entr" presetSubtype="16"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500" fill="hold"/>
                                        <p:tgtEl>
                                          <p:spTgt spid="26"/>
                                        </p:tgtEl>
                                        <p:attrNameLst>
                                          <p:attrName>ppt_w</p:attrName>
                                        </p:attrNameLst>
                                      </p:cBhvr>
                                      <p:tavLst>
                                        <p:tav tm="0">
                                          <p:val>
                                            <p:fltVal val="0"/>
                                          </p:val>
                                        </p:tav>
                                        <p:tav tm="100000">
                                          <p:val>
                                            <p:strVal val="#ppt_w"/>
                                          </p:val>
                                        </p:tav>
                                      </p:tavLst>
                                    </p:anim>
                                    <p:anim calcmode="lin" valueType="num">
                                      <p:cBhvr>
                                        <p:cTn id="62" dur="500" fill="hold"/>
                                        <p:tgtEl>
                                          <p:spTgt spid="26"/>
                                        </p:tgtEl>
                                        <p:attrNameLst>
                                          <p:attrName>ppt_h</p:attrName>
                                        </p:attrNameLst>
                                      </p:cBhvr>
                                      <p:tavLst>
                                        <p:tav tm="0">
                                          <p:val>
                                            <p:fltVal val="0"/>
                                          </p:val>
                                        </p:tav>
                                        <p:tav tm="100000">
                                          <p:val>
                                            <p:strVal val="#ppt_h"/>
                                          </p:val>
                                        </p:tav>
                                      </p:tavLst>
                                    </p:anim>
                                    <p:animEffect transition="in" filter="fade">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6" grpId="0" bldLvl="0" animBg="1"/>
      <p:bldP spid="7" grpId="0" animBg="1"/>
      <p:bldP spid="29" grpId="0"/>
      <p:bldP spid="18" grpId="0" animBg="1"/>
      <p:bldP spid="20" grpId="0" animBg="1"/>
      <p:bldP spid="22" grpId="0" animBg="1"/>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0">
            <a:extLst>
              <a:ext uri="{FF2B5EF4-FFF2-40B4-BE49-F238E27FC236}">
                <a16:creationId xmlns:a16="http://schemas.microsoft.com/office/drawing/2014/main" id="{0C1E6420-D79A-4359-8713-C0BE15D0A844}"/>
              </a:ext>
            </a:extLst>
          </p:cNvPr>
          <p:cNvSpPr txBox="1"/>
          <p:nvPr/>
        </p:nvSpPr>
        <p:spPr>
          <a:xfrm>
            <a:off x="470719" y="699542"/>
            <a:ext cx="8472752" cy="784830"/>
          </a:xfrm>
          <a:prstGeom prst="rect">
            <a:avLst/>
          </a:prstGeom>
          <a:noFill/>
        </p:spPr>
        <p:txBody>
          <a:bodyPr wrap="square" rtlCol="0">
            <a:spAutoFit/>
          </a:bodyPr>
          <a:lstStyle/>
          <a:p>
            <a:r>
              <a:rPr lang="it-IT" sz="1500" i="1" dirty="0">
                <a:latin typeface="#9Slide02 Noi dung rat dai" panose="020B0604020202020204" charset="0"/>
                <a:ea typeface="#9Slide02 Noi dung rat dai" panose="020B0604020202020204" charset="0"/>
              </a:rPr>
              <a:t>2.1.2 Giám sát </a:t>
            </a:r>
            <a:r>
              <a:rPr lang="it-IT" sz="1500" i="1">
                <a:latin typeface="#9Slide02 Noi dung rat dai" panose="020B0604020202020204" charset="0"/>
                <a:ea typeface="#9Slide02 Noi dung rat dai" panose="020B0604020202020204" charset="0"/>
              </a:rPr>
              <a:t>gián tiếp</a:t>
            </a:r>
            <a:endParaRPr lang="en-US" sz="1500" dirty="0">
              <a:latin typeface="#9Slide02 Noi dung rat dai" panose="020B0604020202020204" charset="0"/>
              <a:ea typeface="#9Slide02 Noi dung rat dai" panose="020B0604020202020204" charset="0"/>
            </a:endParaRPr>
          </a:p>
          <a:p>
            <a:pPr algn="just"/>
            <a:endParaRPr lang="en-US" sz="1500" dirty="0">
              <a:latin typeface="#9Slide02 Noi dung rat dai" panose="020B0604020202020204" charset="0"/>
              <a:ea typeface="#9Slide02 Noi dung rat dai" panose="020B0604020202020204" charset="0"/>
            </a:endParaRPr>
          </a:p>
          <a:p>
            <a:pPr marL="342900" indent="-342900" algn="just">
              <a:buAutoNum type="alphaLcPeriod"/>
            </a:pPr>
            <a:endParaRPr lang="vi-VN" sz="1500" dirty="0">
              <a:latin typeface="#9Slide02 Noi dung rat dai" panose="020B0604020202020204" charset="0"/>
              <a:ea typeface="#9Slide02 Noi dung rat dai" panose="020B0604020202020204" charset="0"/>
            </a:endParaRPr>
          </a:p>
        </p:txBody>
      </p:sp>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TextBox 14"/>
          <p:cNvSpPr txBox="1">
            <a:spLocks noChangeArrowheads="1"/>
          </p:cNvSpPr>
          <p:nvPr/>
        </p:nvSpPr>
        <p:spPr bwMode="auto">
          <a:xfrm>
            <a:off x="611560" y="186194"/>
            <a:ext cx="8064896" cy="369332"/>
          </a:xfrm>
          <a:prstGeom prst="rect">
            <a:avLst/>
          </a:prstGeom>
          <a:noFill/>
          <a:ln w="9525">
            <a:noFill/>
            <a:miter lim="800000"/>
          </a:ln>
        </p:spPr>
        <p:txBody>
          <a:bodyPr wrap="square">
            <a:spAutoFit/>
          </a:bodyPr>
          <a:lstStyle/>
          <a:p>
            <a:r>
              <a:rPr lang="en-US" dirty="0">
                <a:latin typeface="+mj-lt"/>
              </a:rPr>
              <a:t>II. QUY TRÌNH KIỂM TRA GIÁM SÁT</a:t>
            </a:r>
            <a:endParaRPr lang="vi-VN" dirty="0">
              <a:latin typeface="+mj-lt"/>
            </a:endParaRPr>
          </a:p>
        </p:txBody>
      </p:sp>
      <p:sp>
        <p:nvSpPr>
          <p:cNvPr id="17" name="右箭头 7">
            <a:extLst>
              <a:ext uri="{FF2B5EF4-FFF2-40B4-BE49-F238E27FC236}">
                <a16:creationId xmlns:a16="http://schemas.microsoft.com/office/drawing/2014/main" id="{DD600748-5C52-4376-BA9A-E10300647624}"/>
              </a:ext>
            </a:extLst>
          </p:cNvPr>
          <p:cNvSpPr/>
          <p:nvPr/>
        </p:nvSpPr>
        <p:spPr>
          <a:xfrm rot="5400000" flipH="1">
            <a:off x="3942169" y="1427480"/>
            <a:ext cx="1134357" cy="916115"/>
          </a:xfrm>
          <a:prstGeom prst="rightArrow">
            <a:avLst>
              <a:gd name="adj1" fmla="val 69095"/>
              <a:gd name="adj2" fmla="val 44430"/>
            </a:avLst>
          </a:prstGeom>
          <a:solidFill>
            <a:srgbClr val="0066FF"/>
          </a:solidFill>
          <a:ln w="12700" cap="flat" cmpd="sng" algn="ctr">
            <a:noFill/>
            <a:prstDash val="solid"/>
            <a:miter lim="800000"/>
          </a:ln>
          <a:effectLst/>
          <a:scene3d>
            <a:camera prst="orthographicFront">
              <a:rot lat="0" lon="0" rev="0"/>
            </a:camera>
            <a:lightRig rig="glow" dir="t">
              <a:rot lat="0" lon="0" rev="14100000"/>
            </a:lightRig>
          </a:scene3d>
          <a:sp3d prstMaterial="softEdge"/>
        </p:spPr>
        <p:txBody>
          <a:bodyPr vert="vert270" rtlCol="0" anchor="ctr"/>
          <a:lstStyle/>
          <a:p>
            <a:pPr algn="ctr">
              <a:lnSpc>
                <a:spcPct val="120000"/>
              </a:lnSpc>
              <a:defRPr/>
            </a:pPr>
            <a:endParaRPr lang="zh-CN" altLang="en-US" sz="1800" b="1" kern="0" dirty="0">
              <a:solidFill>
                <a:prstClr val="white"/>
              </a:solidFill>
              <a:latin typeface="微软雅黑" panose="020B0503020204020204" pitchFamily="34" charset="-122"/>
              <a:ea typeface="微软雅黑" panose="020B0503020204020204" pitchFamily="34" charset="-122"/>
            </a:endParaRPr>
          </a:p>
        </p:txBody>
      </p:sp>
      <p:sp>
        <p:nvSpPr>
          <p:cNvPr id="18" name="右箭头 8">
            <a:extLst>
              <a:ext uri="{FF2B5EF4-FFF2-40B4-BE49-F238E27FC236}">
                <a16:creationId xmlns:a16="http://schemas.microsoft.com/office/drawing/2014/main" id="{1886488A-D2F3-456B-80D2-B3F8E63779A1}"/>
              </a:ext>
            </a:extLst>
          </p:cNvPr>
          <p:cNvSpPr/>
          <p:nvPr/>
        </p:nvSpPr>
        <p:spPr>
          <a:xfrm rot="16200000" flipH="1" flipV="1">
            <a:off x="3935430" y="3216274"/>
            <a:ext cx="1134357" cy="916115"/>
          </a:xfrm>
          <a:prstGeom prst="rightArrow">
            <a:avLst>
              <a:gd name="adj1" fmla="val 69095"/>
              <a:gd name="adj2" fmla="val 44430"/>
            </a:avLst>
          </a:prstGeom>
          <a:solidFill>
            <a:srgbClr val="0066FF"/>
          </a:solidFill>
          <a:ln w="12700" cap="flat" cmpd="sng" algn="ctr">
            <a:noFill/>
            <a:prstDash val="solid"/>
            <a:miter lim="800000"/>
          </a:ln>
          <a:effectLst/>
          <a:scene3d>
            <a:camera prst="orthographicFront">
              <a:rot lat="0" lon="0" rev="0"/>
            </a:camera>
            <a:lightRig rig="glow" dir="t">
              <a:rot lat="0" lon="0" rev="14100000"/>
            </a:lightRig>
          </a:scene3d>
          <a:sp3d prstMaterial="softEdge"/>
        </p:spPr>
        <p:txBody>
          <a:bodyPr vert="vert270" rtlCol="0" anchor="ctr"/>
          <a:lstStyle/>
          <a:p>
            <a:pPr algn="ctr">
              <a:lnSpc>
                <a:spcPct val="120000"/>
              </a:lnSpc>
              <a:defRPr/>
            </a:pPr>
            <a:endParaRPr lang="zh-CN" altLang="en-US" sz="1800" b="1" kern="0" dirty="0">
              <a:solidFill>
                <a:prstClr val="white"/>
              </a:solidFill>
              <a:latin typeface="微软雅黑" panose="020B0503020204020204" pitchFamily="34" charset="-122"/>
              <a:ea typeface="微软雅黑" panose="020B0503020204020204" pitchFamily="34" charset="-122"/>
            </a:endParaRPr>
          </a:p>
        </p:txBody>
      </p:sp>
      <p:sp>
        <p:nvSpPr>
          <p:cNvPr id="19" name="右箭头 9">
            <a:extLst>
              <a:ext uri="{FF2B5EF4-FFF2-40B4-BE49-F238E27FC236}">
                <a16:creationId xmlns:a16="http://schemas.microsoft.com/office/drawing/2014/main" id="{C3715B2C-9AE9-4B1C-B3C6-461655413148}"/>
              </a:ext>
            </a:extLst>
          </p:cNvPr>
          <p:cNvSpPr/>
          <p:nvPr/>
        </p:nvSpPr>
        <p:spPr>
          <a:xfrm flipH="1">
            <a:off x="3047926" y="2321829"/>
            <a:ext cx="1134238" cy="916212"/>
          </a:xfrm>
          <a:prstGeom prst="rightArrow">
            <a:avLst>
              <a:gd name="adj1" fmla="val 69095"/>
              <a:gd name="adj2" fmla="val 44430"/>
            </a:avLst>
          </a:prstGeom>
          <a:solidFill>
            <a:srgbClr val="0066FF"/>
          </a:solidFill>
          <a:ln w="12700" cap="flat" cmpd="sng" algn="ctr">
            <a:noFill/>
            <a:prstDash val="solid"/>
            <a:miter lim="800000"/>
          </a:ln>
          <a:effectLst/>
          <a:scene3d>
            <a:camera prst="orthographicFront">
              <a:rot lat="0" lon="0" rev="0"/>
            </a:camera>
            <a:lightRig rig="glow" dir="t">
              <a:rot lat="0" lon="0" rev="14100000"/>
            </a:lightRig>
          </a:scene3d>
          <a:sp3d prstMaterial="softEdge"/>
        </p:spPr>
        <p:txBody>
          <a:bodyPr rtlCol="0" anchor="ctr"/>
          <a:lstStyle/>
          <a:p>
            <a:pPr algn="ctr">
              <a:lnSpc>
                <a:spcPct val="120000"/>
              </a:lnSpc>
              <a:defRPr/>
            </a:pPr>
            <a:endParaRPr lang="zh-CN" altLang="en-US" sz="1800" b="1" kern="0" dirty="0">
              <a:solidFill>
                <a:prstClr val="white"/>
              </a:solidFill>
              <a:latin typeface="微软雅黑" panose="020B0503020204020204" pitchFamily="34" charset="-122"/>
              <a:ea typeface="微软雅黑" panose="020B0503020204020204" pitchFamily="34" charset="-122"/>
            </a:endParaRPr>
          </a:p>
        </p:txBody>
      </p:sp>
      <p:sp>
        <p:nvSpPr>
          <p:cNvPr id="20" name="右箭头 10">
            <a:extLst>
              <a:ext uri="{FF2B5EF4-FFF2-40B4-BE49-F238E27FC236}">
                <a16:creationId xmlns:a16="http://schemas.microsoft.com/office/drawing/2014/main" id="{2AC687E1-8BBF-481F-A4FC-164ABDB7391A}"/>
              </a:ext>
            </a:extLst>
          </p:cNvPr>
          <p:cNvSpPr/>
          <p:nvPr/>
        </p:nvSpPr>
        <p:spPr>
          <a:xfrm>
            <a:off x="4836532" y="2329174"/>
            <a:ext cx="2793050" cy="916212"/>
          </a:xfrm>
          <a:prstGeom prst="rightArrow">
            <a:avLst>
              <a:gd name="adj1" fmla="val 69095"/>
              <a:gd name="adj2" fmla="val 44430"/>
            </a:avLst>
          </a:prstGeom>
          <a:solidFill>
            <a:srgbClr val="0066FF"/>
          </a:solidFill>
          <a:ln w="12700" cap="flat" cmpd="sng" algn="ctr">
            <a:noFill/>
            <a:prstDash val="solid"/>
            <a:miter lim="800000"/>
          </a:ln>
          <a:effectLst/>
          <a:scene3d>
            <a:camera prst="orthographicFront">
              <a:rot lat="0" lon="0" rev="0"/>
            </a:camera>
            <a:lightRig rig="glow" dir="t">
              <a:rot lat="0" lon="0" rev="14100000"/>
            </a:lightRig>
          </a:scene3d>
          <a:sp3d prstMaterial="softEdge"/>
        </p:spPr>
        <p:txBody>
          <a:bodyPr rtlCol="0" anchor="ctr"/>
          <a:lstStyle/>
          <a:p>
            <a:pPr algn="ctr">
              <a:lnSpc>
                <a:spcPct val="120000"/>
              </a:lnSpc>
              <a:defRPr/>
            </a:pPr>
            <a:endParaRPr lang="zh-CN" altLang="en-US" sz="1800" b="1" kern="0" dirty="0">
              <a:solidFill>
                <a:prstClr val="white"/>
              </a:solidFill>
              <a:latin typeface="微软雅黑" panose="020B0503020204020204" pitchFamily="34" charset="-122"/>
              <a:ea typeface="微软雅黑" panose="020B0503020204020204" pitchFamily="34" charset="-122"/>
            </a:endParaRPr>
          </a:p>
        </p:txBody>
      </p:sp>
      <p:sp>
        <p:nvSpPr>
          <p:cNvPr id="21" name="TextBox 17">
            <a:extLst>
              <a:ext uri="{FF2B5EF4-FFF2-40B4-BE49-F238E27FC236}">
                <a16:creationId xmlns:a16="http://schemas.microsoft.com/office/drawing/2014/main" id="{60D9416A-DEC0-467D-8020-6E016AFF77A9}"/>
              </a:ext>
            </a:extLst>
          </p:cNvPr>
          <p:cNvSpPr txBox="1"/>
          <p:nvPr/>
        </p:nvSpPr>
        <p:spPr>
          <a:xfrm>
            <a:off x="5076056" y="1053668"/>
            <a:ext cx="3060000" cy="963563"/>
          </a:xfrm>
          <a:prstGeom prst="rect">
            <a:avLst/>
          </a:prstGeom>
          <a:noFill/>
        </p:spPr>
        <p:txBody>
          <a:bodyPr wrap="square" lIns="100803" tIns="50402" rIns="100803" bIns="50402" rtlCol="0">
            <a:spAutoFit/>
          </a:bodyPr>
          <a:lstStyle/>
          <a:p>
            <a:r>
              <a:rPr lang="vi-VN" altLang="zh-CN" sz="1400">
                <a:solidFill>
                  <a:prstClr val="black">
                    <a:lumMod val="75000"/>
                    <a:lumOff val="25000"/>
                  </a:prstClr>
                </a:solidFill>
                <a:latin typeface="#9Slide02 Noi dung rat dai" panose="02000000000000000000" pitchFamily="2" charset="0"/>
                <a:ea typeface="#9Slide02 Noi dung rat dai" panose="02000000000000000000" pitchFamily="2" charset="0"/>
              </a:rPr>
              <a:t>Đơn vị giám sát định kỳ 6 tháng hoặc đột xuất có báo cáo kết quả, kiến nghị (nếu có) giám sát với cấp bộ đoàn phân công giám sát. </a:t>
            </a:r>
            <a:endParaRPr lang="zh-CN" altLang="en-US" sz="1600" dirty="0">
              <a:solidFill>
                <a:prstClr val="black">
                  <a:lumMod val="65000"/>
                  <a:lumOff val="35000"/>
                </a:prstClr>
              </a:solidFill>
              <a:latin typeface="#9Slide02 Noi dung rat dai" panose="02000000000000000000" pitchFamily="2" charset="0"/>
              <a:ea typeface="微软雅黑" panose="020B0503020204020204" pitchFamily="34" charset="-122"/>
            </a:endParaRPr>
          </a:p>
        </p:txBody>
      </p:sp>
      <p:sp>
        <p:nvSpPr>
          <p:cNvPr id="22" name="TextBox 17">
            <a:extLst>
              <a:ext uri="{FF2B5EF4-FFF2-40B4-BE49-F238E27FC236}">
                <a16:creationId xmlns:a16="http://schemas.microsoft.com/office/drawing/2014/main" id="{C04AA9CE-0AC7-4EB5-AE0C-E24C48B70A1D}"/>
              </a:ext>
            </a:extLst>
          </p:cNvPr>
          <p:cNvSpPr txBox="1"/>
          <p:nvPr/>
        </p:nvSpPr>
        <p:spPr>
          <a:xfrm>
            <a:off x="1145902" y="3789972"/>
            <a:ext cx="2808000" cy="358205"/>
          </a:xfrm>
          <a:prstGeom prst="rect">
            <a:avLst/>
          </a:prstGeom>
          <a:noFill/>
        </p:spPr>
        <p:txBody>
          <a:bodyPr wrap="square" lIns="100803" tIns="50402" rIns="100803" bIns="50402" rtlCol="0">
            <a:spAutoFit/>
          </a:bodyPr>
          <a:lstStyle/>
          <a:p>
            <a:pPr lvl="0">
              <a:lnSpc>
                <a:spcPct val="130000"/>
              </a:lnSpc>
            </a:pPr>
            <a:r>
              <a:rPr lang="vi-VN" altLang="zh-CN" sz="1400">
                <a:solidFill>
                  <a:prstClr val="black">
                    <a:lumMod val="75000"/>
                    <a:lumOff val="25000"/>
                  </a:prstClr>
                </a:solidFill>
                <a:latin typeface="#9Slide02 Noi dung rat dai" panose="02000000000000000000" pitchFamily="2" charset="0"/>
                <a:ea typeface="#9Slide02 Noi dung rat dai" panose="02000000000000000000" pitchFamily="2" charset="0"/>
              </a:rPr>
              <a:t>Lập và lưu trữ hồ sơ giám sát.</a:t>
            </a:r>
          </a:p>
        </p:txBody>
      </p:sp>
      <p:sp>
        <p:nvSpPr>
          <p:cNvPr id="23" name="TextBox 17">
            <a:extLst>
              <a:ext uri="{FF2B5EF4-FFF2-40B4-BE49-F238E27FC236}">
                <a16:creationId xmlns:a16="http://schemas.microsoft.com/office/drawing/2014/main" id="{AA065902-9D8D-437D-BCE8-5A3C90FA191D}"/>
              </a:ext>
            </a:extLst>
          </p:cNvPr>
          <p:cNvSpPr txBox="1"/>
          <p:nvPr/>
        </p:nvSpPr>
        <p:spPr>
          <a:xfrm>
            <a:off x="179512" y="2277804"/>
            <a:ext cx="2808000" cy="963563"/>
          </a:xfrm>
          <a:prstGeom prst="rect">
            <a:avLst/>
          </a:prstGeom>
          <a:noFill/>
        </p:spPr>
        <p:txBody>
          <a:bodyPr wrap="square" lIns="100803" tIns="50402" rIns="100803" bIns="50402" rtlCol="0">
            <a:spAutoFit/>
          </a:bodyPr>
          <a:lstStyle/>
          <a:p>
            <a:pPr lvl="0"/>
            <a:r>
              <a:rPr lang="vi-VN" altLang="zh-CN" sz="1400">
                <a:solidFill>
                  <a:prstClr val="black">
                    <a:lumMod val="75000"/>
                    <a:lumOff val="25000"/>
                  </a:prstClr>
                </a:solidFill>
                <a:latin typeface="#9Slide02 Noi dung rat dai" panose="02000000000000000000" pitchFamily="2" charset="0"/>
                <a:ea typeface="#9Slide02 Noi dung rat dai" panose="02000000000000000000" pitchFamily="2" charset="0"/>
              </a:rPr>
              <a:t>Đơn vị giám sát theo dõi cấp bộ đoàn cấp dưới hoặc cán bộ chịu sự giám sát thực hiện yêu cầu của ban chấp hành hoặc ban thường vụ.</a:t>
            </a:r>
          </a:p>
        </p:txBody>
      </p:sp>
      <p:sp>
        <p:nvSpPr>
          <p:cNvPr id="24" name="TextBox 17">
            <a:extLst>
              <a:ext uri="{FF2B5EF4-FFF2-40B4-BE49-F238E27FC236}">
                <a16:creationId xmlns:a16="http://schemas.microsoft.com/office/drawing/2014/main" id="{0F38055E-CF7C-4118-8C99-C28861F4E9B9}"/>
              </a:ext>
            </a:extLst>
          </p:cNvPr>
          <p:cNvSpPr txBox="1"/>
          <p:nvPr/>
        </p:nvSpPr>
        <p:spPr>
          <a:xfrm>
            <a:off x="5736034" y="3352010"/>
            <a:ext cx="3060000" cy="1179006"/>
          </a:xfrm>
          <a:prstGeom prst="rect">
            <a:avLst/>
          </a:prstGeom>
          <a:noFill/>
        </p:spPr>
        <p:txBody>
          <a:bodyPr wrap="square" lIns="100803" tIns="50402" rIns="100803" bIns="50402" rtlCol="0">
            <a:spAutoFit/>
          </a:bodyPr>
          <a:lstStyle/>
          <a:p>
            <a:pPr lvl="0"/>
            <a:r>
              <a:rPr lang="vi-VN" altLang="zh-CN" sz="1400">
                <a:solidFill>
                  <a:prstClr val="black">
                    <a:lumMod val="75000"/>
                    <a:lumOff val="25000"/>
                  </a:prstClr>
                </a:solidFill>
                <a:latin typeface="#9Slide02 Noi dung rat dai" panose="02000000000000000000" pitchFamily="2" charset="0"/>
                <a:ea typeface="#9Slide02 Noi dung rat dai" panose="02000000000000000000" pitchFamily="2" charset="0"/>
              </a:rPr>
              <a:t>Cấp bộ đoàn là chủ thể giám sát xem xét báo cáo của đơn vị giám sát, thông báo bằng văn bản kết quả giám sát, yêu cầu sau giám sát đến đối tượng chịu sự giám sát. </a:t>
            </a:r>
          </a:p>
        </p:txBody>
      </p:sp>
    </p:spTree>
    <p:extLst>
      <p:ext uri="{BB962C8B-B14F-4D97-AF65-F5344CB8AC3E}">
        <p14:creationId xmlns:p14="http://schemas.microsoft.com/office/powerpoint/2010/main" val="774564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2000"/>
                            </p:stCondLst>
                            <p:childTnLst>
                              <p:par>
                                <p:cTn id="33" presetID="22" presetClass="entr" presetSubtype="4"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3000"/>
                            </p:stCondLst>
                            <p:childTnLst>
                              <p:par>
                                <p:cTn id="41" presetID="22" presetClass="entr" presetSubtype="2"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right)">
                                      <p:cBhvr>
                                        <p:cTn id="43" dur="500"/>
                                        <p:tgtEl>
                                          <p:spTgt spid="23"/>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6" grpId="0" bldLvl="0" animBg="1"/>
      <p:bldP spid="7" grpId="0" animBg="1"/>
      <p:bldP spid="29" grpId="0"/>
      <p:bldP spid="17" grpId="0" animBg="1"/>
      <p:bldP spid="18" grpId="0" animBg="1"/>
      <p:bldP spid="19" grpId="0" animBg="1"/>
      <p:bldP spid="20" grpId="0" animBg="1"/>
      <p:bldP spid="21"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0">
            <a:extLst>
              <a:ext uri="{FF2B5EF4-FFF2-40B4-BE49-F238E27FC236}">
                <a16:creationId xmlns:a16="http://schemas.microsoft.com/office/drawing/2014/main" id="{0C1E6420-D79A-4359-8713-C0BE15D0A844}"/>
              </a:ext>
            </a:extLst>
          </p:cNvPr>
          <p:cNvSpPr txBox="1"/>
          <p:nvPr/>
        </p:nvSpPr>
        <p:spPr>
          <a:xfrm>
            <a:off x="470719" y="699542"/>
            <a:ext cx="8472752" cy="954107"/>
          </a:xfrm>
          <a:prstGeom prst="rect">
            <a:avLst/>
          </a:prstGeom>
          <a:noFill/>
        </p:spPr>
        <p:txBody>
          <a:bodyPr wrap="square" rtlCol="0">
            <a:spAutoFit/>
          </a:bodyPr>
          <a:lstStyle/>
          <a:p>
            <a:r>
              <a:rPr lang="it-IT" sz="1400" b="1" i="1" dirty="0">
                <a:latin typeface="#9Slide02 Noi dung rat dai" panose="020B0604020202020204" charset="0"/>
                <a:ea typeface="#9Slide02 Noi dung rat dai" panose="020B0604020202020204" charset="0"/>
              </a:rPr>
              <a:t>2.2 Giám sát </a:t>
            </a:r>
            <a:r>
              <a:rPr lang="it-IT" sz="1400" b="1" i="1">
                <a:latin typeface="#9Slide02 Noi dung rat dai" panose="020B0604020202020204" charset="0"/>
                <a:ea typeface="#9Slide02 Noi dung rat dai" panose="020B0604020202020204" charset="0"/>
              </a:rPr>
              <a:t>chuyên đề</a:t>
            </a:r>
            <a:endParaRPr lang="en-US" sz="1400" dirty="0">
              <a:latin typeface="#9Slide02 Noi dung rat dai" panose="020B0604020202020204" charset="0"/>
              <a:ea typeface="#9Slide02 Noi dung rat dai" panose="020B0604020202020204" charset="0"/>
            </a:endParaRPr>
          </a:p>
          <a:p>
            <a:pPr marL="285750" indent="-285750" algn="just">
              <a:buFont typeface="Wingdings" panose="05000000000000000000" pitchFamily="2" charset="2"/>
              <a:buChar char="Ø"/>
            </a:pPr>
            <a:endParaRPr lang="en-US" sz="1400" dirty="0">
              <a:latin typeface="#9Slide02 Noi dung rat dai" panose="020B0604020202020204" charset="0"/>
              <a:ea typeface="#9Slide02 Noi dung rat dai" panose="020B0604020202020204" charset="0"/>
            </a:endParaRPr>
          </a:p>
          <a:p>
            <a:pPr algn="just"/>
            <a:endParaRPr lang="en-US" sz="1400" dirty="0">
              <a:latin typeface="#9Slide02 Noi dung rat dai" panose="020B0604020202020204" charset="0"/>
              <a:ea typeface="#9Slide02 Noi dung rat dai" panose="020B0604020202020204" charset="0"/>
            </a:endParaRPr>
          </a:p>
          <a:p>
            <a:pPr marL="342900" indent="-342900" algn="just">
              <a:buAutoNum type="alphaLcPeriod"/>
            </a:pPr>
            <a:endParaRPr lang="vi-VN" sz="1400" dirty="0">
              <a:latin typeface="#9Slide02 Noi dung rat dai" panose="020B0604020202020204" charset="0"/>
              <a:ea typeface="#9Slide02 Noi dung rat dai" panose="020B0604020202020204" charset="0"/>
            </a:endParaRPr>
          </a:p>
        </p:txBody>
      </p:sp>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TextBox 14"/>
          <p:cNvSpPr txBox="1">
            <a:spLocks noChangeArrowheads="1"/>
          </p:cNvSpPr>
          <p:nvPr/>
        </p:nvSpPr>
        <p:spPr bwMode="auto">
          <a:xfrm>
            <a:off x="611560" y="186194"/>
            <a:ext cx="8064896" cy="369332"/>
          </a:xfrm>
          <a:prstGeom prst="rect">
            <a:avLst/>
          </a:prstGeom>
          <a:noFill/>
          <a:ln w="9525">
            <a:noFill/>
            <a:miter lim="800000"/>
          </a:ln>
        </p:spPr>
        <p:txBody>
          <a:bodyPr wrap="square">
            <a:spAutoFit/>
          </a:bodyPr>
          <a:lstStyle/>
          <a:p>
            <a:r>
              <a:rPr lang="en-US" dirty="0">
                <a:latin typeface="+mj-lt"/>
              </a:rPr>
              <a:t>II. QUY TRÌNH KIỂM TRA GIÁM SÁT</a:t>
            </a:r>
            <a:endParaRPr lang="vi-VN" dirty="0">
              <a:latin typeface="+mj-lt"/>
            </a:endParaRPr>
          </a:p>
        </p:txBody>
      </p:sp>
      <p:sp>
        <p:nvSpPr>
          <p:cNvPr id="17" name="MH_Entry_1">
            <a:extLst>
              <a:ext uri="{FF2B5EF4-FFF2-40B4-BE49-F238E27FC236}">
                <a16:creationId xmlns:a16="http://schemas.microsoft.com/office/drawing/2014/main" id="{50A505EB-3048-4A48-A856-16F3EC6EC9B2}"/>
              </a:ext>
            </a:extLst>
          </p:cNvPr>
          <p:cNvSpPr>
            <a:spLocks noChangeArrowheads="1"/>
          </p:cNvSpPr>
          <p:nvPr>
            <p:custDataLst>
              <p:tags r:id="rId1"/>
            </p:custDataLst>
          </p:nvPr>
        </p:nvSpPr>
        <p:spPr bwMode="auto">
          <a:xfrm>
            <a:off x="5155948" y="1449289"/>
            <a:ext cx="3736531"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vi-VN" altLang="zh-CN" sz="1500">
                <a:latin typeface="+mn-lt"/>
                <a:ea typeface="微软雅黑" panose="020B0503020204020204" pitchFamily="34" charset="-122"/>
                <a:sym typeface="Arial" panose="020B0604020202020204" pitchFamily="34" charset="0"/>
              </a:rPr>
              <a:t>Hàng năm, ban chấp hành và ban thường vụ đoàn các cấp lựa chọn chuyên đề để xây dựng kế hoạch giám sát cấp bộ đoàn cấp dưới trực tiếp và cán bộ của đoàn</a:t>
            </a:r>
            <a:endParaRPr lang="vi-VN" altLang="zh-CN" sz="1500" dirty="0">
              <a:latin typeface="+mn-lt"/>
              <a:ea typeface="微软雅黑" panose="020B0503020204020204" pitchFamily="34" charset="-122"/>
              <a:sym typeface="Arial" panose="020B0604020202020204" pitchFamily="34" charset="0"/>
            </a:endParaRPr>
          </a:p>
        </p:txBody>
      </p:sp>
      <p:sp>
        <p:nvSpPr>
          <p:cNvPr id="18" name="MH_Entry_2">
            <a:extLst>
              <a:ext uri="{FF2B5EF4-FFF2-40B4-BE49-F238E27FC236}">
                <a16:creationId xmlns:a16="http://schemas.microsoft.com/office/drawing/2014/main" id="{FC10DB62-7715-46ED-9F1B-16C01CF33393}"/>
              </a:ext>
            </a:extLst>
          </p:cNvPr>
          <p:cNvSpPr>
            <a:spLocks noChangeArrowheads="1"/>
          </p:cNvSpPr>
          <p:nvPr>
            <p:custDataLst>
              <p:tags r:id="rId2"/>
            </p:custDataLst>
          </p:nvPr>
        </p:nvSpPr>
        <p:spPr bwMode="auto">
          <a:xfrm>
            <a:off x="827584" y="2461621"/>
            <a:ext cx="3445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lvl="0" algn="just">
              <a:lnSpc>
                <a:spcPct val="100000"/>
              </a:lnSpc>
              <a:spcBef>
                <a:spcPct val="0"/>
              </a:spcBef>
              <a:buNone/>
            </a:pPr>
            <a:r>
              <a:rPr lang="vi-VN" altLang="zh-CN" sz="1500">
                <a:latin typeface="+mn-lt"/>
                <a:ea typeface="微软雅黑" panose="020B0503020204020204" pitchFamily="34" charset="-122"/>
                <a:sym typeface="Arial" panose="020B0604020202020204" pitchFamily="34" charset="0"/>
              </a:rPr>
              <a:t>Quyết định thành lập đoàn hoặc tổ giám sát; phân công nhiệm vụ.</a:t>
            </a:r>
            <a:endParaRPr lang="vi-VN" altLang="zh-CN" sz="1500" dirty="0">
              <a:latin typeface="+mn-lt"/>
              <a:ea typeface="微软雅黑" panose="020B0503020204020204" pitchFamily="34" charset="-122"/>
              <a:sym typeface="Arial" panose="020B0604020202020204" pitchFamily="34" charset="0"/>
            </a:endParaRPr>
          </a:p>
        </p:txBody>
      </p:sp>
      <p:sp>
        <p:nvSpPr>
          <p:cNvPr id="19" name="MH_Entry_3">
            <a:extLst>
              <a:ext uri="{FF2B5EF4-FFF2-40B4-BE49-F238E27FC236}">
                <a16:creationId xmlns:a16="http://schemas.microsoft.com/office/drawing/2014/main" id="{37255237-18A5-47BA-849B-5C5A78522323}"/>
              </a:ext>
            </a:extLst>
          </p:cNvPr>
          <p:cNvSpPr>
            <a:spLocks noChangeArrowheads="1"/>
          </p:cNvSpPr>
          <p:nvPr>
            <p:custDataLst>
              <p:tags r:id="rId3"/>
            </p:custDataLst>
          </p:nvPr>
        </p:nvSpPr>
        <p:spPr bwMode="auto">
          <a:xfrm>
            <a:off x="4869620" y="3013002"/>
            <a:ext cx="373653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lvl="0" algn="just">
              <a:lnSpc>
                <a:spcPct val="100000"/>
              </a:lnSpc>
              <a:spcBef>
                <a:spcPct val="0"/>
              </a:spcBef>
              <a:buNone/>
            </a:pPr>
            <a:r>
              <a:rPr lang="vi-VN" altLang="zh-CN" sz="1500">
                <a:latin typeface="+mn-lt"/>
                <a:ea typeface="微软雅黑" panose="020B0503020204020204" pitchFamily="34" charset="-122"/>
                <a:sym typeface="Arial" panose="020B0604020202020204" pitchFamily="34" charset="0"/>
              </a:rPr>
              <a:t>Gửi văn bản yêu cầu đối tượng giám sát chuẩn bị và gửi báo cáo, tài liệu phục vụ giám sát.</a:t>
            </a:r>
            <a:endParaRPr lang="vi-VN" altLang="zh-CN" sz="1500" dirty="0">
              <a:latin typeface="+mn-lt"/>
              <a:ea typeface="微软雅黑" panose="020B0503020204020204" pitchFamily="34" charset="-122"/>
              <a:sym typeface="Arial" panose="020B0604020202020204" pitchFamily="34" charset="0"/>
            </a:endParaRPr>
          </a:p>
        </p:txBody>
      </p:sp>
      <p:sp>
        <p:nvSpPr>
          <p:cNvPr id="20" name="MH_Entry_4">
            <a:extLst>
              <a:ext uri="{FF2B5EF4-FFF2-40B4-BE49-F238E27FC236}">
                <a16:creationId xmlns:a16="http://schemas.microsoft.com/office/drawing/2014/main" id="{D0006E38-C117-4746-AAF0-C1FFB3EEEDB3}"/>
              </a:ext>
            </a:extLst>
          </p:cNvPr>
          <p:cNvSpPr>
            <a:spLocks noChangeArrowheads="1"/>
          </p:cNvSpPr>
          <p:nvPr>
            <p:custDataLst>
              <p:tags r:id="rId4"/>
            </p:custDataLst>
          </p:nvPr>
        </p:nvSpPr>
        <p:spPr bwMode="auto">
          <a:xfrm>
            <a:off x="542574" y="3912055"/>
            <a:ext cx="34458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lvl="0" algn="just">
              <a:lnSpc>
                <a:spcPct val="100000"/>
              </a:lnSpc>
              <a:spcBef>
                <a:spcPct val="0"/>
              </a:spcBef>
              <a:buNone/>
            </a:pPr>
            <a:r>
              <a:rPr lang="vi-VN" altLang="zh-CN" sz="1500">
                <a:latin typeface="+mn-lt"/>
                <a:ea typeface="微软雅黑" panose="020B0503020204020204" pitchFamily="34" charset="-122"/>
                <a:sym typeface="Arial" panose="020B0604020202020204" pitchFamily="34" charset="0"/>
              </a:rPr>
              <a:t>Đoàn giám sát tiến hành giám sát</a:t>
            </a:r>
            <a:endParaRPr lang="vi-VN" altLang="zh-CN" sz="1500" dirty="0">
              <a:latin typeface="+mn-lt"/>
              <a:ea typeface="微软雅黑" panose="020B0503020204020204" pitchFamily="34" charset="-122"/>
              <a:sym typeface="Arial" panose="020B0604020202020204" pitchFamily="34" charset="0"/>
            </a:endParaRPr>
          </a:p>
        </p:txBody>
      </p:sp>
      <p:sp>
        <p:nvSpPr>
          <p:cNvPr id="21" name="MH_Number_1">
            <a:extLst>
              <a:ext uri="{FF2B5EF4-FFF2-40B4-BE49-F238E27FC236}">
                <a16:creationId xmlns:a16="http://schemas.microsoft.com/office/drawing/2014/main" id="{37AB9762-6F58-4C4F-A1E4-1E3871F74A82}"/>
              </a:ext>
            </a:extLst>
          </p:cNvPr>
          <p:cNvSpPr/>
          <p:nvPr>
            <p:custDataLst>
              <p:tags r:id="rId5"/>
            </p:custDataLst>
          </p:nvPr>
        </p:nvSpPr>
        <p:spPr>
          <a:xfrm rot="413314">
            <a:off x="4632513" y="1859154"/>
            <a:ext cx="345562" cy="374019"/>
          </a:xfrm>
          <a:custGeom>
            <a:avLst/>
            <a:gdLst>
              <a:gd name="connsiteX0" fmla="*/ 370244 w 370244"/>
              <a:gd name="connsiteY0" fmla="*/ 0 h 400732"/>
              <a:gd name="connsiteX1" fmla="*/ 325083 w 370244"/>
              <a:gd name="connsiteY1" fmla="*/ 361458 h 400732"/>
              <a:gd name="connsiteX2" fmla="*/ 0 w 370244"/>
              <a:gd name="connsiteY2" fmla="*/ 400732 h 400732"/>
              <a:gd name="connsiteX3" fmla="*/ 45161 w 370244"/>
              <a:gd name="connsiteY3" fmla="*/ 39274 h 400732"/>
            </a:gdLst>
            <a:ahLst/>
            <a:cxnLst>
              <a:cxn ang="0">
                <a:pos x="connsiteX0" y="connsiteY0"/>
              </a:cxn>
              <a:cxn ang="0">
                <a:pos x="connsiteX1" y="connsiteY1"/>
              </a:cxn>
              <a:cxn ang="0">
                <a:pos x="connsiteX2" y="connsiteY2"/>
              </a:cxn>
              <a:cxn ang="0">
                <a:pos x="connsiteX3" y="connsiteY3"/>
              </a:cxn>
            </a:cxnLst>
            <a:rect l="l" t="t" r="r" b="b"/>
            <a:pathLst>
              <a:path w="370244" h="400732">
                <a:moveTo>
                  <a:pt x="370244" y="0"/>
                </a:moveTo>
                <a:lnTo>
                  <a:pt x="325083" y="361458"/>
                </a:lnTo>
                <a:lnTo>
                  <a:pt x="0" y="400732"/>
                </a:lnTo>
                <a:lnTo>
                  <a:pt x="45161" y="39274"/>
                </a:lnTo>
                <a:close/>
              </a:path>
            </a:pathLst>
          </a:custGeom>
          <a:solidFill>
            <a:schemeClr val="accent1"/>
          </a:solidFill>
          <a:ln>
            <a:noFill/>
          </a:ln>
        </p:spPr>
        <p:txBody>
          <a:bodyPr wrap="square" lIns="0" tIns="0" rIns="0" bIns="0" anchor="ctr">
            <a:noAutofit/>
          </a:bodyPr>
          <a:lstStyle/>
          <a:p>
            <a:pPr algn="ctr">
              <a:spcBef>
                <a:spcPct val="0"/>
              </a:spcBef>
              <a:buFont typeface="Arial" panose="020B0604020202020204" pitchFamily="34" charset="0"/>
              <a:buNone/>
            </a:pPr>
            <a:r>
              <a:rPr lang="en-US" altLang="zh-CN"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2" name="MH_Number_2">
            <a:extLst>
              <a:ext uri="{FF2B5EF4-FFF2-40B4-BE49-F238E27FC236}">
                <a16:creationId xmlns:a16="http://schemas.microsoft.com/office/drawing/2014/main" id="{92DE5FE0-2507-4423-84E3-EE26ECCFD4A2}"/>
              </a:ext>
            </a:extLst>
          </p:cNvPr>
          <p:cNvSpPr/>
          <p:nvPr>
            <p:custDataLst>
              <p:tags r:id="rId6"/>
            </p:custDataLst>
          </p:nvPr>
        </p:nvSpPr>
        <p:spPr>
          <a:xfrm rot="413314">
            <a:off x="4485769" y="2527578"/>
            <a:ext cx="345563" cy="374018"/>
          </a:xfrm>
          <a:custGeom>
            <a:avLst/>
            <a:gdLst>
              <a:gd name="connsiteX0" fmla="*/ 45161 w 370245"/>
              <a:gd name="connsiteY0" fmla="*/ 39273 h 400731"/>
              <a:gd name="connsiteX1" fmla="*/ 370245 w 370245"/>
              <a:gd name="connsiteY1" fmla="*/ 0 h 400731"/>
              <a:gd name="connsiteX2" fmla="*/ 325083 w 370245"/>
              <a:gd name="connsiteY2" fmla="*/ 361458 h 400731"/>
              <a:gd name="connsiteX3" fmla="*/ 0 w 370245"/>
              <a:gd name="connsiteY3" fmla="*/ 400731 h 400731"/>
            </a:gdLst>
            <a:ahLst/>
            <a:cxnLst>
              <a:cxn ang="0">
                <a:pos x="connsiteX0" y="connsiteY0"/>
              </a:cxn>
              <a:cxn ang="0">
                <a:pos x="connsiteX1" y="connsiteY1"/>
              </a:cxn>
              <a:cxn ang="0">
                <a:pos x="connsiteX2" y="connsiteY2"/>
              </a:cxn>
              <a:cxn ang="0">
                <a:pos x="connsiteX3" y="connsiteY3"/>
              </a:cxn>
            </a:cxnLst>
            <a:rect l="l" t="t" r="r" b="b"/>
            <a:pathLst>
              <a:path w="370245" h="400731">
                <a:moveTo>
                  <a:pt x="45161" y="39273"/>
                </a:moveTo>
                <a:lnTo>
                  <a:pt x="370245" y="0"/>
                </a:lnTo>
                <a:lnTo>
                  <a:pt x="325083" y="361458"/>
                </a:lnTo>
                <a:lnTo>
                  <a:pt x="0" y="400731"/>
                </a:lnTo>
                <a:close/>
              </a:path>
            </a:pathLst>
          </a:custGeom>
          <a:solidFill>
            <a:schemeClr val="accent2"/>
          </a:solidFill>
          <a:ln>
            <a:noFill/>
          </a:ln>
        </p:spPr>
        <p:txBody>
          <a:bodyPr wrap="square" lIns="0" tIns="0" rIns="0" bIns="0" anchor="ctr">
            <a:noAutofit/>
          </a:bodyPr>
          <a:lstStyle/>
          <a:p>
            <a:pPr algn="ctr">
              <a:spcBef>
                <a:spcPct val="0"/>
              </a:spcBef>
              <a:buFont typeface="Arial" panose="020B0604020202020204" pitchFamily="34" charset="0"/>
              <a:buNone/>
            </a:pPr>
            <a:r>
              <a:rPr lang="en-US" altLang="zh-CN"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a:t>
            </a:r>
            <a:endParaRPr lang="zh-CN" altLang="en-US"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3" name="MH_Number_3">
            <a:extLst>
              <a:ext uri="{FF2B5EF4-FFF2-40B4-BE49-F238E27FC236}">
                <a16:creationId xmlns:a16="http://schemas.microsoft.com/office/drawing/2014/main" id="{E628AD63-C469-4DCB-8D58-738F047A724F}"/>
              </a:ext>
            </a:extLst>
          </p:cNvPr>
          <p:cNvSpPr/>
          <p:nvPr>
            <p:custDataLst>
              <p:tags r:id="rId7"/>
            </p:custDataLst>
          </p:nvPr>
        </p:nvSpPr>
        <p:spPr>
          <a:xfrm rot="413314">
            <a:off x="4339025" y="3195997"/>
            <a:ext cx="345562" cy="374019"/>
          </a:xfrm>
          <a:custGeom>
            <a:avLst/>
            <a:gdLst>
              <a:gd name="connsiteX0" fmla="*/ 370244 w 370244"/>
              <a:gd name="connsiteY0" fmla="*/ 0 h 400732"/>
              <a:gd name="connsiteX1" fmla="*/ 325083 w 370244"/>
              <a:gd name="connsiteY1" fmla="*/ 361458 h 400732"/>
              <a:gd name="connsiteX2" fmla="*/ 0 w 370244"/>
              <a:gd name="connsiteY2" fmla="*/ 400732 h 400732"/>
              <a:gd name="connsiteX3" fmla="*/ 45161 w 370244"/>
              <a:gd name="connsiteY3" fmla="*/ 39274 h 400732"/>
            </a:gdLst>
            <a:ahLst/>
            <a:cxnLst>
              <a:cxn ang="0">
                <a:pos x="connsiteX0" y="connsiteY0"/>
              </a:cxn>
              <a:cxn ang="0">
                <a:pos x="connsiteX1" y="connsiteY1"/>
              </a:cxn>
              <a:cxn ang="0">
                <a:pos x="connsiteX2" y="connsiteY2"/>
              </a:cxn>
              <a:cxn ang="0">
                <a:pos x="connsiteX3" y="connsiteY3"/>
              </a:cxn>
            </a:cxnLst>
            <a:rect l="l" t="t" r="r" b="b"/>
            <a:pathLst>
              <a:path w="370244" h="400732">
                <a:moveTo>
                  <a:pt x="370244" y="0"/>
                </a:moveTo>
                <a:lnTo>
                  <a:pt x="325083" y="361458"/>
                </a:lnTo>
                <a:lnTo>
                  <a:pt x="0" y="400732"/>
                </a:lnTo>
                <a:lnTo>
                  <a:pt x="45161" y="39274"/>
                </a:lnTo>
                <a:close/>
              </a:path>
            </a:pathLst>
          </a:custGeom>
          <a:solidFill>
            <a:schemeClr val="accent1"/>
          </a:solidFill>
          <a:ln>
            <a:noFill/>
          </a:ln>
        </p:spPr>
        <p:txBody>
          <a:bodyPr wrap="square" lIns="0" tIns="0" rIns="0" bIns="0" anchor="ctr">
            <a:noAutofit/>
          </a:bodyPr>
          <a:lstStyle/>
          <a:p>
            <a:pPr algn="ctr">
              <a:spcBef>
                <a:spcPct val="0"/>
              </a:spcBef>
              <a:buFont typeface="Arial" panose="020B0604020202020204" pitchFamily="34" charset="0"/>
              <a:buNone/>
            </a:pPr>
            <a:r>
              <a:rPr lang="en-US" altLang="zh-CN"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a:t>
            </a:r>
            <a:endParaRPr lang="zh-CN" altLang="en-US"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4" name="MH_Number_4">
            <a:extLst>
              <a:ext uri="{FF2B5EF4-FFF2-40B4-BE49-F238E27FC236}">
                <a16:creationId xmlns:a16="http://schemas.microsoft.com/office/drawing/2014/main" id="{2508F912-ED9F-4452-96C2-608823442734}"/>
              </a:ext>
            </a:extLst>
          </p:cNvPr>
          <p:cNvSpPr/>
          <p:nvPr>
            <p:custDataLst>
              <p:tags r:id="rId8"/>
            </p:custDataLst>
          </p:nvPr>
        </p:nvSpPr>
        <p:spPr>
          <a:xfrm rot="413314">
            <a:off x="4192199" y="3864420"/>
            <a:ext cx="345722" cy="372707"/>
          </a:xfrm>
          <a:custGeom>
            <a:avLst/>
            <a:gdLst>
              <a:gd name="connsiteX0" fmla="*/ 45331 w 370414"/>
              <a:gd name="connsiteY0" fmla="*/ 39273 h 399327"/>
              <a:gd name="connsiteX1" fmla="*/ 370414 w 370414"/>
              <a:gd name="connsiteY1" fmla="*/ 0 h 399327"/>
              <a:gd name="connsiteX2" fmla="*/ 325084 w 370414"/>
              <a:gd name="connsiteY2" fmla="*/ 360054 h 399327"/>
              <a:gd name="connsiteX3" fmla="*/ 0 w 370414"/>
              <a:gd name="connsiteY3" fmla="*/ 399327 h 399327"/>
            </a:gdLst>
            <a:ahLst/>
            <a:cxnLst>
              <a:cxn ang="0">
                <a:pos x="connsiteX0" y="connsiteY0"/>
              </a:cxn>
              <a:cxn ang="0">
                <a:pos x="connsiteX1" y="connsiteY1"/>
              </a:cxn>
              <a:cxn ang="0">
                <a:pos x="connsiteX2" y="connsiteY2"/>
              </a:cxn>
              <a:cxn ang="0">
                <a:pos x="connsiteX3" y="connsiteY3"/>
              </a:cxn>
            </a:cxnLst>
            <a:rect l="l" t="t" r="r" b="b"/>
            <a:pathLst>
              <a:path w="370414" h="399327">
                <a:moveTo>
                  <a:pt x="45331" y="39273"/>
                </a:moveTo>
                <a:lnTo>
                  <a:pt x="370414" y="0"/>
                </a:lnTo>
                <a:lnTo>
                  <a:pt x="325084" y="360054"/>
                </a:lnTo>
                <a:lnTo>
                  <a:pt x="0" y="399327"/>
                </a:lnTo>
                <a:close/>
              </a:path>
            </a:pathLst>
          </a:custGeom>
          <a:solidFill>
            <a:schemeClr val="accent2"/>
          </a:solidFill>
          <a:ln>
            <a:noFill/>
          </a:ln>
        </p:spPr>
        <p:txBody>
          <a:bodyPr wrap="square" lIns="0" tIns="0" rIns="0" bIns="0" anchor="ctr">
            <a:noAutofit/>
          </a:bodyPr>
          <a:lstStyle/>
          <a:p>
            <a:pPr algn="ctr">
              <a:spcBef>
                <a:spcPct val="0"/>
              </a:spcBef>
              <a:buFont typeface="Arial" panose="020B0604020202020204" pitchFamily="34" charset="0"/>
              <a:buNone/>
            </a:pPr>
            <a:r>
              <a:rPr lang="en-US" altLang="zh-CN"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4</a:t>
            </a:r>
            <a:endParaRPr lang="zh-CN" altLang="en-US"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72617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000"/>
                            </p:stCondLst>
                            <p:childTnLst>
                              <p:par>
                                <p:cTn id="33" presetID="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par>
                          <p:cTn id="41" fill="hold">
                            <p:stCondLst>
                              <p:cond delay="4000"/>
                            </p:stCondLst>
                            <p:childTnLst>
                              <p:par>
                                <p:cTn id="42" presetID="2" presetClass="entr" presetSubtype="2"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1+#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par>
                          <p:cTn id="50" fill="hold">
                            <p:stCondLst>
                              <p:cond delay="5000"/>
                            </p:stCondLst>
                            <p:childTnLst>
                              <p:par>
                                <p:cTn id="51" presetID="2" presetClass="entr" presetSubtype="8"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0-#ppt_w/2"/>
                                          </p:val>
                                        </p:tav>
                                        <p:tav tm="100000">
                                          <p:val>
                                            <p:strVal val="#ppt_x"/>
                                          </p:val>
                                        </p:tav>
                                      </p:tavLst>
                                    </p:anim>
                                    <p:anim calcmode="lin" valueType="num">
                                      <p:cBhvr additive="base">
                                        <p:cTn id="5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6" grpId="0" bldLvl="0" animBg="1"/>
      <p:bldP spid="7" grpId="0" animBg="1"/>
      <p:bldP spid="29" grpId="0"/>
      <p:bldP spid="17" grpId="0"/>
      <p:bldP spid="18" grpId="0"/>
      <p:bldP spid="19" grpId="0"/>
      <p:bldP spid="20" grpId="0"/>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0">
            <a:extLst>
              <a:ext uri="{FF2B5EF4-FFF2-40B4-BE49-F238E27FC236}">
                <a16:creationId xmlns:a16="http://schemas.microsoft.com/office/drawing/2014/main" id="{0C1E6420-D79A-4359-8713-C0BE15D0A844}"/>
              </a:ext>
            </a:extLst>
          </p:cNvPr>
          <p:cNvSpPr txBox="1"/>
          <p:nvPr/>
        </p:nvSpPr>
        <p:spPr>
          <a:xfrm>
            <a:off x="470719" y="699542"/>
            <a:ext cx="8472752" cy="954107"/>
          </a:xfrm>
          <a:prstGeom prst="rect">
            <a:avLst/>
          </a:prstGeom>
          <a:noFill/>
        </p:spPr>
        <p:txBody>
          <a:bodyPr wrap="square" rtlCol="0">
            <a:spAutoFit/>
          </a:bodyPr>
          <a:lstStyle/>
          <a:p>
            <a:r>
              <a:rPr lang="it-IT" sz="1400" b="1" i="1" dirty="0">
                <a:latin typeface="#9Slide02 Noi dung rat dai" panose="020B0604020202020204" charset="0"/>
                <a:ea typeface="#9Slide02 Noi dung rat dai" panose="020B0604020202020204" charset="0"/>
              </a:rPr>
              <a:t>2.2 Giám sát </a:t>
            </a:r>
            <a:r>
              <a:rPr lang="it-IT" sz="1400" b="1" i="1">
                <a:latin typeface="#9Slide02 Noi dung rat dai" panose="020B0604020202020204" charset="0"/>
                <a:ea typeface="#9Slide02 Noi dung rat dai" panose="020B0604020202020204" charset="0"/>
              </a:rPr>
              <a:t>chuyên đề</a:t>
            </a:r>
            <a:endParaRPr lang="en-US" sz="1400" dirty="0">
              <a:latin typeface="#9Slide02 Noi dung rat dai" panose="020B0604020202020204" charset="0"/>
              <a:ea typeface="#9Slide02 Noi dung rat dai" panose="020B0604020202020204" charset="0"/>
            </a:endParaRPr>
          </a:p>
          <a:p>
            <a:pPr marL="285750" indent="-285750" algn="just">
              <a:buFont typeface="Wingdings" panose="05000000000000000000" pitchFamily="2" charset="2"/>
              <a:buChar char="Ø"/>
            </a:pPr>
            <a:endParaRPr lang="en-US" sz="1400" dirty="0">
              <a:latin typeface="#9Slide02 Noi dung rat dai" panose="020B0604020202020204" charset="0"/>
              <a:ea typeface="#9Slide02 Noi dung rat dai" panose="020B0604020202020204" charset="0"/>
            </a:endParaRPr>
          </a:p>
          <a:p>
            <a:pPr algn="just"/>
            <a:endParaRPr lang="en-US" sz="1400" dirty="0">
              <a:latin typeface="#9Slide02 Noi dung rat dai" panose="020B0604020202020204" charset="0"/>
              <a:ea typeface="#9Slide02 Noi dung rat dai" panose="020B0604020202020204" charset="0"/>
            </a:endParaRPr>
          </a:p>
          <a:p>
            <a:pPr marL="342900" indent="-342900" algn="just">
              <a:buAutoNum type="alphaLcPeriod"/>
            </a:pPr>
            <a:endParaRPr lang="vi-VN" sz="1400" dirty="0">
              <a:latin typeface="#9Slide02 Noi dung rat dai" panose="020B0604020202020204" charset="0"/>
              <a:ea typeface="#9Slide02 Noi dung rat dai" panose="020B0604020202020204" charset="0"/>
            </a:endParaRPr>
          </a:p>
        </p:txBody>
      </p:sp>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TextBox 14"/>
          <p:cNvSpPr txBox="1">
            <a:spLocks noChangeArrowheads="1"/>
          </p:cNvSpPr>
          <p:nvPr/>
        </p:nvSpPr>
        <p:spPr bwMode="auto">
          <a:xfrm>
            <a:off x="611560" y="186194"/>
            <a:ext cx="8064896" cy="369332"/>
          </a:xfrm>
          <a:prstGeom prst="rect">
            <a:avLst/>
          </a:prstGeom>
          <a:noFill/>
          <a:ln w="9525">
            <a:noFill/>
            <a:miter lim="800000"/>
          </a:ln>
        </p:spPr>
        <p:txBody>
          <a:bodyPr wrap="square">
            <a:spAutoFit/>
          </a:bodyPr>
          <a:lstStyle/>
          <a:p>
            <a:r>
              <a:rPr lang="en-US" dirty="0">
                <a:latin typeface="+mj-lt"/>
              </a:rPr>
              <a:t>II. QUY TRÌNH KIỂM TRA GIÁM SÁT</a:t>
            </a:r>
            <a:endParaRPr lang="vi-VN" dirty="0">
              <a:latin typeface="+mj-lt"/>
            </a:endParaRPr>
          </a:p>
        </p:txBody>
      </p:sp>
      <p:sp>
        <p:nvSpPr>
          <p:cNvPr id="17" name="MH_Entry_1">
            <a:extLst>
              <a:ext uri="{FF2B5EF4-FFF2-40B4-BE49-F238E27FC236}">
                <a16:creationId xmlns:a16="http://schemas.microsoft.com/office/drawing/2014/main" id="{50A505EB-3048-4A48-A856-16F3EC6EC9B2}"/>
              </a:ext>
            </a:extLst>
          </p:cNvPr>
          <p:cNvSpPr>
            <a:spLocks noChangeArrowheads="1"/>
          </p:cNvSpPr>
          <p:nvPr>
            <p:custDataLst>
              <p:tags r:id="rId1"/>
            </p:custDataLst>
          </p:nvPr>
        </p:nvSpPr>
        <p:spPr bwMode="auto">
          <a:xfrm>
            <a:off x="5155948" y="1680121"/>
            <a:ext cx="373653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vi-VN" altLang="zh-CN" sz="1500">
                <a:latin typeface="+mn-lt"/>
                <a:ea typeface="微软雅黑" panose="020B0503020204020204" pitchFamily="34" charset="-122"/>
                <a:sym typeface="Arial" panose="020B0604020202020204" pitchFamily="34" charset="0"/>
              </a:rPr>
              <a:t>Đoàn giám sát báo cáo bằng văn bản với BCH, BTV cấp mình về kết quả giám sát.</a:t>
            </a:r>
          </a:p>
        </p:txBody>
      </p:sp>
      <p:sp>
        <p:nvSpPr>
          <p:cNvPr id="18" name="MH_Entry_2">
            <a:extLst>
              <a:ext uri="{FF2B5EF4-FFF2-40B4-BE49-F238E27FC236}">
                <a16:creationId xmlns:a16="http://schemas.microsoft.com/office/drawing/2014/main" id="{FC10DB62-7715-46ED-9F1B-16C01CF33393}"/>
              </a:ext>
            </a:extLst>
          </p:cNvPr>
          <p:cNvSpPr>
            <a:spLocks noChangeArrowheads="1"/>
          </p:cNvSpPr>
          <p:nvPr>
            <p:custDataLst>
              <p:tags r:id="rId2"/>
            </p:custDataLst>
          </p:nvPr>
        </p:nvSpPr>
        <p:spPr bwMode="auto">
          <a:xfrm>
            <a:off x="827584" y="2230789"/>
            <a:ext cx="34458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lvl="0" algn="just">
              <a:lnSpc>
                <a:spcPct val="100000"/>
              </a:lnSpc>
              <a:spcBef>
                <a:spcPct val="0"/>
              </a:spcBef>
              <a:buNone/>
            </a:pPr>
            <a:r>
              <a:rPr lang="vi-VN" altLang="zh-CN" sz="1500">
                <a:latin typeface="+mn-lt"/>
                <a:ea typeface="微软雅黑" panose="020B0503020204020204" pitchFamily="34" charset="-122"/>
                <a:sym typeface="Arial" panose="020B0604020202020204" pitchFamily="34" charset="0"/>
              </a:rPr>
              <a:t>BCH, BTV xem xét, đánh giá, thông báo bằng văn bản về kết quả giám sát, yêu cầu sau giám sát.</a:t>
            </a:r>
          </a:p>
          <a:p>
            <a:pPr lvl="0" algn="just">
              <a:lnSpc>
                <a:spcPct val="100000"/>
              </a:lnSpc>
              <a:spcBef>
                <a:spcPct val="0"/>
              </a:spcBef>
              <a:buNone/>
            </a:pPr>
            <a:endParaRPr lang="vi-VN" altLang="zh-CN" sz="1500">
              <a:latin typeface="+mn-lt"/>
              <a:ea typeface="微软雅黑" panose="020B0503020204020204" pitchFamily="34" charset="-122"/>
              <a:sym typeface="Arial" panose="020B0604020202020204" pitchFamily="34" charset="0"/>
            </a:endParaRPr>
          </a:p>
        </p:txBody>
      </p:sp>
      <p:sp>
        <p:nvSpPr>
          <p:cNvPr id="19" name="MH_Entry_3">
            <a:extLst>
              <a:ext uri="{FF2B5EF4-FFF2-40B4-BE49-F238E27FC236}">
                <a16:creationId xmlns:a16="http://schemas.microsoft.com/office/drawing/2014/main" id="{37255237-18A5-47BA-849B-5C5A78522323}"/>
              </a:ext>
            </a:extLst>
          </p:cNvPr>
          <p:cNvSpPr>
            <a:spLocks noChangeArrowheads="1"/>
          </p:cNvSpPr>
          <p:nvPr>
            <p:custDataLst>
              <p:tags r:id="rId3"/>
            </p:custDataLst>
          </p:nvPr>
        </p:nvSpPr>
        <p:spPr bwMode="auto">
          <a:xfrm>
            <a:off x="4869620" y="2897586"/>
            <a:ext cx="37365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lvl="0" algn="just">
              <a:lnSpc>
                <a:spcPct val="100000"/>
              </a:lnSpc>
              <a:spcBef>
                <a:spcPct val="0"/>
              </a:spcBef>
              <a:buNone/>
            </a:pPr>
            <a:r>
              <a:rPr lang="vi-VN" altLang="zh-CN" sz="1500">
                <a:latin typeface="+mn-lt"/>
                <a:ea typeface="微软雅黑" panose="020B0503020204020204" pitchFamily="34" charset="-122"/>
                <a:sym typeface="Arial" panose="020B0604020202020204" pitchFamily="34" charset="0"/>
              </a:rPr>
              <a:t>Đoàn giám sát theo dõi đối tượng giám sát thực hiện yêu cầu giám sát của cấp bộ đoàn.</a:t>
            </a:r>
          </a:p>
          <a:p>
            <a:pPr lvl="0" algn="just">
              <a:lnSpc>
                <a:spcPct val="100000"/>
              </a:lnSpc>
              <a:spcBef>
                <a:spcPct val="0"/>
              </a:spcBef>
              <a:buNone/>
            </a:pPr>
            <a:endParaRPr lang="vi-VN" altLang="zh-CN" sz="1500">
              <a:latin typeface="+mn-lt"/>
              <a:ea typeface="微软雅黑" panose="020B0503020204020204" pitchFamily="34" charset="-122"/>
              <a:sym typeface="Arial" panose="020B0604020202020204" pitchFamily="34" charset="0"/>
            </a:endParaRPr>
          </a:p>
        </p:txBody>
      </p:sp>
      <p:sp>
        <p:nvSpPr>
          <p:cNvPr id="20" name="MH_Entry_4">
            <a:extLst>
              <a:ext uri="{FF2B5EF4-FFF2-40B4-BE49-F238E27FC236}">
                <a16:creationId xmlns:a16="http://schemas.microsoft.com/office/drawing/2014/main" id="{D0006E38-C117-4746-AAF0-C1FFB3EEEDB3}"/>
              </a:ext>
            </a:extLst>
          </p:cNvPr>
          <p:cNvSpPr>
            <a:spLocks noChangeArrowheads="1"/>
          </p:cNvSpPr>
          <p:nvPr>
            <p:custDataLst>
              <p:tags r:id="rId4"/>
            </p:custDataLst>
          </p:nvPr>
        </p:nvSpPr>
        <p:spPr bwMode="auto">
          <a:xfrm>
            <a:off x="542574" y="3912055"/>
            <a:ext cx="34458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lvl="0" algn="just">
              <a:lnSpc>
                <a:spcPct val="100000"/>
              </a:lnSpc>
              <a:spcBef>
                <a:spcPct val="0"/>
              </a:spcBef>
              <a:buNone/>
            </a:pPr>
            <a:r>
              <a:rPr lang="vi-VN" altLang="zh-CN" sz="1500">
                <a:latin typeface="+mn-lt"/>
                <a:ea typeface="微软雅黑" panose="020B0503020204020204" pitchFamily="34" charset="-122"/>
                <a:sym typeface="Arial" panose="020B0604020202020204" pitchFamily="34" charset="0"/>
              </a:rPr>
              <a:t>Lập và lưu trữ hồ sơ giám sát.</a:t>
            </a:r>
          </a:p>
        </p:txBody>
      </p:sp>
      <p:sp>
        <p:nvSpPr>
          <p:cNvPr id="21" name="MH_Number_1">
            <a:extLst>
              <a:ext uri="{FF2B5EF4-FFF2-40B4-BE49-F238E27FC236}">
                <a16:creationId xmlns:a16="http://schemas.microsoft.com/office/drawing/2014/main" id="{37AB9762-6F58-4C4F-A1E4-1E3871F74A82}"/>
              </a:ext>
            </a:extLst>
          </p:cNvPr>
          <p:cNvSpPr/>
          <p:nvPr>
            <p:custDataLst>
              <p:tags r:id="rId5"/>
            </p:custDataLst>
          </p:nvPr>
        </p:nvSpPr>
        <p:spPr>
          <a:xfrm rot="413314">
            <a:off x="4632513" y="1859154"/>
            <a:ext cx="345562" cy="374019"/>
          </a:xfrm>
          <a:custGeom>
            <a:avLst/>
            <a:gdLst>
              <a:gd name="connsiteX0" fmla="*/ 370244 w 370244"/>
              <a:gd name="connsiteY0" fmla="*/ 0 h 400732"/>
              <a:gd name="connsiteX1" fmla="*/ 325083 w 370244"/>
              <a:gd name="connsiteY1" fmla="*/ 361458 h 400732"/>
              <a:gd name="connsiteX2" fmla="*/ 0 w 370244"/>
              <a:gd name="connsiteY2" fmla="*/ 400732 h 400732"/>
              <a:gd name="connsiteX3" fmla="*/ 45161 w 370244"/>
              <a:gd name="connsiteY3" fmla="*/ 39274 h 400732"/>
            </a:gdLst>
            <a:ahLst/>
            <a:cxnLst>
              <a:cxn ang="0">
                <a:pos x="connsiteX0" y="connsiteY0"/>
              </a:cxn>
              <a:cxn ang="0">
                <a:pos x="connsiteX1" y="connsiteY1"/>
              </a:cxn>
              <a:cxn ang="0">
                <a:pos x="connsiteX2" y="connsiteY2"/>
              </a:cxn>
              <a:cxn ang="0">
                <a:pos x="connsiteX3" y="connsiteY3"/>
              </a:cxn>
            </a:cxnLst>
            <a:rect l="l" t="t" r="r" b="b"/>
            <a:pathLst>
              <a:path w="370244" h="400732">
                <a:moveTo>
                  <a:pt x="370244" y="0"/>
                </a:moveTo>
                <a:lnTo>
                  <a:pt x="325083" y="361458"/>
                </a:lnTo>
                <a:lnTo>
                  <a:pt x="0" y="400732"/>
                </a:lnTo>
                <a:lnTo>
                  <a:pt x="45161" y="39274"/>
                </a:lnTo>
                <a:close/>
              </a:path>
            </a:pathLst>
          </a:custGeom>
          <a:solidFill>
            <a:schemeClr val="accent1"/>
          </a:solidFill>
          <a:ln>
            <a:noFill/>
          </a:ln>
        </p:spPr>
        <p:txBody>
          <a:bodyPr wrap="square" lIns="0" tIns="0" rIns="0" bIns="0" anchor="ctr">
            <a:noAutofit/>
          </a:bodyPr>
          <a:lstStyle/>
          <a:p>
            <a:pPr algn="ctr">
              <a:spcBef>
                <a:spcPct val="0"/>
              </a:spcBef>
              <a:buFont typeface="Arial" panose="020B0604020202020204" pitchFamily="34" charset="0"/>
              <a:buNone/>
            </a:pPr>
            <a:r>
              <a:rPr lang="en-US" altLang="zh-CN"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5</a:t>
            </a:r>
            <a:endParaRPr lang="zh-CN" altLang="en-US"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2" name="MH_Number_2">
            <a:extLst>
              <a:ext uri="{FF2B5EF4-FFF2-40B4-BE49-F238E27FC236}">
                <a16:creationId xmlns:a16="http://schemas.microsoft.com/office/drawing/2014/main" id="{92DE5FE0-2507-4423-84E3-EE26ECCFD4A2}"/>
              </a:ext>
            </a:extLst>
          </p:cNvPr>
          <p:cNvSpPr/>
          <p:nvPr>
            <p:custDataLst>
              <p:tags r:id="rId6"/>
            </p:custDataLst>
          </p:nvPr>
        </p:nvSpPr>
        <p:spPr>
          <a:xfrm rot="413314">
            <a:off x="4485769" y="2527578"/>
            <a:ext cx="345563" cy="374018"/>
          </a:xfrm>
          <a:custGeom>
            <a:avLst/>
            <a:gdLst>
              <a:gd name="connsiteX0" fmla="*/ 45161 w 370245"/>
              <a:gd name="connsiteY0" fmla="*/ 39273 h 400731"/>
              <a:gd name="connsiteX1" fmla="*/ 370245 w 370245"/>
              <a:gd name="connsiteY1" fmla="*/ 0 h 400731"/>
              <a:gd name="connsiteX2" fmla="*/ 325083 w 370245"/>
              <a:gd name="connsiteY2" fmla="*/ 361458 h 400731"/>
              <a:gd name="connsiteX3" fmla="*/ 0 w 370245"/>
              <a:gd name="connsiteY3" fmla="*/ 400731 h 400731"/>
            </a:gdLst>
            <a:ahLst/>
            <a:cxnLst>
              <a:cxn ang="0">
                <a:pos x="connsiteX0" y="connsiteY0"/>
              </a:cxn>
              <a:cxn ang="0">
                <a:pos x="connsiteX1" y="connsiteY1"/>
              </a:cxn>
              <a:cxn ang="0">
                <a:pos x="connsiteX2" y="connsiteY2"/>
              </a:cxn>
              <a:cxn ang="0">
                <a:pos x="connsiteX3" y="connsiteY3"/>
              </a:cxn>
            </a:cxnLst>
            <a:rect l="l" t="t" r="r" b="b"/>
            <a:pathLst>
              <a:path w="370245" h="400731">
                <a:moveTo>
                  <a:pt x="45161" y="39273"/>
                </a:moveTo>
                <a:lnTo>
                  <a:pt x="370245" y="0"/>
                </a:lnTo>
                <a:lnTo>
                  <a:pt x="325083" y="361458"/>
                </a:lnTo>
                <a:lnTo>
                  <a:pt x="0" y="400731"/>
                </a:lnTo>
                <a:close/>
              </a:path>
            </a:pathLst>
          </a:custGeom>
          <a:solidFill>
            <a:schemeClr val="accent2"/>
          </a:solidFill>
          <a:ln>
            <a:noFill/>
          </a:ln>
        </p:spPr>
        <p:txBody>
          <a:bodyPr wrap="square" lIns="0" tIns="0" rIns="0" bIns="0" anchor="ctr">
            <a:noAutofit/>
          </a:bodyPr>
          <a:lstStyle/>
          <a:p>
            <a:pPr algn="ctr">
              <a:spcBef>
                <a:spcPct val="0"/>
              </a:spcBef>
              <a:buFont typeface="Arial" panose="020B0604020202020204" pitchFamily="34" charset="0"/>
              <a:buNone/>
            </a:pPr>
            <a:r>
              <a:rPr lang="en-US" altLang="zh-CN"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6</a:t>
            </a:r>
            <a:endParaRPr lang="zh-CN" altLang="en-US"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3" name="MH_Number_3">
            <a:extLst>
              <a:ext uri="{FF2B5EF4-FFF2-40B4-BE49-F238E27FC236}">
                <a16:creationId xmlns:a16="http://schemas.microsoft.com/office/drawing/2014/main" id="{E628AD63-C469-4DCB-8D58-738F047A724F}"/>
              </a:ext>
            </a:extLst>
          </p:cNvPr>
          <p:cNvSpPr/>
          <p:nvPr>
            <p:custDataLst>
              <p:tags r:id="rId7"/>
            </p:custDataLst>
          </p:nvPr>
        </p:nvSpPr>
        <p:spPr>
          <a:xfrm rot="413314">
            <a:off x="4339025" y="3195997"/>
            <a:ext cx="345562" cy="374019"/>
          </a:xfrm>
          <a:custGeom>
            <a:avLst/>
            <a:gdLst>
              <a:gd name="connsiteX0" fmla="*/ 370244 w 370244"/>
              <a:gd name="connsiteY0" fmla="*/ 0 h 400732"/>
              <a:gd name="connsiteX1" fmla="*/ 325083 w 370244"/>
              <a:gd name="connsiteY1" fmla="*/ 361458 h 400732"/>
              <a:gd name="connsiteX2" fmla="*/ 0 w 370244"/>
              <a:gd name="connsiteY2" fmla="*/ 400732 h 400732"/>
              <a:gd name="connsiteX3" fmla="*/ 45161 w 370244"/>
              <a:gd name="connsiteY3" fmla="*/ 39274 h 400732"/>
            </a:gdLst>
            <a:ahLst/>
            <a:cxnLst>
              <a:cxn ang="0">
                <a:pos x="connsiteX0" y="connsiteY0"/>
              </a:cxn>
              <a:cxn ang="0">
                <a:pos x="connsiteX1" y="connsiteY1"/>
              </a:cxn>
              <a:cxn ang="0">
                <a:pos x="connsiteX2" y="connsiteY2"/>
              </a:cxn>
              <a:cxn ang="0">
                <a:pos x="connsiteX3" y="connsiteY3"/>
              </a:cxn>
            </a:cxnLst>
            <a:rect l="l" t="t" r="r" b="b"/>
            <a:pathLst>
              <a:path w="370244" h="400732">
                <a:moveTo>
                  <a:pt x="370244" y="0"/>
                </a:moveTo>
                <a:lnTo>
                  <a:pt x="325083" y="361458"/>
                </a:lnTo>
                <a:lnTo>
                  <a:pt x="0" y="400732"/>
                </a:lnTo>
                <a:lnTo>
                  <a:pt x="45161" y="39274"/>
                </a:lnTo>
                <a:close/>
              </a:path>
            </a:pathLst>
          </a:custGeom>
          <a:solidFill>
            <a:schemeClr val="accent1"/>
          </a:solidFill>
          <a:ln>
            <a:noFill/>
          </a:ln>
        </p:spPr>
        <p:txBody>
          <a:bodyPr wrap="square" lIns="0" tIns="0" rIns="0" bIns="0" anchor="ctr">
            <a:noAutofit/>
          </a:bodyPr>
          <a:lstStyle/>
          <a:p>
            <a:pPr algn="ctr">
              <a:spcBef>
                <a:spcPct val="0"/>
              </a:spcBef>
              <a:buFont typeface="Arial" panose="020B0604020202020204" pitchFamily="34" charset="0"/>
              <a:buNone/>
            </a:pPr>
            <a:r>
              <a:rPr lang="en-US" altLang="zh-CN"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7</a:t>
            </a:r>
            <a:endParaRPr lang="zh-CN" altLang="en-US"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4" name="MH_Number_4">
            <a:extLst>
              <a:ext uri="{FF2B5EF4-FFF2-40B4-BE49-F238E27FC236}">
                <a16:creationId xmlns:a16="http://schemas.microsoft.com/office/drawing/2014/main" id="{2508F912-ED9F-4452-96C2-608823442734}"/>
              </a:ext>
            </a:extLst>
          </p:cNvPr>
          <p:cNvSpPr/>
          <p:nvPr>
            <p:custDataLst>
              <p:tags r:id="rId8"/>
            </p:custDataLst>
          </p:nvPr>
        </p:nvSpPr>
        <p:spPr>
          <a:xfrm rot="413314">
            <a:off x="4192199" y="3864420"/>
            <a:ext cx="345722" cy="372707"/>
          </a:xfrm>
          <a:custGeom>
            <a:avLst/>
            <a:gdLst>
              <a:gd name="connsiteX0" fmla="*/ 45331 w 370414"/>
              <a:gd name="connsiteY0" fmla="*/ 39273 h 399327"/>
              <a:gd name="connsiteX1" fmla="*/ 370414 w 370414"/>
              <a:gd name="connsiteY1" fmla="*/ 0 h 399327"/>
              <a:gd name="connsiteX2" fmla="*/ 325084 w 370414"/>
              <a:gd name="connsiteY2" fmla="*/ 360054 h 399327"/>
              <a:gd name="connsiteX3" fmla="*/ 0 w 370414"/>
              <a:gd name="connsiteY3" fmla="*/ 399327 h 399327"/>
            </a:gdLst>
            <a:ahLst/>
            <a:cxnLst>
              <a:cxn ang="0">
                <a:pos x="connsiteX0" y="connsiteY0"/>
              </a:cxn>
              <a:cxn ang="0">
                <a:pos x="connsiteX1" y="connsiteY1"/>
              </a:cxn>
              <a:cxn ang="0">
                <a:pos x="connsiteX2" y="connsiteY2"/>
              </a:cxn>
              <a:cxn ang="0">
                <a:pos x="connsiteX3" y="connsiteY3"/>
              </a:cxn>
            </a:cxnLst>
            <a:rect l="l" t="t" r="r" b="b"/>
            <a:pathLst>
              <a:path w="370414" h="399327">
                <a:moveTo>
                  <a:pt x="45331" y="39273"/>
                </a:moveTo>
                <a:lnTo>
                  <a:pt x="370414" y="0"/>
                </a:lnTo>
                <a:lnTo>
                  <a:pt x="325084" y="360054"/>
                </a:lnTo>
                <a:lnTo>
                  <a:pt x="0" y="399327"/>
                </a:lnTo>
                <a:close/>
              </a:path>
            </a:pathLst>
          </a:custGeom>
          <a:solidFill>
            <a:schemeClr val="accent2"/>
          </a:solidFill>
          <a:ln>
            <a:noFill/>
          </a:ln>
        </p:spPr>
        <p:txBody>
          <a:bodyPr wrap="square" lIns="0" tIns="0" rIns="0" bIns="0" anchor="ctr">
            <a:noAutofit/>
          </a:bodyPr>
          <a:lstStyle/>
          <a:p>
            <a:pPr algn="ctr">
              <a:spcBef>
                <a:spcPct val="0"/>
              </a:spcBef>
              <a:buFont typeface="Arial" panose="020B0604020202020204" pitchFamily="34" charset="0"/>
              <a:buNone/>
            </a:pPr>
            <a:r>
              <a:rPr lang="en-US" altLang="zh-CN"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8</a:t>
            </a:r>
            <a:endParaRPr lang="zh-CN" altLang="en-US" sz="210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844501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000"/>
                            </p:stCondLst>
                            <p:childTnLst>
                              <p:par>
                                <p:cTn id="33" presetID="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par>
                          <p:cTn id="41" fill="hold">
                            <p:stCondLst>
                              <p:cond delay="4000"/>
                            </p:stCondLst>
                            <p:childTnLst>
                              <p:par>
                                <p:cTn id="42" presetID="2" presetClass="entr" presetSubtype="2"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1+#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par>
                          <p:cTn id="50" fill="hold">
                            <p:stCondLst>
                              <p:cond delay="5000"/>
                            </p:stCondLst>
                            <p:childTnLst>
                              <p:par>
                                <p:cTn id="51" presetID="2" presetClass="entr" presetSubtype="8"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0-#ppt_w/2"/>
                                          </p:val>
                                        </p:tav>
                                        <p:tav tm="100000">
                                          <p:val>
                                            <p:strVal val="#ppt_x"/>
                                          </p:val>
                                        </p:tav>
                                      </p:tavLst>
                                    </p:anim>
                                    <p:anim calcmode="lin" valueType="num">
                                      <p:cBhvr additive="base">
                                        <p:cTn id="5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6" grpId="0" bldLvl="0" animBg="1"/>
      <p:bldP spid="7" grpId="0" animBg="1"/>
      <p:bldP spid="29" grpId="0"/>
      <p:bldP spid="17" grpId="0"/>
      <p:bldP spid="18" grpId="0"/>
      <p:bldP spid="19" grpId="0"/>
      <p:bldP spid="20" grpId="0"/>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圆角矩形 3"/>
          <p:cNvSpPr/>
          <p:nvPr/>
        </p:nvSpPr>
        <p:spPr>
          <a:xfrm>
            <a:off x="1331640" y="1275606"/>
            <a:ext cx="6404610" cy="1458074"/>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noFill/>
          <a:ln w="25400" cap="flat" cmpd="sng" algn="ctr">
            <a:noFill/>
            <a:prstDash val="solid"/>
          </a:ln>
          <a:effectLst/>
          <a:extLst>
            <a:ext uri="{909E8E84-426E-40DD-AFC4-6F175D3DCCD1}">
              <a14:hiddenFill xmlns:a14="http://schemas.microsoft.com/office/drawing/2010/main">
                <a:solidFill>
                  <a:schemeClr val="tx2">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pPr algn="ctr"/>
            <a:r>
              <a:rPr lang="en-US" sz="2000" b="1" dirty="0"/>
              <a:t>PHẦN  THỨ HAI</a:t>
            </a:r>
          </a:p>
          <a:p>
            <a:pPr algn="ctr"/>
            <a:endParaRPr lang="en-US" sz="2000" b="1" dirty="0"/>
          </a:p>
          <a:p>
            <a:pPr algn="ctr"/>
            <a:r>
              <a:rPr lang="en-US" sz="2000" b="1" dirty="0"/>
              <a:t>GIẢI QUYẾT KHIẾU NẠI, TỐ CÁO TRONG ĐOÀN</a:t>
            </a:r>
          </a:p>
          <a:p>
            <a:pPr algn="just"/>
            <a:endParaRPr lang="en-US" sz="2000" b="1" dirty="0"/>
          </a:p>
        </p:txBody>
      </p:sp>
      <p:sp>
        <p:nvSpPr>
          <p:cNvPr id="6" name="Rectangle 5"/>
          <p:cNvSpPr/>
          <p:nvPr/>
        </p:nvSpPr>
        <p:spPr>
          <a:xfrm>
            <a:off x="683568" y="2859782"/>
            <a:ext cx="8064896" cy="1200329"/>
          </a:xfrm>
          <a:prstGeom prst="rect">
            <a:avLst/>
          </a:prstGeom>
        </p:spPr>
        <p:txBody>
          <a:bodyPr wrap="square">
            <a:spAutoFit/>
          </a:bodyPr>
          <a:lstStyle/>
          <a:p>
            <a:pPr algn="ctr"/>
            <a:r>
              <a:rPr lang="en-US" b="1" dirty="0">
                <a:solidFill>
                  <a:schemeClr val="bg1"/>
                </a:solidFill>
              </a:rPr>
              <a:t>(chi </a:t>
            </a:r>
            <a:r>
              <a:rPr lang="en-US" b="1" dirty="0" err="1">
                <a:solidFill>
                  <a:schemeClr val="bg1"/>
                </a:solidFill>
              </a:rPr>
              <a:t>tiết</a:t>
            </a:r>
            <a:r>
              <a:rPr lang="en-US" b="1" dirty="0">
                <a:solidFill>
                  <a:schemeClr val="bg1"/>
                </a:solidFill>
              </a:rPr>
              <a:t> </a:t>
            </a:r>
            <a:r>
              <a:rPr lang="en-US" b="1" dirty="0" err="1">
                <a:solidFill>
                  <a:schemeClr val="bg1"/>
                </a:solidFill>
              </a:rPr>
              <a:t>các</a:t>
            </a:r>
            <a:r>
              <a:rPr lang="en-US" b="1" dirty="0">
                <a:solidFill>
                  <a:schemeClr val="bg1"/>
                </a:solidFill>
              </a:rPr>
              <a:t> </a:t>
            </a:r>
            <a:r>
              <a:rPr lang="en-US" b="1" dirty="0" err="1">
                <a:solidFill>
                  <a:schemeClr val="bg1"/>
                </a:solidFill>
              </a:rPr>
              <a:t>đồng</a:t>
            </a:r>
            <a:r>
              <a:rPr lang="en-US" b="1" dirty="0">
                <a:solidFill>
                  <a:schemeClr val="bg1"/>
                </a:solidFill>
              </a:rPr>
              <a:t> </a:t>
            </a:r>
            <a:r>
              <a:rPr lang="en-US" b="1" dirty="0" err="1">
                <a:solidFill>
                  <a:schemeClr val="bg1"/>
                </a:solidFill>
              </a:rPr>
              <a:t>chí</a:t>
            </a:r>
            <a:r>
              <a:rPr lang="en-US" b="1" dirty="0">
                <a:solidFill>
                  <a:schemeClr val="bg1"/>
                </a:solidFill>
              </a:rPr>
              <a:t> </a:t>
            </a:r>
            <a:r>
              <a:rPr lang="en-US" b="1" dirty="0" err="1">
                <a:solidFill>
                  <a:schemeClr val="bg1"/>
                </a:solidFill>
              </a:rPr>
              <a:t>xem</a:t>
            </a:r>
            <a:r>
              <a:rPr lang="en-US" b="1" dirty="0">
                <a:solidFill>
                  <a:schemeClr val="bg1"/>
                </a:solidFill>
              </a:rPr>
              <a:t> </a:t>
            </a:r>
            <a:r>
              <a:rPr lang="en-US" b="1" dirty="0" err="1">
                <a:solidFill>
                  <a:schemeClr val="bg1"/>
                </a:solidFill>
              </a:rPr>
              <a:t>trong</a:t>
            </a:r>
            <a:r>
              <a:rPr lang="en-US" b="1" dirty="0">
                <a:solidFill>
                  <a:schemeClr val="bg1"/>
                </a:solidFill>
              </a:rPr>
              <a:t> </a:t>
            </a:r>
            <a:r>
              <a:rPr lang="en-US" b="1" dirty="0" err="1">
                <a:solidFill>
                  <a:schemeClr val="bg1"/>
                </a:solidFill>
              </a:rPr>
              <a:t>Hướng</a:t>
            </a:r>
            <a:r>
              <a:rPr lang="en-US" b="1" dirty="0">
                <a:solidFill>
                  <a:schemeClr val="bg1"/>
                </a:solidFill>
              </a:rPr>
              <a:t> </a:t>
            </a:r>
            <a:r>
              <a:rPr lang="en-US" b="1" dirty="0" err="1">
                <a:solidFill>
                  <a:schemeClr val="bg1"/>
                </a:solidFill>
              </a:rPr>
              <a:t>dẫn</a:t>
            </a:r>
            <a:r>
              <a:rPr lang="en-US" b="1" dirty="0">
                <a:solidFill>
                  <a:schemeClr val="bg1"/>
                </a:solidFill>
              </a:rPr>
              <a:t> </a:t>
            </a:r>
            <a:r>
              <a:rPr lang="en-US" b="1" dirty="0" err="1">
                <a:solidFill>
                  <a:schemeClr val="bg1"/>
                </a:solidFill>
              </a:rPr>
              <a:t>Số</a:t>
            </a:r>
            <a:r>
              <a:rPr lang="en-US" b="1" dirty="0">
                <a:solidFill>
                  <a:schemeClr val="bg1"/>
                </a:solidFill>
              </a:rPr>
              <a:t>: 155 -HD/UBKTTWĐ </a:t>
            </a:r>
            <a:r>
              <a:rPr lang="en-US" b="1" dirty="0" err="1">
                <a:solidFill>
                  <a:schemeClr val="bg1"/>
                </a:solidFill>
              </a:rPr>
              <a:t>ngày</a:t>
            </a:r>
            <a:r>
              <a:rPr lang="en-US" b="1" dirty="0">
                <a:solidFill>
                  <a:schemeClr val="bg1"/>
                </a:solidFill>
              </a:rPr>
              <a:t> 20/10/2021 </a:t>
            </a:r>
            <a:r>
              <a:rPr lang="en-US" b="1" dirty="0" err="1">
                <a:solidFill>
                  <a:schemeClr val="bg1"/>
                </a:solidFill>
              </a:rPr>
              <a:t>của</a:t>
            </a:r>
            <a:r>
              <a:rPr lang="en-US" b="1" dirty="0">
                <a:solidFill>
                  <a:schemeClr val="bg1"/>
                </a:solidFill>
              </a:rPr>
              <a:t> </a:t>
            </a:r>
            <a:r>
              <a:rPr lang="en-US" b="1" dirty="0" err="1">
                <a:solidFill>
                  <a:schemeClr val="bg1"/>
                </a:solidFill>
              </a:rPr>
              <a:t>Ủy</a:t>
            </a:r>
            <a:r>
              <a:rPr lang="en-US" b="1" dirty="0">
                <a:solidFill>
                  <a:schemeClr val="bg1"/>
                </a:solidFill>
              </a:rPr>
              <a:t> Ban </a:t>
            </a:r>
            <a:r>
              <a:rPr lang="en-US" b="1" dirty="0" err="1">
                <a:solidFill>
                  <a:schemeClr val="bg1"/>
                </a:solidFill>
              </a:rPr>
              <a:t>Kiểm</a:t>
            </a:r>
            <a:r>
              <a:rPr lang="en-US" b="1" dirty="0">
                <a:solidFill>
                  <a:schemeClr val="bg1"/>
                </a:solidFill>
              </a:rPr>
              <a:t> </a:t>
            </a:r>
            <a:r>
              <a:rPr lang="en-US" b="1" dirty="0" err="1">
                <a:solidFill>
                  <a:schemeClr val="bg1"/>
                </a:solidFill>
              </a:rPr>
              <a:t>tra</a:t>
            </a:r>
            <a:r>
              <a:rPr lang="en-US" b="1" dirty="0">
                <a:solidFill>
                  <a:schemeClr val="bg1"/>
                </a:solidFill>
              </a:rPr>
              <a:t> </a:t>
            </a:r>
            <a:r>
              <a:rPr lang="en-US" b="1" dirty="0" err="1">
                <a:solidFill>
                  <a:schemeClr val="bg1"/>
                </a:solidFill>
              </a:rPr>
              <a:t>Trung</a:t>
            </a:r>
            <a:r>
              <a:rPr lang="en-US" b="1" dirty="0">
                <a:solidFill>
                  <a:schemeClr val="bg1"/>
                </a:solidFill>
              </a:rPr>
              <a:t> </a:t>
            </a:r>
            <a:r>
              <a:rPr lang="en-US" b="1" dirty="0" err="1">
                <a:solidFill>
                  <a:schemeClr val="bg1"/>
                </a:solidFill>
              </a:rPr>
              <a:t>ương</a:t>
            </a:r>
            <a:r>
              <a:rPr lang="en-US" b="1" dirty="0">
                <a:solidFill>
                  <a:schemeClr val="bg1"/>
                </a:solidFill>
              </a:rPr>
              <a:t> </a:t>
            </a:r>
            <a:r>
              <a:rPr lang="en-US" b="1" dirty="0" err="1">
                <a:solidFill>
                  <a:schemeClr val="bg1"/>
                </a:solidFill>
              </a:rPr>
              <a:t>Đoàn</a:t>
            </a:r>
            <a:r>
              <a:rPr lang="en-US" b="1" dirty="0">
                <a:solidFill>
                  <a:schemeClr val="bg1"/>
                </a:solidFill>
              </a:rPr>
              <a:t> </a:t>
            </a:r>
            <a:r>
              <a:rPr lang="en-US" b="1" dirty="0" err="1">
                <a:solidFill>
                  <a:schemeClr val="bg1"/>
                </a:solidFill>
              </a:rPr>
              <a:t>về</a:t>
            </a:r>
            <a:endParaRPr lang="en-US" b="1" dirty="0">
              <a:solidFill>
                <a:schemeClr val="bg1"/>
              </a:solidFill>
            </a:endParaRPr>
          </a:p>
          <a:p>
            <a:pPr algn="ctr"/>
            <a:r>
              <a:rPr lang="en-US" b="1" dirty="0">
                <a:solidFill>
                  <a:schemeClr val="bg1"/>
                </a:solidFill>
              </a:rPr>
              <a:t> </a:t>
            </a:r>
            <a:r>
              <a:rPr lang="da-DK" b="1" dirty="0">
                <a:solidFill>
                  <a:schemeClr val="bg1"/>
                </a:solidFill>
              </a:rPr>
              <a:t>Giải quyết đơn khiếu nại, đơn tố cáo, đơn kiến nghị, phản ánh trong tổ chức Đoàn TNCS Hồ Chí Minh)</a:t>
            </a:r>
            <a:endParaRPr lang="en-US" b="1" dirty="0">
              <a:solidFill>
                <a:schemeClr val="bg1"/>
              </a:solidFill>
            </a:endParaRPr>
          </a:p>
        </p:txBody>
      </p:sp>
    </p:spTree>
    <p:extLst>
      <p:ext uri="{BB962C8B-B14F-4D97-AF65-F5344CB8AC3E}">
        <p14:creationId xmlns:p14="http://schemas.microsoft.com/office/powerpoint/2010/main" val="3468309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4"/>
          <p:cNvSpPr txBox="1">
            <a:spLocks noChangeArrowheads="1"/>
          </p:cNvSpPr>
          <p:nvPr/>
        </p:nvSpPr>
        <p:spPr bwMode="auto">
          <a:xfrm>
            <a:off x="611560" y="186194"/>
            <a:ext cx="8280920" cy="369332"/>
          </a:xfrm>
          <a:prstGeom prst="rect">
            <a:avLst/>
          </a:prstGeom>
          <a:noFill/>
          <a:ln w="9525">
            <a:noFill/>
            <a:miter lim="800000"/>
          </a:ln>
        </p:spPr>
        <p:txBody>
          <a:bodyPr wrap="square">
            <a:spAutoFit/>
          </a:bodyPr>
          <a:lstStyle/>
          <a:p>
            <a:r>
              <a:rPr lang="en-US" dirty="0">
                <a:latin typeface="+mj-lt"/>
              </a:rPr>
              <a:t>I</a:t>
            </a:r>
            <a:r>
              <a:rPr lang="vi-VN" dirty="0">
                <a:latin typeface="+mj-lt"/>
              </a:rPr>
              <a:t>. </a:t>
            </a:r>
            <a:r>
              <a:rPr lang="en-US" dirty="0">
                <a:latin typeface="+mj-lt"/>
              </a:rPr>
              <a:t>GIẢI QUYẾT KHIẾU NẠI</a:t>
            </a:r>
            <a:endParaRPr lang="vi-VN" dirty="0">
              <a:latin typeface="+mj-lt"/>
            </a:endParaRPr>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Hộp Văn bản 1">
            <a:extLst>
              <a:ext uri="{FF2B5EF4-FFF2-40B4-BE49-F238E27FC236}">
                <a16:creationId xmlns:a16="http://schemas.microsoft.com/office/drawing/2014/main" id="{022F6593-12EE-4D6D-8156-B188D799AF90}"/>
              </a:ext>
            </a:extLst>
          </p:cNvPr>
          <p:cNvSpPr txBox="1"/>
          <p:nvPr/>
        </p:nvSpPr>
        <p:spPr>
          <a:xfrm>
            <a:off x="725485" y="771550"/>
            <a:ext cx="8166995" cy="369332"/>
          </a:xfrm>
          <a:prstGeom prst="rect">
            <a:avLst/>
          </a:prstGeom>
          <a:noFill/>
        </p:spPr>
        <p:txBody>
          <a:bodyPr wrap="square" rtlCol="0">
            <a:spAutoFit/>
          </a:bodyPr>
          <a:lstStyle/>
          <a:p>
            <a:r>
              <a:rPr lang="en-US" dirty="0"/>
              <a:t>* </a:t>
            </a:r>
            <a:r>
              <a:rPr lang="en-US" dirty="0" err="1"/>
              <a:t>Quy</a:t>
            </a:r>
            <a:r>
              <a:rPr lang="en-US" dirty="0"/>
              <a:t> </a:t>
            </a:r>
            <a:r>
              <a:rPr lang="en-US" dirty="0" err="1"/>
              <a:t>trình</a:t>
            </a:r>
            <a:r>
              <a:rPr lang="en-US" dirty="0"/>
              <a:t> </a:t>
            </a:r>
            <a:r>
              <a:rPr lang="en-US" dirty="0" err="1"/>
              <a:t>giải</a:t>
            </a:r>
            <a:r>
              <a:rPr lang="en-US" dirty="0"/>
              <a:t> </a:t>
            </a:r>
            <a:r>
              <a:rPr lang="en-US" dirty="0" err="1"/>
              <a:t>quyết</a:t>
            </a:r>
            <a:r>
              <a:rPr lang="en-US" dirty="0"/>
              <a:t> </a:t>
            </a:r>
            <a:r>
              <a:rPr lang="en-US" dirty="0" err="1"/>
              <a:t>khiếu</a:t>
            </a:r>
            <a:r>
              <a:rPr lang="en-US" dirty="0"/>
              <a:t> </a:t>
            </a:r>
            <a:r>
              <a:rPr lang="en-US" dirty="0" err="1"/>
              <a:t>nại</a:t>
            </a:r>
            <a:r>
              <a:rPr lang="en-US" dirty="0"/>
              <a:t> </a:t>
            </a:r>
            <a:r>
              <a:rPr lang="en-US" dirty="0" err="1"/>
              <a:t>lần</a:t>
            </a:r>
            <a:r>
              <a:rPr lang="en-US" dirty="0"/>
              <a:t> </a:t>
            </a:r>
            <a:r>
              <a:rPr lang="en-US" dirty="0" err="1"/>
              <a:t>đầu</a:t>
            </a:r>
            <a:endParaRPr lang="vi-VN" dirty="0"/>
          </a:p>
        </p:txBody>
      </p:sp>
      <p:sp>
        <p:nvSpPr>
          <p:cNvPr id="18" name="Hộp Văn bản 17">
            <a:extLst>
              <a:ext uri="{FF2B5EF4-FFF2-40B4-BE49-F238E27FC236}">
                <a16:creationId xmlns:a16="http://schemas.microsoft.com/office/drawing/2014/main" id="{7B594E95-25B1-4725-B457-031412E2878C}"/>
              </a:ext>
            </a:extLst>
          </p:cNvPr>
          <p:cNvSpPr txBox="1"/>
          <p:nvPr/>
        </p:nvSpPr>
        <p:spPr>
          <a:xfrm>
            <a:off x="4446240" y="731520"/>
            <a:ext cx="4697760" cy="370358"/>
          </a:xfrm>
          <a:prstGeom prst="rect">
            <a:avLst/>
          </a:prstGeom>
          <a:noFill/>
        </p:spPr>
        <p:txBody>
          <a:bodyPr wrap="square">
            <a:spAutoFit/>
          </a:bodyPr>
          <a:lstStyle/>
          <a:p>
            <a:pPr algn="r">
              <a:lnSpc>
                <a:spcPct val="115000"/>
              </a:lnSpc>
              <a:spcBef>
                <a:spcPts val="400"/>
              </a:spcBef>
              <a:spcAft>
                <a:spcPts val="1000"/>
              </a:spcAft>
            </a:pPr>
            <a:r>
              <a:rPr lang="en-US">
                <a:solidFill>
                  <a:schemeClr val="bg1"/>
                </a:solidFill>
                <a:latin typeface="#9Slide02 Tieu de rat dai 02" panose="020B0606020202050201" pitchFamily="34" charset="0"/>
              </a:rPr>
              <a:t>Tuyên truyền trước Đại hội</a:t>
            </a:r>
            <a:endParaRPr lang="vi-VN">
              <a:solidFill>
                <a:schemeClr val="bg1"/>
              </a:solidFill>
              <a:latin typeface="#9Slide02 Tieu de rat dai 02" panose="020B0606020202050201" pitchFamily="34" charset="0"/>
            </a:endParaRPr>
          </a:p>
        </p:txBody>
      </p:sp>
      <p:sp>
        <p:nvSpPr>
          <p:cNvPr id="35" name="TextBox 19">
            <a:extLst>
              <a:ext uri="{FF2B5EF4-FFF2-40B4-BE49-F238E27FC236}">
                <a16:creationId xmlns:a16="http://schemas.microsoft.com/office/drawing/2014/main" id="{0C17B47C-1BFF-4195-8553-CB15B9BB1263}"/>
              </a:ext>
            </a:extLst>
          </p:cNvPr>
          <p:cNvSpPr txBox="1"/>
          <p:nvPr/>
        </p:nvSpPr>
        <p:spPr>
          <a:xfrm>
            <a:off x="827584" y="1173743"/>
            <a:ext cx="2159794" cy="830997"/>
          </a:xfrm>
          <a:prstGeom prst="rect">
            <a:avLst/>
          </a:prstGeom>
          <a:noFill/>
          <a:ln w="9525">
            <a:noFill/>
          </a:ln>
        </p:spPr>
        <p:txBody>
          <a:bodyPr wrap="square" anchor="t">
            <a:spAutoFit/>
          </a:bodyPr>
          <a:lstStyle/>
          <a:p>
            <a:pPr fontAlgn="base">
              <a:spcBef>
                <a:spcPct val="0"/>
              </a:spcBef>
              <a:spcAft>
                <a:spcPct val="0"/>
              </a:spcAft>
            </a:pPr>
            <a:r>
              <a:rPr lang="vi-VN" altLang="zh-CN" sz="2400">
                <a:solidFill>
                  <a:schemeClr val="bg1"/>
                </a:solidFill>
                <a:latin typeface="#9Slide02 Tieu de rat dai 02" panose="020B0606020202050201" pitchFamily="34" charset="0"/>
                <a:sym typeface="inpin heiti" panose="00000500000000000000" pitchFamily="2" charset="-122"/>
              </a:rPr>
              <a:t>Tuyên truyền</a:t>
            </a:r>
            <a:endParaRPr lang="en-US" altLang="zh-CN" sz="2400">
              <a:solidFill>
                <a:schemeClr val="bg1"/>
              </a:solidFill>
              <a:latin typeface="#9Slide02 Tieu de rat dai 02" panose="020B0606020202050201" pitchFamily="34" charset="0"/>
              <a:sym typeface="inpin heiti" panose="00000500000000000000" pitchFamily="2" charset="-122"/>
            </a:endParaRPr>
          </a:p>
          <a:p>
            <a:pPr fontAlgn="base">
              <a:spcBef>
                <a:spcPct val="0"/>
              </a:spcBef>
              <a:spcAft>
                <a:spcPct val="0"/>
              </a:spcAft>
            </a:pPr>
            <a:r>
              <a:rPr lang="vi-VN" altLang="zh-CN" sz="2400">
                <a:solidFill>
                  <a:schemeClr val="bg1"/>
                </a:solidFill>
                <a:latin typeface="#9Slide02 Tieu de rat dai 02" panose="020B0606020202050201" pitchFamily="34" charset="0"/>
                <a:sym typeface="inpin heiti" panose="00000500000000000000" pitchFamily="2" charset="-122"/>
              </a:rPr>
              <a:t>sau Đại hội </a:t>
            </a:r>
            <a:endParaRPr lang="zh-CN" altLang="en-US" sz="2400" dirty="0">
              <a:solidFill>
                <a:schemeClr val="bg1"/>
              </a:solidFill>
              <a:latin typeface="#9Slide02 Tieu de rat dai 02" panose="020B0606020202050201" pitchFamily="34" charset="0"/>
              <a:sym typeface="inpin heiti" panose="00000500000000000000" pitchFamily="2" charset="-122"/>
            </a:endParaRPr>
          </a:p>
        </p:txBody>
      </p:sp>
      <p:grpSp>
        <p:nvGrpSpPr>
          <p:cNvPr id="36" name="组合 16">
            <a:extLst>
              <a:ext uri="{FF2B5EF4-FFF2-40B4-BE49-F238E27FC236}">
                <a16:creationId xmlns:a16="http://schemas.microsoft.com/office/drawing/2014/main" id="{3D8AAC41-6454-46F2-AC53-63AE113D64A3}"/>
              </a:ext>
            </a:extLst>
          </p:cNvPr>
          <p:cNvGrpSpPr/>
          <p:nvPr/>
        </p:nvGrpSpPr>
        <p:grpSpPr>
          <a:xfrm>
            <a:off x="323528" y="1563638"/>
            <a:ext cx="4122712" cy="723612"/>
            <a:chOff x="7002181" y="1688755"/>
            <a:chExt cx="4542126" cy="962541"/>
          </a:xfrm>
        </p:grpSpPr>
        <p:sp>
          <p:nvSpPr>
            <p:cNvPr id="37" name="矩形 23">
              <a:extLst>
                <a:ext uri="{FF2B5EF4-FFF2-40B4-BE49-F238E27FC236}">
                  <a16:creationId xmlns:a16="http://schemas.microsoft.com/office/drawing/2014/main" id="{73EC687B-0B1C-4AB6-9B66-28E74A81C9F8}"/>
                </a:ext>
              </a:extLst>
            </p:cNvPr>
            <p:cNvSpPr/>
            <p:nvPr/>
          </p:nvSpPr>
          <p:spPr>
            <a:xfrm>
              <a:off x="7704307" y="1688755"/>
              <a:ext cx="3840000" cy="962541"/>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400" dirty="0" err="1">
                  <a:solidFill>
                    <a:srgbClr val="17375E"/>
                  </a:solidFill>
                </a:rPr>
                <a:t>Tiếp</a:t>
              </a:r>
              <a:r>
                <a:rPr lang="en-US" sz="1400" dirty="0">
                  <a:solidFill>
                    <a:srgbClr val="17375E"/>
                  </a:solidFill>
                </a:rPr>
                <a:t> </a:t>
              </a:r>
              <a:r>
                <a:rPr lang="en-US" sz="1400" dirty="0" err="1">
                  <a:solidFill>
                    <a:srgbClr val="17375E"/>
                  </a:solidFill>
                </a:rPr>
                <a:t>nhận</a:t>
              </a:r>
              <a:r>
                <a:rPr lang="en-US" sz="1400" dirty="0">
                  <a:solidFill>
                    <a:srgbClr val="17375E"/>
                  </a:solidFill>
                </a:rPr>
                <a:t> </a:t>
              </a:r>
              <a:r>
                <a:rPr lang="en-US" sz="1400" dirty="0" err="1">
                  <a:solidFill>
                    <a:srgbClr val="17375E"/>
                  </a:solidFill>
                </a:rPr>
                <a:t>đơn</a:t>
              </a:r>
              <a:r>
                <a:rPr lang="en-US" sz="1400" dirty="0">
                  <a:solidFill>
                    <a:srgbClr val="17375E"/>
                  </a:solidFill>
                </a:rPr>
                <a:t> </a:t>
              </a:r>
              <a:r>
                <a:rPr lang="en-US" sz="1400" dirty="0" err="1">
                  <a:solidFill>
                    <a:srgbClr val="17375E"/>
                  </a:solidFill>
                </a:rPr>
                <a:t>khiếu</a:t>
              </a:r>
              <a:r>
                <a:rPr lang="en-US" sz="1400" dirty="0">
                  <a:solidFill>
                    <a:srgbClr val="17375E"/>
                  </a:solidFill>
                </a:rPr>
                <a:t> </a:t>
              </a:r>
              <a:r>
                <a:rPr lang="en-US" sz="1400" dirty="0" err="1">
                  <a:solidFill>
                    <a:srgbClr val="17375E"/>
                  </a:solidFill>
                </a:rPr>
                <a:t>nại</a:t>
              </a:r>
              <a:endParaRPr lang="vi-VN" sz="1400" dirty="0">
                <a:solidFill>
                  <a:srgbClr val="17375E"/>
                </a:solidFill>
              </a:endParaRPr>
            </a:p>
          </p:txBody>
        </p:sp>
        <p:sp>
          <p:nvSpPr>
            <p:cNvPr id="38" name="矩形 24">
              <a:extLst>
                <a:ext uri="{FF2B5EF4-FFF2-40B4-BE49-F238E27FC236}">
                  <a16:creationId xmlns:a16="http://schemas.microsoft.com/office/drawing/2014/main" id="{35961DF1-097F-49D6-BBD3-51BC4DC0AD8B}"/>
                </a:ext>
              </a:extLst>
            </p:cNvPr>
            <p:cNvSpPr/>
            <p:nvPr/>
          </p:nvSpPr>
          <p:spPr>
            <a:xfrm>
              <a:off x="7002181" y="1688755"/>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01</a:t>
              </a:r>
            </a:p>
          </p:txBody>
        </p:sp>
      </p:grpSp>
      <p:grpSp>
        <p:nvGrpSpPr>
          <p:cNvPr id="39" name="组合 25">
            <a:extLst>
              <a:ext uri="{FF2B5EF4-FFF2-40B4-BE49-F238E27FC236}">
                <a16:creationId xmlns:a16="http://schemas.microsoft.com/office/drawing/2014/main" id="{7BFE0439-4C4D-493A-BA5D-682820967327}"/>
              </a:ext>
            </a:extLst>
          </p:cNvPr>
          <p:cNvGrpSpPr/>
          <p:nvPr/>
        </p:nvGrpSpPr>
        <p:grpSpPr>
          <a:xfrm>
            <a:off x="323528" y="2715768"/>
            <a:ext cx="4122712" cy="504056"/>
            <a:chOff x="7002181" y="2492862"/>
            <a:chExt cx="4542126" cy="672195"/>
          </a:xfrm>
        </p:grpSpPr>
        <p:sp>
          <p:nvSpPr>
            <p:cNvPr id="40" name="矩形 26">
              <a:extLst>
                <a:ext uri="{FF2B5EF4-FFF2-40B4-BE49-F238E27FC236}">
                  <a16:creationId xmlns:a16="http://schemas.microsoft.com/office/drawing/2014/main" id="{A01CDADA-C595-4256-AF2F-68DF47E3A54C}"/>
                </a:ext>
              </a:extLst>
            </p:cNvPr>
            <p:cNvSpPr/>
            <p:nvPr/>
          </p:nvSpPr>
          <p:spPr>
            <a:xfrm>
              <a:off x="7704307" y="2492862"/>
              <a:ext cx="3840000" cy="672195"/>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7375E"/>
                  </a:solidFill>
                  <a:effectLst/>
                  <a:uLnTx/>
                  <a:uFillTx/>
                  <a:ea typeface="+mn-ea"/>
                  <a:cs typeface="+mn-cs"/>
                </a:rPr>
                <a:t>Thụ</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lý</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đơn</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khiếu</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nại</a:t>
              </a: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41" name="矩形 27">
              <a:extLst>
                <a:ext uri="{FF2B5EF4-FFF2-40B4-BE49-F238E27FC236}">
                  <a16:creationId xmlns:a16="http://schemas.microsoft.com/office/drawing/2014/main" id="{1DD16840-FFF3-4073-B28E-445DE449336D}"/>
                </a:ext>
              </a:extLst>
            </p:cNvPr>
            <p:cNvSpPr/>
            <p:nvPr/>
          </p:nvSpPr>
          <p:spPr>
            <a:xfrm>
              <a:off x="7002181" y="2492862"/>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02</a:t>
              </a:r>
            </a:p>
          </p:txBody>
        </p:sp>
      </p:grpSp>
      <p:grpSp>
        <p:nvGrpSpPr>
          <p:cNvPr id="42" name="组合 28">
            <a:extLst>
              <a:ext uri="{FF2B5EF4-FFF2-40B4-BE49-F238E27FC236}">
                <a16:creationId xmlns:a16="http://schemas.microsoft.com/office/drawing/2014/main" id="{DF1F5F0B-E35E-4748-8BCA-9048F81916E1}"/>
              </a:ext>
            </a:extLst>
          </p:cNvPr>
          <p:cNvGrpSpPr/>
          <p:nvPr/>
        </p:nvGrpSpPr>
        <p:grpSpPr>
          <a:xfrm>
            <a:off x="323528" y="3832027"/>
            <a:ext cx="4122712" cy="467915"/>
            <a:chOff x="7002181" y="3296969"/>
            <a:chExt cx="4542126" cy="624000"/>
          </a:xfrm>
        </p:grpSpPr>
        <p:sp>
          <p:nvSpPr>
            <p:cNvPr id="43" name="矩形 29">
              <a:extLst>
                <a:ext uri="{FF2B5EF4-FFF2-40B4-BE49-F238E27FC236}">
                  <a16:creationId xmlns:a16="http://schemas.microsoft.com/office/drawing/2014/main" id="{CE20489E-F635-47FF-9B1F-F8F37080D14B}"/>
                </a:ext>
              </a:extLst>
            </p:cNvPr>
            <p:cNvSpPr/>
            <p:nvPr/>
          </p:nvSpPr>
          <p:spPr>
            <a:xfrm>
              <a:off x="7704307" y="3296969"/>
              <a:ext cx="3840000" cy="624000"/>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defRPr/>
              </a:pPr>
              <a:r>
                <a:rPr lang="en-US" sz="1400" dirty="0" err="1">
                  <a:solidFill>
                    <a:srgbClr val="17375E"/>
                  </a:solidFill>
                </a:rPr>
                <a:t>Thẩm</a:t>
              </a:r>
              <a:r>
                <a:rPr lang="en-US" sz="1400" dirty="0">
                  <a:solidFill>
                    <a:srgbClr val="17375E"/>
                  </a:solidFill>
                </a:rPr>
                <a:t> </a:t>
              </a:r>
              <a:r>
                <a:rPr lang="en-US" sz="1400" dirty="0" err="1">
                  <a:solidFill>
                    <a:srgbClr val="17375E"/>
                  </a:solidFill>
                </a:rPr>
                <a:t>tra</a:t>
              </a:r>
              <a:r>
                <a:rPr lang="en-US" sz="1400" dirty="0">
                  <a:solidFill>
                    <a:srgbClr val="17375E"/>
                  </a:solidFill>
                </a:rPr>
                <a:t>, </a:t>
              </a:r>
              <a:r>
                <a:rPr lang="en-US" sz="1400" dirty="0" err="1">
                  <a:solidFill>
                    <a:srgbClr val="17375E"/>
                  </a:solidFill>
                </a:rPr>
                <a:t>xác</a:t>
              </a:r>
              <a:r>
                <a:rPr lang="en-US" sz="1400" dirty="0">
                  <a:solidFill>
                    <a:srgbClr val="17375E"/>
                  </a:solidFill>
                </a:rPr>
                <a:t> minh </a:t>
              </a:r>
              <a:r>
                <a:rPr lang="en-US" sz="1400" dirty="0" err="1">
                  <a:solidFill>
                    <a:srgbClr val="17375E"/>
                  </a:solidFill>
                </a:rPr>
                <a:t>nội</a:t>
              </a:r>
              <a:r>
                <a:rPr lang="en-US" sz="1400" dirty="0">
                  <a:solidFill>
                    <a:srgbClr val="17375E"/>
                  </a:solidFill>
                </a:rPr>
                <a:t> dung </a:t>
              </a:r>
              <a:r>
                <a:rPr lang="en-US" sz="1400" dirty="0" err="1">
                  <a:solidFill>
                    <a:srgbClr val="17375E"/>
                  </a:solidFill>
                </a:rPr>
                <a:t>khiếu</a:t>
              </a:r>
              <a:r>
                <a:rPr lang="en-US" sz="1400" dirty="0">
                  <a:solidFill>
                    <a:srgbClr val="17375E"/>
                  </a:solidFill>
                </a:rPr>
                <a:t> </a:t>
              </a:r>
              <a:r>
                <a:rPr lang="en-US" sz="1400" dirty="0" err="1">
                  <a:solidFill>
                    <a:srgbClr val="17375E"/>
                  </a:solidFill>
                </a:rPr>
                <a:t>nại</a:t>
              </a:r>
              <a:endParaRPr lang="vi-VN" sz="1400" dirty="0">
                <a:solidFill>
                  <a:srgbClr val="17375E"/>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44" name="矩形 30">
              <a:extLst>
                <a:ext uri="{FF2B5EF4-FFF2-40B4-BE49-F238E27FC236}">
                  <a16:creationId xmlns:a16="http://schemas.microsoft.com/office/drawing/2014/main" id="{4E368A4B-F9D8-4F05-8F7C-E2588A34F205}"/>
                </a:ext>
              </a:extLst>
            </p:cNvPr>
            <p:cNvSpPr/>
            <p:nvPr/>
          </p:nvSpPr>
          <p:spPr>
            <a:xfrm>
              <a:off x="7002181" y="3296969"/>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03</a:t>
              </a:r>
            </a:p>
          </p:txBody>
        </p:sp>
      </p:grpSp>
      <p:grpSp>
        <p:nvGrpSpPr>
          <p:cNvPr id="45" name="组合 31">
            <a:extLst>
              <a:ext uri="{FF2B5EF4-FFF2-40B4-BE49-F238E27FC236}">
                <a16:creationId xmlns:a16="http://schemas.microsoft.com/office/drawing/2014/main" id="{338DAF0F-D0D3-4F88-9C83-310E834C1F27}"/>
              </a:ext>
            </a:extLst>
          </p:cNvPr>
          <p:cNvGrpSpPr/>
          <p:nvPr/>
        </p:nvGrpSpPr>
        <p:grpSpPr>
          <a:xfrm>
            <a:off x="4558545" y="1552580"/>
            <a:ext cx="4122713" cy="936104"/>
            <a:chOff x="7002181" y="4101075"/>
            <a:chExt cx="4542126" cy="1248365"/>
          </a:xfrm>
        </p:grpSpPr>
        <p:sp>
          <p:nvSpPr>
            <p:cNvPr id="46" name="矩形 32">
              <a:extLst>
                <a:ext uri="{FF2B5EF4-FFF2-40B4-BE49-F238E27FC236}">
                  <a16:creationId xmlns:a16="http://schemas.microsoft.com/office/drawing/2014/main" id="{5D0D6238-A666-4671-98EC-97EB16659DCB}"/>
                </a:ext>
              </a:extLst>
            </p:cNvPr>
            <p:cNvSpPr/>
            <p:nvPr/>
          </p:nvSpPr>
          <p:spPr>
            <a:xfrm>
              <a:off x="7704307" y="4101075"/>
              <a:ext cx="3840000" cy="1248365"/>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it-IT" sz="1400" dirty="0">
                  <a:solidFill>
                    <a:srgbClr val="17375E"/>
                  </a:solidFill>
                </a:rPr>
                <a:t>Đối thoại trực tiếp với người khiếu nại, người đại diện, người được ủy quyền, luật sư, trợ giúp viên pháp lý của người khiếu nại</a:t>
              </a:r>
              <a:endParaRPr lang="vi-VN" sz="1400" dirty="0">
                <a:solidFill>
                  <a:srgbClr val="17375E"/>
                </a:solidFill>
              </a:endParaRPr>
            </a:p>
          </p:txBody>
        </p:sp>
        <p:sp>
          <p:nvSpPr>
            <p:cNvPr id="47" name="矩形 34">
              <a:extLst>
                <a:ext uri="{FF2B5EF4-FFF2-40B4-BE49-F238E27FC236}">
                  <a16:creationId xmlns:a16="http://schemas.microsoft.com/office/drawing/2014/main" id="{05967915-788D-4414-BA8F-C8E9021BBF06}"/>
                </a:ext>
              </a:extLst>
            </p:cNvPr>
            <p:cNvSpPr/>
            <p:nvPr/>
          </p:nvSpPr>
          <p:spPr>
            <a:xfrm>
              <a:off x="7002181" y="4101075"/>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04</a:t>
              </a:r>
            </a:p>
          </p:txBody>
        </p:sp>
      </p:grpSp>
      <p:grpSp>
        <p:nvGrpSpPr>
          <p:cNvPr id="48" name="组合 35">
            <a:extLst>
              <a:ext uri="{FF2B5EF4-FFF2-40B4-BE49-F238E27FC236}">
                <a16:creationId xmlns:a16="http://schemas.microsoft.com/office/drawing/2014/main" id="{3C53E334-A179-4E99-8F1D-783EAC075F22}"/>
              </a:ext>
            </a:extLst>
          </p:cNvPr>
          <p:cNvGrpSpPr/>
          <p:nvPr/>
        </p:nvGrpSpPr>
        <p:grpSpPr>
          <a:xfrm>
            <a:off x="4663083" y="2715764"/>
            <a:ext cx="4122713" cy="530905"/>
            <a:chOff x="7002181" y="4905182"/>
            <a:chExt cx="4542126" cy="708001"/>
          </a:xfrm>
        </p:grpSpPr>
        <p:sp>
          <p:nvSpPr>
            <p:cNvPr id="49" name="矩形 37">
              <a:extLst>
                <a:ext uri="{FF2B5EF4-FFF2-40B4-BE49-F238E27FC236}">
                  <a16:creationId xmlns:a16="http://schemas.microsoft.com/office/drawing/2014/main" id="{6C4F1FE3-72E1-4E1E-8502-2738651C9A77}"/>
                </a:ext>
              </a:extLst>
            </p:cNvPr>
            <p:cNvSpPr/>
            <p:nvPr/>
          </p:nvSpPr>
          <p:spPr>
            <a:xfrm>
              <a:off x="7704307" y="4905182"/>
              <a:ext cx="3840000" cy="708001"/>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7375E"/>
                  </a:solidFill>
                  <a:effectLst/>
                  <a:uLnTx/>
                  <a:uFillTx/>
                  <a:ea typeface="+mn-ea"/>
                  <a:cs typeface="+mn-cs"/>
                </a:rPr>
                <a:t>Ra </a:t>
              </a:r>
              <a:r>
                <a:rPr kumimoji="0" lang="en-US" sz="1400" b="0" i="0" u="none" strike="noStrike" kern="1200" cap="none" spc="0" normalizeH="0" baseline="0" noProof="0" dirty="0" err="1">
                  <a:ln>
                    <a:noFill/>
                  </a:ln>
                  <a:solidFill>
                    <a:srgbClr val="17375E"/>
                  </a:solidFill>
                  <a:effectLst/>
                  <a:uLnTx/>
                  <a:uFillTx/>
                  <a:ea typeface="+mn-ea"/>
                  <a:cs typeface="+mn-cs"/>
                </a:rPr>
                <a:t>quyết</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định</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giải</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quyết</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khiếu</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nại</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lần</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đầu</a:t>
              </a: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50" name="矩形 38">
              <a:extLst>
                <a:ext uri="{FF2B5EF4-FFF2-40B4-BE49-F238E27FC236}">
                  <a16:creationId xmlns:a16="http://schemas.microsoft.com/office/drawing/2014/main" id="{FA99D894-B497-4DE0-93D2-8CD6DF54E4F5}"/>
                </a:ext>
              </a:extLst>
            </p:cNvPr>
            <p:cNvSpPr/>
            <p:nvPr/>
          </p:nvSpPr>
          <p:spPr>
            <a:xfrm>
              <a:off x="7002181" y="4905182"/>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05</a:t>
              </a:r>
            </a:p>
          </p:txBody>
        </p:sp>
      </p:grpSp>
      <p:grpSp>
        <p:nvGrpSpPr>
          <p:cNvPr id="51" name="组合 40">
            <a:extLst>
              <a:ext uri="{FF2B5EF4-FFF2-40B4-BE49-F238E27FC236}">
                <a16:creationId xmlns:a16="http://schemas.microsoft.com/office/drawing/2014/main" id="{0DAA48FC-561C-49AF-AB15-D303F610ED04}"/>
              </a:ext>
            </a:extLst>
          </p:cNvPr>
          <p:cNvGrpSpPr/>
          <p:nvPr/>
        </p:nvGrpSpPr>
        <p:grpSpPr>
          <a:xfrm>
            <a:off x="4663083" y="3832027"/>
            <a:ext cx="4122713" cy="467915"/>
            <a:chOff x="7002181" y="5709289"/>
            <a:chExt cx="4542126" cy="624000"/>
          </a:xfrm>
        </p:grpSpPr>
        <p:sp>
          <p:nvSpPr>
            <p:cNvPr id="52" name="矩形 41">
              <a:extLst>
                <a:ext uri="{FF2B5EF4-FFF2-40B4-BE49-F238E27FC236}">
                  <a16:creationId xmlns:a16="http://schemas.microsoft.com/office/drawing/2014/main" id="{B82E8490-0BBE-4F38-AFA9-0489CF104CE8}"/>
                </a:ext>
              </a:extLst>
            </p:cNvPr>
            <p:cNvSpPr/>
            <p:nvPr/>
          </p:nvSpPr>
          <p:spPr>
            <a:xfrm>
              <a:off x="7704307" y="5709289"/>
              <a:ext cx="3840000" cy="624000"/>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7375E"/>
                  </a:solidFill>
                  <a:effectLst/>
                  <a:uLnTx/>
                  <a:uFillTx/>
                  <a:ea typeface="+mn-ea"/>
                  <a:cs typeface="+mn-cs"/>
                </a:rPr>
                <a:t>Gửi</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giải</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quyết</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khiếu</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nại</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lần</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đầu</a:t>
              </a: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53" name="矩形 42">
              <a:extLst>
                <a:ext uri="{FF2B5EF4-FFF2-40B4-BE49-F238E27FC236}">
                  <a16:creationId xmlns:a16="http://schemas.microsoft.com/office/drawing/2014/main" id="{EE9B451F-0C42-4956-8C12-8AA80B49EDBD}"/>
                </a:ext>
              </a:extLst>
            </p:cNvPr>
            <p:cNvSpPr/>
            <p:nvPr/>
          </p:nvSpPr>
          <p:spPr>
            <a:xfrm>
              <a:off x="7002181" y="5709289"/>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06</a:t>
              </a:r>
            </a:p>
          </p:txBody>
        </p:sp>
      </p:grpSp>
    </p:spTree>
    <p:extLst>
      <p:ext uri="{BB962C8B-B14F-4D97-AF65-F5344CB8AC3E}">
        <p14:creationId xmlns:p14="http://schemas.microsoft.com/office/powerpoint/2010/main" val="346214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50"/>
                                        <p:tgtEl>
                                          <p:spTgt spid="2"/>
                                        </p:tgtEl>
                                      </p:cBhvr>
                                    </p:animEffect>
                                    <p:anim calcmode="lin" valueType="num">
                                      <p:cBhvr>
                                        <p:cTn id="19" dur="250" fill="hold"/>
                                        <p:tgtEl>
                                          <p:spTgt spid="2"/>
                                        </p:tgtEl>
                                        <p:attrNameLst>
                                          <p:attrName>ppt_x</p:attrName>
                                        </p:attrNameLst>
                                      </p:cBhvr>
                                      <p:tavLst>
                                        <p:tav tm="0">
                                          <p:val>
                                            <p:strVal val="#ppt_x"/>
                                          </p:val>
                                        </p:tav>
                                        <p:tav tm="100000">
                                          <p:val>
                                            <p:strVal val="#ppt_x"/>
                                          </p:val>
                                        </p:tav>
                                      </p:tavLst>
                                    </p:anim>
                                    <p:anim calcmode="lin" valueType="num">
                                      <p:cBhvr>
                                        <p:cTn id="20" dur="25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1250"/>
                            </p:stCondLst>
                            <p:childTnLst>
                              <p:par>
                                <p:cTn id="22" presetID="16" presetClass="entr" presetSubtype="21" fill="hold" nodeType="after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barn(inVertical)">
                                      <p:cBhvr>
                                        <p:cTn id="24" dur="500"/>
                                        <p:tgtEl>
                                          <p:spTgt spid="35">
                                            <p:txEl>
                                              <p:pRg st="0" end="0"/>
                                            </p:txEl>
                                          </p:spTgt>
                                        </p:tgtEl>
                                      </p:cBhvr>
                                    </p:animEffect>
                                  </p:childTnLst>
                                </p:cTn>
                              </p:par>
                            </p:childTnLst>
                          </p:cTn>
                        </p:par>
                        <p:par>
                          <p:cTn id="25" fill="hold">
                            <p:stCondLst>
                              <p:cond delay="1750"/>
                            </p:stCondLst>
                            <p:childTnLst>
                              <p:par>
                                <p:cTn id="26" presetID="16" presetClass="entr" presetSubtype="21" fill="hold" nodeType="afterEffect">
                                  <p:stCondLst>
                                    <p:cond delay="0"/>
                                  </p:stCondLst>
                                  <p:childTnLst>
                                    <p:set>
                                      <p:cBhvr>
                                        <p:cTn id="27" dur="1" fill="hold">
                                          <p:stCondLst>
                                            <p:cond delay="0"/>
                                          </p:stCondLst>
                                        </p:cTn>
                                        <p:tgtEl>
                                          <p:spTgt spid="35">
                                            <p:txEl>
                                              <p:pRg st="1" end="1"/>
                                            </p:txEl>
                                          </p:spTgt>
                                        </p:tgtEl>
                                        <p:attrNameLst>
                                          <p:attrName>style.visibility</p:attrName>
                                        </p:attrNameLst>
                                      </p:cBhvr>
                                      <p:to>
                                        <p:strVal val="visible"/>
                                      </p:to>
                                    </p:set>
                                    <p:animEffect transition="in" filter="barn(inVertical)">
                                      <p:cBhvr>
                                        <p:cTn id="28" dur="500"/>
                                        <p:tgtEl>
                                          <p:spTgt spid="35">
                                            <p:txEl>
                                              <p:pRg st="1" end="1"/>
                                            </p:txEl>
                                          </p:spTgt>
                                        </p:tgtEl>
                                      </p:cBhvr>
                                    </p:animEffect>
                                  </p:childTnLst>
                                </p:cTn>
                              </p:par>
                            </p:childTnLst>
                          </p:cTn>
                        </p:par>
                        <p:par>
                          <p:cTn id="29" fill="hold">
                            <p:stCondLst>
                              <p:cond delay="2250"/>
                            </p:stCondLst>
                            <p:childTnLst>
                              <p:par>
                                <p:cTn id="30" presetID="2" presetClass="entr" presetSubtype="2"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ppt_x</p:attrName>
                                        </p:attrNameLst>
                                      </p:cBhvr>
                                      <p:tavLst>
                                        <p:tav tm="0">
                                          <p:val>
                                            <p:strVal val="1+#ppt_w/2"/>
                                          </p:val>
                                        </p:tav>
                                        <p:tav tm="100000">
                                          <p:val>
                                            <p:strVal val="#ppt_x"/>
                                          </p:val>
                                        </p:tav>
                                      </p:tavLst>
                                    </p:anim>
                                    <p:anim calcmode="lin" valueType="num">
                                      <p:cBhvr>
                                        <p:cTn id="33" dur="500" fill="hold"/>
                                        <p:tgtEl>
                                          <p:spTgt spid="36"/>
                                        </p:tgtEl>
                                        <p:attrNameLst>
                                          <p:attrName>ppt_y</p:attrName>
                                        </p:attrNameLst>
                                      </p:cBhvr>
                                      <p:tavLst>
                                        <p:tav tm="0">
                                          <p:val>
                                            <p:strVal val="#ppt_y"/>
                                          </p:val>
                                        </p:tav>
                                        <p:tav tm="100000">
                                          <p:val>
                                            <p:strVal val="#ppt_y"/>
                                          </p:val>
                                        </p:tav>
                                      </p:tavLst>
                                    </p:anim>
                                  </p:childTnLst>
                                </p:cTn>
                              </p:par>
                            </p:childTnLst>
                          </p:cTn>
                        </p:par>
                        <p:par>
                          <p:cTn id="34" fill="hold">
                            <p:stCondLst>
                              <p:cond delay="2750"/>
                            </p:stCondLst>
                            <p:childTnLst>
                              <p:par>
                                <p:cTn id="35" presetID="2" presetClass="entr" presetSubtype="2"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ppt_x</p:attrName>
                                        </p:attrNameLst>
                                      </p:cBhvr>
                                      <p:tavLst>
                                        <p:tav tm="0">
                                          <p:val>
                                            <p:strVal val="1+#ppt_w/2"/>
                                          </p:val>
                                        </p:tav>
                                        <p:tav tm="100000">
                                          <p:val>
                                            <p:strVal val="#ppt_x"/>
                                          </p:val>
                                        </p:tav>
                                      </p:tavLst>
                                    </p:anim>
                                    <p:anim calcmode="lin" valueType="num">
                                      <p:cBhvr>
                                        <p:cTn id="38" dur="50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3250"/>
                            </p:stCondLst>
                            <p:childTnLst>
                              <p:par>
                                <p:cTn id="40" presetID="2" presetClass="entr" presetSubtype="2"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ppt_x</p:attrName>
                                        </p:attrNameLst>
                                      </p:cBhvr>
                                      <p:tavLst>
                                        <p:tav tm="0">
                                          <p:val>
                                            <p:strVal val="1+#ppt_w/2"/>
                                          </p:val>
                                        </p:tav>
                                        <p:tav tm="100000">
                                          <p:val>
                                            <p:strVal val="#ppt_x"/>
                                          </p:val>
                                        </p:tav>
                                      </p:tavLst>
                                    </p:anim>
                                    <p:anim calcmode="lin" valueType="num">
                                      <p:cBhvr>
                                        <p:cTn id="43" dur="500" fill="hold"/>
                                        <p:tgtEl>
                                          <p:spTgt spid="42"/>
                                        </p:tgtEl>
                                        <p:attrNameLst>
                                          <p:attrName>ppt_y</p:attrName>
                                        </p:attrNameLst>
                                      </p:cBhvr>
                                      <p:tavLst>
                                        <p:tav tm="0">
                                          <p:val>
                                            <p:strVal val="#ppt_y"/>
                                          </p:val>
                                        </p:tav>
                                        <p:tav tm="100000">
                                          <p:val>
                                            <p:strVal val="#ppt_y"/>
                                          </p:val>
                                        </p:tav>
                                      </p:tavLst>
                                    </p:anim>
                                  </p:childTnLst>
                                </p:cTn>
                              </p:par>
                            </p:childTnLst>
                          </p:cTn>
                        </p:par>
                        <p:par>
                          <p:cTn id="44" fill="hold">
                            <p:stCondLst>
                              <p:cond delay="3750"/>
                            </p:stCondLst>
                            <p:childTnLst>
                              <p:par>
                                <p:cTn id="45" presetID="2" presetClass="entr" presetSubtype="2"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ppt_x</p:attrName>
                                        </p:attrNameLst>
                                      </p:cBhvr>
                                      <p:tavLst>
                                        <p:tav tm="0">
                                          <p:val>
                                            <p:strVal val="1+#ppt_w/2"/>
                                          </p:val>
                                        </p:tav>
                                        <p:tav tm="100000">
                                          <p:val>
                                            <p:strVal val="#ppt_x"/>
                                          </p:val>
                                        </p:tav>
                                      </p:tavLst>
                                    </p:anim>
                                    <p:anim calcmode="lin" valueType="num">
                                      <p:cBhvr>
                                        <p:cTn id="48" dur="500" fill="hold"/>
                                        <p:tgtEl>
                                          <p:spTgt spid="45"/>
                                        </p:tgtEl>
                                        <p:attrNameLst>
                                          <p:attrName>ppt_y</p:attrName>
                                        </p:attrNameLst>
                                      </p:cBhvr>
                                      <p:tavLst>
                                        <p:tav tm="0">
                                          <p:val>
                                            <p:strVal val="#ppt_y"/>
                                          </p:val>
                                        </p:tav>
                                        <p:tav tm="100000">
                                          <p:val>
                                            <p:strVal val="#ppt_y"/>
                                          </p:val>
                                        </p:tav>
                                      </p:tavLst>
                                    </p:anim>
                                  </p:childTnLst>
                                </p:cTn>
                              </p:par>
                            </p:childTnLst>
                          </p:cTn>
                        </p:par>
                        <p:par>
                          <p:cTn id="49" fill="hold">
                            <p:stCondLst>
                              <p:cond delay="4250"/>
                            </p:stCondLst>
                            <p:childTnLst>
                              <p:par>
                                <p:cTn id="50" presetID="2" presetClass="entr" presetSubtype="2"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p:cTn id="52" dur="500" fill="hold"/>
                                        <p:tgtEl>
                                          <p:spTgt spid="48"/>
                                        </p:tgtEl>
                                        <p:attrNameLst>
                                          <p:attrName>ppt_x</p:attrName>
                                        </p:attrNameLst>
                                      </p:cBhvr>
                                      <p:tavLst>
                                        <p:tav tm="0">
                                          <p:val>
                                            <p:strVal val="1+#ppt_w/2"/>
                                          </p:val>
                                        </p:tav>
                                        <p:tav tm="100000">
                                          <p:val>
                                            <p:strVal val="#ppt_x"/>
                                          </p:val>
                                        </p:tav>
                                      </p:tavLst>
                                    </p:anim>
                                    <p:anim calcmode="lin" valueType="num">
                                      <p:cBhvr>
                                        <p:cTn id="53" dur="500" fill="hold"/>
                                        <p:tgtEl>
                                          <p:spTgt spid="48"/>
                                        </p:tgtEl>
                                        <p:attrNameLst>
                                          <p:attrName>ppt_y</p:attrName>
                                        </p:attrNameLst>
                                      </p:cBhvr>
                                      <p:tavLst>
                                        <p:tav tm="0">
                                          <p:val>
                                            <p:strVal val="#ppt_y"/>
                                          </p:val>
                                        </p:tav>
                                        <p:tav tm="100000">
                                          <p:val>
                                            <p:strVal val="#ppt_y"/>
                                          </p:val>
                                        </p:tav>
                                      </p:tavLst>
                                    </p:anim>
                                  </p:childTnLst>
                                </p:cTn>
                              </p:par>
                            </p:childTnLst>
                          </p:cTn>
                        </p:par>
                        <p:par>
                          <p:cTn id="54" fill="hold">
                            <p:stCondLst>
                              <p:cond delay="4750"/>
                            </p:stCondLst>
                            <p:childTnLst>
                              <p:par>
                                <p:cTn id="55" presetID="2" presetClass="entr" presetSubtype="2" fill="hold" nodeType="after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ppt_x</p:attrName>
                                        </p:attrNameLst>
                                      </p:cBhvr>
                                      <p:tavLst>
                                        <p:tav tm="0">
                                          <p:val>
                                            <p:strVal val="1+#ppt_w/2"/>
                                          </p:val>
                                        </p:tav>
                                        <p:tav tm="100000">
                                          <p:val>
                                            <p:strVal val="#ppt_x"/>
                                          </p:val>
                                        </p:tav>
                                      </p:tavLst>
                                    </p:anim>
                                    <p:anim calcmode="lin" valueType="num">
                                      <p:cBhvr>
                                        <p:cTn id="58"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4"/>
          <p:cNvSpPr txBox="1">
            <a:spLocks noChangeArrowheads="1"/>
          </p:cNvSpPr>
          <p:nvPr/>
        </p:nvSpPr>
        <p:spPr bwMode="auto">
          <a:xfrm>
            <a:off x="611560" y="186194"/>
            <a:ext cx="8280920" cy="369332"/>
          </a:xfrm>
          <a:prstGeom prst="rect">
            <a:avLst/>
          </a:prstGeom>
          <a:noFill/>
          <a:ln w="9525">
            <a:noFill/>
            <a:miter lim="800000"/>
          </a:ln>
        </p:spPr>
        <p:txBody>
          <a:bodyPr wrap="square">
            <a:spAutoFit/>
          </a:bodyPr>
          <a:lstStyle/>
          <a:p>
            <a:r>
              <a:rPr lang="en-US" dirty="0">
                <a:latin typeface="+mj-lt"/>
              </a:rPr>
              <a:t>I</a:t>
            </a:r>
            <a:r>
              <a:rPr lang="vi-VN" dirty="0">
                <a:latin typeface="+mj-lt"/>
              </a:rPr>
              <a:t>. </a:t>
            </a:r>
            <a:r>
              <a:rPr lang="en-US" dirty="0">
                <a:latin typeface="+mj-lt"/>
              </a:rPr>
              <a:t>GIẢI QUYẾT KHIẾU NẠI</a:t>
            </a:r>
            <a:endParaRPr lang="vi-VN" dirty="0">
              <a:latin typeface="+mj-lt"/>
            </a:endParaRPr>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Hộp Văn bản 1">
            <a:extLst>
              <a:ext uri="{FF2B5EF4-FFF2-40B4-BE49-F238E27FC236}">
                <a16:creationId xmlns:a16="http://schemas.microsoft.com/office/drawing/2014/main" id="{022F6593-12EE-4D6D-8156-B188D799AF90}"/>
              </a:ext>
            </a:extLst>
          </p:cNvPr>
          <p:cNvSpPr txBox="1"/>
          <p:nvPr/>
        </p:nvSpPr>
        <p:spPr>
          <a:xfrm>
            <a:off x="725485" y="771550"/>
            <a:ext cx="8166995" cy="369332"/>
          </a:xfrm>
          <a:prstGeom prst="rect">
            <a:avLst/>
          </a:prstGeom>
          <a:noFill/>
        </p:spPr>
        <p:txBody>
          <a:bodyPr wrap="square" rtlCol="0">
            <a:spAutoFit/>
          </a:bodyPr>
          <a:lstStyle/>
          <a:p>
            <a:r>
              <a:rPr lang="en-US" dirty="0"/>
              <a:t>* </a:t>
            </a:r>
            <a:r>
              <a:rPr lang="en-US" dirty="0" err="1"/>
              <a:t>Quy</a:t>
            </a:r>
            <a:r>
              <a:rPr lang="en-US" dirty="0"/>
              <a:t> </a:t>
            </a:r>
            <a:r>
              <a:rPr lang="en-US" dirty="0" err="1"/>
              <a:t>trình</a:t>
            </a:r>
            <a:r>
              <a:rPr lang="en-US" dirty="0"/>
              <a:t> </a:t>
            </a:r>
            <a:r>
              <a:rPr lang="en-US" dirty="0" err="1"/>
              <a:t>giải</a:t>
            </a:r>
            <a:r>
              <a:rPr lang="en-US" dirty="0"/>
              <a:t> </a:t>
            </a:r>
            <a:r>
              <a:rPr lang="en-US" dirty="0" err="1"/>
              <a:t>quyết</a:t>
            </a:r>
            <a:r>
              <a:rPr lang="en-US" dirty="0"/>
              <a:t> </a:t>
            </a:r>
            <a:r>
              <a:rPr lang="en-US" dirty="0" err="1"/>
              <a:t>khiếu</a:t>
            </a:r>
            <a:r>
              <a:rPr lang="en-US" dirty="0"/>
              <a:t> </a:t>
            </a:r>
            <a:r>
              <a:rPr lang="en-US" dirty="0" err="1"/>
              <a:t>nại</a:t>
            </a:r>
            <a:r>
              <a:rPr lang="en-US" dirty="0"/>
              <a:t> </a:t>
            </a:r>
            <a:r>
              <a:rPr lang="en-US" dirty="0" err="1"/>
              <a:t>lần</a:t>
            </a:r>
            <a:r>
              <a:rPr lang="en-US" dirty="0"/>
              <a:t> </a:t>
            </a:r>
            <a:r>
              <a:rPr lang="en-US" dirty="0" err="1"/>
              <a:t>hai</a:t>
            </a:r>
            <a:endParaRPr lang="vi-VN" dirty="0"/>
          </a:p>
        </p:txBody>
      </p:sp>
      <p:sp>
        <p:nvSpPr>
          <p:cNvPr id="18" name="Hộp Văn bản 17">
            <a:extLst>
              <a:ext uri="{FF2B5EF4-FFF2-40B4-BE49-F238E27FC236}">
                <a16:creationId xmlns:a16="http://schemas.microsoft.com/office/drawing/2014/main" id="{7B594E95-25B1-4725-B457-031412E2878C}"/>
              </a:ext>
            </a:extLst>
          </p:cNvPr>
          <p:cNvSpPr txBox="1"/>
          <p:nvPr/>
        </p:nvSpPr>
        <p:spPr>
          <a:xfrm>
            <a:off x="4446240" y="731520"/>
            <a:ext cx="4697760" cy="370358"/>
          </a:xfrm>
          <a:prstGeom prst="rect">
            <a:avLst/>
          </a:prstGeom>
          <a:noFill/>
        </p:spPr>
        <p:txBody>
          <a:bodyPr wrap="square">
            <a:spAutoFit/>
          </a:bodyPr>
          <a:lstStyle/>
          <a:p>
            <a:pPr algn="r">
              <a:lnSpc>
                <a:spcPct val="115000"/>
              </a:lnSpc>
              <a:spcBef>
                <a:spcPts val="400"/>
              </a:spcBef>
              <a:spcAft>
                <a:spcPts val="1000"/>
              </a:spcAft>
            </a:pPr>
            <a:r>
              <a:rPr lang="en-US">
                <a:solidFill>
                  <a:schemeClr val="bg1"/>
                </a:solidFill>
                <a:latin typeface="#9Slide02 Tieu de rat dai 02" panose="020B0606020202050201" pitchFamily="34" charset="0"/>
              </a:rPr>
              <a:t>Tuyên truyền trước Đại hội</a:t>
            </a:r>
            <a:endParaRPr lang="vi-VN">
              <a:solidFill>
                <a:schemeClr val="bg1"/>
              </a:solidFill>
              <a:latin typeface="#9Slide02 Tieu de rat dai 02" panose="020B0606020202050201" pitchFamily="34" charset="0"/>
            </a:endParaRPr>
          </a:p>
        </p:txBody>
      </p:sp>
      <p:sp>
        <p:nvSpPr>
          <p:cNvPr id="35" name="TextBox 19">
            <a:extLst>
              <a:ext uri="{FF2B5EF4-FFF2-40B4-BE49-F238E27FC236}">
                <a16:creationId xmlns:a16="http://schemas.microsoft.com/office/drawing/2014/main" id="{0C17B47C-1BFF-4195-8553-CB15B9BB1263}"/>
              </a:ext>
            </a:extLst>
          </p:cNvPr>
          <p:cNvSpPr txBox="1"/>
          <p:nvPr/>
        </p:nvSpPr>
        <p:spPr>
          <a:xfrm>
            <a:off x="827584" y="1173743"/>
            <a:ext cx="2159794" cy="830997"/>
          </a:xfrm>
          <a:prstGeom prst="rect">
            <a:avLst/>
          </a:prstGeom>
          <a:noFill/>
          <a:ln w="9525">
            <a:noFill/>
          </a:ln>
        </p:spPr>
        <p:txBody>
          <a:bodyPr wrap="square" anchor="t">
            <a:spAutoFit/>
          </a:bodyPr>
          <a:lstStyle/>
          <a:p>
            <a:pPr fontAlgn="base">
              <a:spcBef>
                <a:spcPct val="0"/>
              </a:spcBef>
              <a:spcAft>
                <a:spcPct val="0"/>
              </a:spcAft>
            </a:pPr>
            <a:r>
              <a:rPr lang="vi-VN" altLang="zh-CN" sz="2400">
                <a:solidFill>
                  <a:schemeClr val="bg1"/>
                </a:solidFill>
                <a:latin typeface="#9Slide02 Tieu de rat dai 02" panose="020B0606020202050201" pitchFamily="34" charset="0"/>
                <a:sym typeface="inpin heiti" panose="00000500000000000000" pitchFamily="2" charset="-122"/>
              </a:rPr>
              <a:t>Tuyên truyền</a:t>
            </a:r>
            <a:endParaRPr lang="en-US" altLang="zh-CN" sz="2400">
              <a:solidFill>
                <a:schemeClr val="bg1"/>
              </a:solidFill>
              <a:latin typeface="#9Slide02 Tieu de rat dai 02" panose="020B0606020202050201" pitchFamily="34" charset="0"/>
              <a:sym typeface="inpin heiti" panose="00000500000000000000" pitchFamily="2" charset="-122"/>
            </a:endParaRPr>
          </a:p>
          <a:p>
            <a:pPr fontAlgn="base">
              <a:spcBef>
                <a:spcPct val="0"/>
              </a:spcBef>
              <a:spcAft>
                <a:spcPct val="0"/>
              </a:spcAft>
            </a:pPr>
            <a:r>
              <a:rPr lang="vi-VN" altLang="zh-CN" sz="2400">
                <a:solidFill>
                  <a:schemeClr val="bg1"/>
                </a:solidFill>
                <a:latin typeface="#9Slide02 Tieu de rat dai 02" panose="020B0606020202050201" pitchFamily="34" charset="0"/>
                <a:sym typeface="inpin heiti" panose="00000500000000000000" pitchFamily="2" charset="-122"/>
              </a:rPr>
              <a:t>sau Đại hội </a:t>
            </a:r>
            <a:endParaRPr lang="zh-CN" altLang="en-US" sz="2400" dirty="0">
              <a:solidFill>
                <a:schemeClr val="bg1"/>
              </a:solidFill>
              <a:latin typeface="#9Slide02 Tieu de rat dai 02" panose="020B0606020202050201" pitchFamily="34" charset="0"/>
              <a:sym typeface="inpin heiti" panose="00000500000000000000" pitchFamily="2" charset="-122"/>
            </a:endParaRPr>
          </a:p>
        </p:txBody>
      </p:sp>
      <p:grpSp>
        <p:nvGrpSpPr>
          <p:cNvPr id="36" name="组合 16">
            <a:extLst>
              <a:ext uri="{FF2B5EF4-FFF2-40B4-BE49-F238E27FC236}">
                <a16:creationId xmlns:a16="http://schemas.microsoft.com/office/drawing/2014/main" id="{3D8AAC41-6454-46F2-AC53-63AE113D64A3}"/>
              </a:ext>
            </a:extLst>
          </p:cNvPr>
          <p:cNvGrpSpPr/>
          <p:nvPr/>
        </p:nvGrpSpPr>
        <p:grpSpPr>
          <a:xfrm>
            <a:off x="323528" y="1563638"/>
            <a:ext cx="4122712" cy="723612"/>
            <a:chOff x="7002181" y="1688755"/>
            <a:chExt cx="4542126" cy="962541"/>
          </a:xfrm>
        </p:grpSpPr>
        <p:sp>
          <p:nvSpPr>
            <p:cNvPr id="37" name="矩形 23">
              <a:extLst>
                <a:ext uri="{FF2B5EF4-FFF2-40B4-BE49-F238E27FC236}">
                  <a16:creationId xmlns:a16="http://schemas.microsoft.com/office/drawing/2014/main" id="{73EC687B-0B1C-4AB6-9B66-28E74A81C9F8}"/>
                </a:ext>
              </a:extLst>
            </p:cNvPr>
            <p:cNvSpPr/>
            <p:nvPr/>
          </p:nvSpPr>
          <p:spPr>
            <a:xfrm>
              <a:off x="7704307" y="1688755"/>
              <a:ext cx="3840000" cy="962541"/>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400" dirty="0" err="1">
                  <a:solidFill>
                    <a:srgbClr val="17375E"/>
                  </a:solidFill>
                </a:rPr>
                <a:t>Tiếp</a:t>
              </a:r>
              <a:r>
                <a:rPr lang="en-US" sz="1400" dirty="0">
                  <a:solidFill>
                    <a:srgbClr val="17375E"/>
                  </a:solidFill>
                </a:rPr>
                <a:t> </a:t>
              </a:r>
              <a:r>
                <a:rPr lang="en-US" sz="1400" dirty="0" err="1">
                  <a:solidFill>
                    <a:srgbClr val="17375E"/>
                  </a:solidFill>
                </a:rPr>
                <a:t>nhận</a:t>
              </a:r>
              <a:r>
                <a:rPr lang="en-US" sz="1400" dirty="0">
                  <a:solidFill>
                    <a:srgbClr val="17375E"/>
                  </a:solidFill>
                </a:rPr>
                <a:t> </a:t>
              </a:r>
              <a:r>
                <a:rPr lang="en-US" sz="1400" dirty="0" err="1">
                  <a:solidFill>
                    <a:srgbClr val="17375E"/>
                  </a:solidFill>
                </a:rPr>
                <a:t>đơn</a:t>
              </a:r>
              <a:r>
                <a:rPr lang="en-US" sz="1400" dirty="0">
                  <a:solidFill>
                    <a:srgbClr val="17375E"/>
                  </a:solidFill>
                </a:rPr>
                <a:t> </a:t>
              </a:r>
              <a:r>
                <a:rPr lang="en-US" sz="1400" dirty="0" err="1">
                  <a:solidFill>
                    <a:srgbClr val="17375E"/>
                  </a:solidFill>
                </a:rPr>
                <a:t>khiếu</a:t>
              </a:r>
              <a:r>
                <a:rPr lang="en-US" sz="1400" dirty="0">
                  <a:solidFill>
                    <a:srgbClr val="17375E"/>
                  </a:solidFill>
                </a:rPr>
                <a:t> </a:t>
              </a:r>
              <a:r>
                <a:rPr lang="en-US" sz="1400" dirty="0" err="1">
                  <a:solidFill>
                    <a:srgbClr val="17375E"/>
                  </a:solidFill>
                </a:rPr>
                <a:t>nại</a:t>
              </a:r>
              <a:endParaRPr lang="vi-VN" sz="1400" dirty="0">
                <a:solidFill>
                  <a:srgbClr val="17375E"/>
                </a:solidFill>
              </a:endParaRPr>
            </a:p>
          </p:txBody>
        </p:sp>
        <p:sp>
          <p:nvSpPr>
            <p:cNvPr id="38" name="矩形 24">
              <a:extLst>
                <a:ext uri="{FF2B5EF4-FFF2-40B4-BE49-F238E27FC236}">
                  <a16:creationId xmlns:a16="http://schemas.microsoft.com/office/drawing/2014/main" id="{35961DF1-097F-49D6-BBD3-51BC4DC0AD8B}"/>
                </a:ext>
              </a:extLst>
            </p:cNvPr>
            <p:cNvSpPr/>
            <p:nvPr/>
          </p:nvSpPr>
          <p:spPr>
            <a:xfrm>
              <a:off x="7002181" y="1688755"/>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01</a:t>
              </a:r>
            </a:p>
          </p:txBody>
        </p:sp>
      </p:grpSp>
      <p:grpSp>
        <p:nvGrpSpPr>
          <p:cNvPr id="39" name="组合 25">
            <a:extLst>
              <a:ext uri="{FF2B5EF4-FFF2-40B4-BE49-F238E27FC236}">
                <a16:creationId xmlns:a16="http://schemas.microsoft.com/office/drawing/2014/main" id="{7BFE0439-4C4D-493A-BA5D-682820967327}"/>
              </a:ext>
            </a:extLst>
          </p:cNvPr>
          <p:cNvGrpSpPr/>
          <p:nvPr/>
        </p:nvGrpSpPr>
        <p:grpSpPr>
          <a:xfrm>
            <a:off x="323528" y="2715768"/>
            <a:ext cx="4122712" cy="504056"/>
            <a:chOff x="7002181" y="2492862"/>
            <a:chExt cx="4542126" cy="672195"/>
          </a:xfrm>
        </p:grpSpPr>
        <p:sp>
          <p:nvSpPr>
            <p:cNvPr id="40" name="矩形 26">
              <a:extLst>
                <a:ext uri="{FF2B5EF4-FFF2-40B4-BE49-F238E27FC236}">
                  <a16:creationId xmlns:a16="http://schemas.microsoft.com/office/drawing/2014/main" id="{A01CDADA-C595-4256-AF2F-68DF47E3A54C}"/>
                </a:ext>
              </a:extLst>
            </p:cNvPr>
            <p:cNvSpPr/>
            <p:nvPr/>
          </p:nvSpPr>
          <p:spPr>
            <a:xfrm>
              <a:off x="7704307" y="2492862"/>
              <a:ext cx="3840000" cy="672195"/>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7375E"/>
                  </a:solidFill>
                  <a:effectLst/>
                  <a:uLnTx/>
                  <a:uFillTx/>
                  <a:ea typeface="+mn-ea"/>
                  <a:cs typeface="+mn-cs"/>
                </a:rPr>
                <a:t>Thụ</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lý</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đơn</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khiếu</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nại</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lần</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hai</a:t>
              </a: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41" name="矩形 27">
              <a:extLst>
                <a:ext uri="{FF2B5EF4-FFF2-40B4-BE49-F238E27FC236}">
                  <a16:creationId xmlns:a16="http://schemas.microsoft.com/office/drawing/2014/main" id="{1DD16840-FFF3-4073-B28E-445DE449336D}"/>
                </a:ext>
              </a:extLst>
            </p:cNvPr>
            <p:cNvSpPr/>
            <p:nvPr/>
          </p:nvSpPr>
          <p:spPr>
            <a:xfrm>
              <a:off x="7002181" y="2492862"/>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02</a:t>
              </a:r>
            </a:p>
          </p:txBody>
        </p:sp>
      </p:grpSp>
      <p:grpSp>
        <p:nvGrpSpPr>
          <p:cNvPr id="42" name="组合 28">
            <a:extLst>
              <a:ext uri="{FF2B5EF4-FFF2-40B4-BE49-F238E27FC236}">
                <a16:creationId xmlns:a16="http://schemas.microsoft.com/office/drawing/2014/main" id="{DF1F5F0B-E35E-4748-8BCA-9048F81916E1}"/>
              </a:ext>
            </a:extLst>
          </p:cNvPr>
          <p:cNvGrpSpPr/>
          <p:nvPr/>
        </p:nvGrpSpPr>
        <p:grpSpPr>
          <a:xfrm>
            <a:off x="323528" y="3832027"/>
            <a:ext cx="4122712" cy="467915"/>
            <a:chOff x="7002181" y="3296969"/>
            <a:chExt cx="4542126" cy="624000"/>
          </a:xfrm>
        </p:grpSpPr>
        <p:sp>
          <p:nvSpPr>
            <p:cNvPr id="43" name="矩形 29">
              <a:extLst>
                <a:ext uri="{FF2B5EF4-FFF2-40B4-BE49-F238E27FC236}">
                  <a16:creationId xmlns:a16="http://schemas.microsoft.com/office/drawing/2014/main" id="{CE20489E-F635-47FF-9B1F-F8F37080D14B}"/>
                </a:ext>
              </a:extLst>
            </p:cNvPr>
            <p:cNvSpPr/>
            <p:nvPr/>
          </p:nvSpPr>
          <p:spPr>
            <a:xfrm>
              <a:off x="7704307" y="3296969"/>
              <a:ext cx="3840000" cy="624000"/>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defRPr/>
              </a:pPr>
              <a:r>
                <a:rPr lang="en-US" sz="1400" dirty="0" err="1">
                  <a:solidFill>
                    <a:srgbClr val="17375E"/>
                  </a:solidFill>
                </a:rPr>
                <a:t>Thẩm</a:t>
              </a:r>
              <a:r>
                <a:rPr lang="en-US" sz="1400" dirty="0">
                  <a:solidFill>
                    <a:srgbClr val="17375E"/>
                  </a:solidFill>
                </a:rPr>
                <a:t> </a:t>
              </a:r>
              <a:r>
                <a:rPr lang="en-US" sz="1400" dirty="0" err="1">
                  <a:solidFill>
                    <a:srgbClr val="17375E"/>
                  </a:solidFill>
                </a:rPr>
                <a:t>tra</a:t>
              </a:r>
              <a:r>
                <a:rPr lang="en-US" sz="1400" dirty="0">
                  <a:solidFill>
                    <a:srgbClr val="17375E"/>
                  </a:solidFill>
                </a:rPr>
                <a:t>, </a:t>
              </a:r>
              <a:r>
                <a:rPr lang="en-US" sz="1400" dirty="0" err="1">
                  <a:solidFill>
                    <a:srgbClr val="17375E"/>
                  </a:solidFill>
                </a:rPr>
                <a:t>xác</a:t>
              </a:r>
              <a:r>
                <a:rPr lang="en-US" sz="1400" dirty="0">
                  <a:solidFill>
                    <a:srgbClr val="17375E"/>
                  </a:solidFill>
                </a:rPr>
                <a:t> minh </a:t>
              </a:r>
              <a:r>
                <a:rPr lang="en-US" sz="1400" dirty="0" err="1">
                  <a:solidFill>
                    <a:srgbClr val="17375E"/>
                  </a:solidFill>
                </a:rPr>
                <a:t>nội</a:t>
              </a:r>
              <a:r>
                <a:rPr lang="en-US" sz="1400" dirty="0">
                  <a:solidFill>
                    <a:srgbClr val="17375E"/>
                  </a:solidFill>
                </a:rPr>
                <a:t> dung </a:t>
              </a:r>
              <a:r>
                <a:rPr lang="en-US" sz="1400" dirty="0" err="1">
                  <a:solidFill>
                    <a:srgbClr val="17375E"/>
                  </a:solidFill>
                </a:rPr>
                <a:t>khiếu</a:t>
              </a:r>
              <a:r>
                <a:rPr lang="en-US" sz="1400" dirty="0">
                  <a:solidFill>
                    <a:srgbClr val="17375E"/>
                  </a:solidFill>
                </a:rPr>
                <a:t> </a:t>
              </a:r>
              <a:r>
                <a:rPr lang="en-US" sz="1400" dirty="0" err="1">
                  <a:solidFill>
                    <a:srgbClr val="17375E"/>
                  </a:solidFill>
                </a:rPr>
                <a:t>nại</a:t>
              </a:r>
              <a:r>
                <a:rPr lang="en-US" sz="1400" dirty="0">
                  <a:solidFill>
                    <a:srgbClr val="17375E"/>
                  </a:solidFill>
                </a:rPr>
                <a:t> </a:t>
              </a:r>
              <a:r>
                <a:rPr lang="en-US" sz="1400" dirty="0" err="1">
                  <a:solidFill>
                    <a:srgbClr val="17375E"/>
                  </a:solidFill>
                </a:rPr>
                <a:t>lần</a:t>
              </a:r>
              <a:r>
                <a:rPr lang="en-US" sz="1400" dirty="0">
                  <a:solidFill>
                    <a:srgbClr val="17375E"/>
                  </a:solidFill>
                </a:rPr>
                <a:t> 2</a:t>
              </a:r>
              <a:endParaRPr lang="vi-VN" sz="1400" dirty="0">
                <a:solidFill>
                  <a:srgbClr val="17375E"/>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44" name="矩形 30">
              <a:extLst>
                <a:ext uri="{FF2B5EF4-FFF2-40B4-BE49-F238E27FC236}">
                  <a16:creationId xmlns:a16="http://schemas.microsoft.com/office/drawing/2014/main" id="{4E368A4B-F9D8-4F05-8F7C-E2588A34F205}"/>
                </a:ext>
              </a:extLst>
            </p:cNvPr>
            <p:cNvSpPr/>
            <p:nvPr/>
          </p:nvSpPr>
          <p:spPr>
            <a:xfrm>
              <a:off x="7002181" y="3296969"/>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03</a:t>
              </a:r>
            </a:p>
          </p:txBody>
        </p:sp>
      </p:grpSp>
      <p:grpSp>
        <p:nvGrpSpPr>
          <p:cNvPr id="45" name="组合 31">
            <a:extLst>
              <a:ext uri="{FF2B5EF4-FFF2-40B4-BE49-F238E27FC236}">
                <a16:creationId xmlns:a16="http://schemas.microsoft.com/office/drawing/2014/main" id="{338DAF0F-D0D3-4F88-9C83-310E834C1F27}"/>
              </a:ext>
            </a:extLst>
          </p:cNvPr>
          <p:cNvGrpSpPr/>
          <p:nvPr/>
        </p:nvGrpSpPr>
        <p:grpSpPr>
          <a:xfrm>
            <a:off x="4558545" y="1552580"/>
            <a:ext cx="4122713" cy="723612"/>
            <a:chOff x="7002181" y="4101075"/>
            <a:chExt cx="4542126" cy="964991"/>
          </a:xfrm>
        </p:grpSpPr>
        <p:sp>
          <p:nvSpPr>
            <p:cNvPr id="46" name="矩形 32">
              <a:extLst>
                <a:ext uri="{FF2B5EF4-FFF2-40B4-BE49-F238E27FC236}">
                  <a16:creationId xmlns:a16="http://schemas.microsoft.com/office/drawing/2014/main" id="{5D0D6238-A666-4671-98EC-97EB16659DCB}"/>
                </a:ext>
              </a:extLst>
            </p:cNvPr>
            <p:cNvSpPr/>
            <p:nvPr/>
          </p:nvSpPr>
          <p:spPr>
            <a:xfrm>
              <a:off x="7704307" y="4101075"/>
              <a:ext cx="3840000" cy="964991"/>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it-IT" sz="1400" dirty="0">
                  <a:solidFill>
                    <a:srgbClr val="17375E"/>
                  </a:solidFill>
                </a:rPr>
                <a:t>Tổ chức đối thoại</a:t>
              </a:r>
              <a:endParaRPr lang="vi-VN" sz="1400" dirty="0">
                <a:solidFill>
                  <a:srgbClr val="17375E"/>
                </a:solidFill>
              </a:endParaRPr>
            </a:p>
          </p:txBody>
        </p:sp>
        <p:sp>
          <p:nvSpPr>
            <p:cNvPr id="47" name="矩形 34">
              <a:extLst>
                <a:ext uri="{FF2B5EF4-FFF2-40B4-BE49-F238E27FC236}">
                  <a16:creationId xmlns:a16="http://schemas.microsoft.com/office/drawing/2014/main" id="{05967915-788D-4414-BA8F-C8E9021BBF06}"/>
                </a:ext>
              </a:extLst>
            </p:cNvPr>
            <p:cNvSpPr/>
            <p:nvPr/>
          </p:nvSpPr>
          <p:spPr>
            <a:xfrm>
              <a:off x="7002181" y="4101075"/>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04</a:t>
              </a:r>
            </a:p>
          </p:txBody>
        </p:sp>
      </p:grpSp>
      <p:grpSp>
        <p:nvGrpSpPr>
          <p:cNvPr id="48" name="组合 35">
            <a:extLst>
              <a:ext uri="{FF2B5EF4-FFF2-40B4-BE49-F238E27FC236}">
                <a16:creationId xmlns:a16="http://schemas.microsoft.com/office/drawing/2014/main" id="{3C53E334-A179-4E99-8F1D-783EAC075F22}"/>
              </a:ext>
            </a:extLst>
          </p:cNvPr>
          <p:cNvGrpSpPr/>
          <p:nvPr/>
        </p:nvGrpSpPr>
        <p:grpSpPr>
          <a:xfrm>
            <a:off x="4663083" y="2715766"/>
            <a:ext cx="4122713" cy="936104"/>
            <a:chOff x="7002181" y="4905182"/>
            <a:chExt cx="4542126" cy="1248363"/>
          </a:xfrm>
        </p:grpSpPr>
        <p:sp>
          <p:nvSpPr>
            <p:cNvPr id="49" name="矩形 37">
              <a:extLst>
                <a:ext uri="{FF2B5EF4-FFF2-40B4-BE49-F238E27FC236}">
                  <a16:creationId xmlns:a16="http://schemas.microsoft.com/office/drawing/2014/main" id="{6C4F1FE3-72E1-4E1E-8502-2738651C9A77}"/>
                </a:ext>
              </a:extLst>
            </p:cNvPr>
            <p:cNvSpPr/>
            <p:nvPr/>
          </p:nvSpPr>
          <p:spPr>
            <a:xfrm>
              <a:off x="7704307" y="4905182"/>
              <a:ext cx="3840000" cy="1248363"/>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7375E"/>
                  </a:solidFill>
                  <a:effectLst/>
                  <a:uLnTx/>
                  <a:uFillTx/>
                  <a:ea typeface="+mn-ea"/>
                  <a:cs typeface="+mn-cs"/>
                </a:rPr>
                <a:t>Ra </a:t>
              </a:r>
              <a:r>
                <a:rPr kumimoji="0" lang="en-US" sz="1400" b="0" i="0" u="none" strike="noStrike" kern="1200" cap="none" spc="0" normalizeH="0" baseline="0" noProof="0" dirty="0" err="1">
                  <a:ln>
                    <a:noFill/>
                  </a:ln>
                  <a:solidFill>
                    <a:srgbClr val="17375E"/>
                  </a:solidFill>
                  <a:effectLst/>
                  <a:uLnTx/>
                  <a:uFillTx/>
                  <a:ea typeface="+mn-ea"/>
                  <a:cs typeface="+mn-cs"/>
                </a:rPr>
                <a:t>quyết</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định</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giải</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quyết</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khiếu</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nại</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lần</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hai</a:t>
              </a: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50" name="矩形 38">
              <a:extLst>
                <a:ext uri="{FF2B5EF4-FFF2-40B4-BE49-F238E27FC236}">
                  <a16:creationId xmlns:a16="http://schemas.microsoft.com/office/drawing/2014/main" id="{FA99D894-B497-4DE0-93D2-8CD6DF54E4F5}"/>
                </a:ext>
              </a:extLst>
            </p:cNvPr>
            <p:cNvSpPr/>
            <p:nvPr/>
          </p:nvSpPr>
          <p:spPr>
            <a:xfrm>
              <a:off x="7002181" y="4905182"/>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05</a:t>
              </a:r>
            </a:p>
          </p:txBody>
        </p:sp>
      </p:grpSp>
      <p:grpSp>
        <p:nvGrpSpPr>
          <p:cNvPr id="51" name="组合 40">
            <a:extLst>
              <a:ext uri="{FF2B5EF4-FFF2-40B4-BE49-F238E27FC236}">
                <a16:creationId xmlns:a16="http://schemas.microsoft.com/office/drawing/2014/main" id="{0DAA48FC-561C-49AF-AB15-D303F610ED04}"/>
              </a:ext>
            </a:extLst>
          </p:cNvPr>
          <p:cNvGrpSpPr/>
          <p:nvPr/>
        </p:nvGrpSpPr>
        <p:grpSpPr>
          <a:xfrm>
            <a:off x="4663083" y="3832027"/>
            <a:ext cx="4122713" cy="467915"/>
            <a:chOff x="7002181" y="5709289"/>
            <a:chExt cx="4542126" cy="624000"/>
          </a:xfrm>
        </p:grpSpPr>
        <p:sp>
          <p:nvSpPr>
            <p:cNvPr id="52" name="矩形 41">
              <a:extLst>
                <a:ext uri="{FF2B5EF4-FFF2-40B4-BE49-F238E27FC236}">
                  <a16:creationId xmlns:a16="http://schemas.microsoft.com/office/drawing/2014/main" id="{B82E8490-0BBE-4F38-AFA9-0489CF104CE8}"/>
                </a:ext>
              </a:extLst>
            </p:cNvPr>
            <p:cNvSpPr/>
            <p:nvPr/>
          </p:nvSpPr>
          <p:spPr>
            <a:xfrm>
              <a:off x="7704307" y="5709289"/>
              <a:ext cx="3840000" cy="624000"/>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7375E"/>
                  </a:solidFill>
                  <a:effectLst/>
                  <a:uLnTx/>
                  <a:uFillTx/>
                  <a:ea typeface="+mn-ea"/>
                  <a:cs typeface="+mn-cs"/>
                </a:rPr>
                <a:t>Gửi</a:t>
              </a:r>
              <a:r>
                <a:rPr kumimoji="0" lang="en-US" sz="1400" b="0" i="0" u="none" strike="noStrike" kern="1200" cap="none" spc="0" normalizeH="0" baseline="0" noProof="0" dirty="0">
                  <a:ln>
                    <a:noFill/>
                  </a:ln>
                  <a:solidFill>
                    <a:srgbClr val="17375E"/>
                  </a:solidFill>
                  <a:effectLst/>
                  <a:uLnTx/>
                  <a:uFillTx/>
                  <a:ea typeface="+mn-ea"/>
                  <a:cs typeface="+mn-cs"/>
                </a:rPr>
                <a:t>, </a:t>
              </a:r>
              <a:r>
                <a:rPr kumimoji="0" lang="en-US" sz="1400" b="0" i="0" u="none" strike="noStrike" kern="1200" cap="none" spc="0" normalizeH="0" baseline="0" noProof="0" dirty="0" err="1">
                  <a:ln>
                    <a:noFill/>
                  </a:ln>
                  <a:solidFill>
                    <a:srgbClr val="17375E"/>
                  </a:solidFill>
                  <a:effectLst/>
                  <a:uLnTx/>
                  <a:uFillTx/>
                  <a:ea typeface="+mn-ea"/>
                  <a:cs typeface="+mn-cs"/>
                </a:rPr>
                <a:t>công</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bố</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quyết</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định</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khiếu</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nại</a:t>
              </a:r>
              <a:r>
                <a:rPr kumimoji="0" lang="en-US" sz="1400" b="0" i="0" u="none" strike="noStrike" kern="1200" cap="none" spc="0" normalizeH="0" noProof="0" dirty="0">
                  <a:ln>
                    <a:noFill/>
                  </a:ln>
                  <a:solidFill>
                    <a:srgbClr val="17375E"/>
                  </a:solidFill>
                  <a:effectLst/>
                  <a:uLnTx/>
                  <a:uFillTx/>
                  <a:ea typeface="+mn-ea"/>
                  <a:cs typeface="+mn-cs"/>
                </a:rPr>
                <a:t> </a:t>
              </a: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53" name="矩形 42">
              <a:extLst>
                <a:ext uri="{FF2B5EF4-FFF2-40B4-BE49-F238E27FC236}">
                  <a16:creationId xmlns:a16="http://schemas.microsoft.com/office/drawing/2014/main" id="{EE9B451F-0C42-4956-8C12-8AA80B49EDBD}"/>
                </a:ext>
              </a:extLst>
            </p:cNvPr>
            <p:cNvSpPr/>
            <p:nvPr/>
          </p:nvSpPr>
          <p:spPr>
            <a:xfrm>
              <a:off x="7002181" y="5709289"/>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06</a:t>
              </a:r>
            </a:p>
          </p:txBody>
        </p:sp>
      </p:grpSp>
    </p:spTree>
    <p:extLst>
      <p:ext uri="{BB962C8B-B14F-4D97-AF65-F5344CB8AC3E}">
        <p14:creationId xmlns:p14="http://schemas.microsoft.com/office/powerpoint/2010/main" val="2436076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50"/>
                                        <p:tgtEl>
                                          <p:spTgt spid="2"/>
                                        </p:tgtEl>
                                      </p:cBhvr>
                                    </p:animEffect>
                                    <p:anim calcmode="lin" valueType="num">
                                      <p:cBhvr>
                                        <p:cTn id="19" dur="250" fill="hold"/>
                                        <p:tgtEl>
                                          <p:spTgt spid="2"/>
                                        </p:tgtEl>
                                        <p:attrNameLst>
                                          <p:attrName>ppt_x</p:attrName>
                                        </p:attrNameLst>
                                      </p:cBhvr>
                                      <p:tavLst>
                                        <p:tav tm="0">
                                          <p:val>
                                            <p:strVal val="#ppt_x"/>
                                          </p:val>
                                        </p:tav>
                                        <p:tav tm="100000">
                                          <p:val>
                                            <p:strVal val="#ppt_x"/>
                                          </p:val>
                                        </p:tav>
                                      </p:tavLst>
                                    </p:anim>
                                    <p:anim calcmode="lin" valueType="num">
                                      <p:cBhvr>
                                        <p:cTn id="20" dur="25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1250"/>
                            </p:stCondLst>
                            <p:childTnLst>
                              <p:par>
                                <p:cTn id="22" presetID="16" presetClass="entr" presetSubtype="21" fill="hold" nodeType="after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barn(inVertical)">
                                      <p:cBhvr>
                                        <p:cTn id="24" dur="500"/>
                                        <p:tgtEl>
                                          <p:spTgt spid="35">
                                            <p:txEl>
                                              <p:pRg st="0" end="0"/>
                                            </p:txEl>
                                          </p:spTgt>
                                        </p:tgtEl>
                                      </p:cBhvr>
                                    </p:animEffect>
                                  </p:childTnLst>
                                </p:cTn>
                              </p:par>
                            </p:childTnLst>
                          </p:cTn>
                        </p:par>
                        <p:par>
                          <p:cTn id="25" fill="hold">
                            <p:stCondLst>
                              <p:cond delay="1750"/>
                            </p:stCondLst>
                            <p:childTnLst>
                              <p:par>
                                <p:cTn id="26" presetID="16" presetClass="entr" presetSubtype="21" fill="hold" nodeType="afterEffect">
                                  <p:stCondLst>
                                    <p:cond delay="0"/>
                                  </p:stCondLst>
                                  <p:childTnLst>
                                    <p:set>
                                      <p:cBhvr>
                                        <p:cTn id="27" dur="1" fill="hold">
                                          <p:stCondLst>
                                            <p:cond delay="0"/>
                                          </p:stCondLst>
                                        </p:cTn>
                                        <p:tgtEl>
                                          <p:spTgt spid="35">
                                            <p:txEl>
                                              <p:pRg st="1" end="1"/>
                                            </p:txEl>
                                          </p:spTgt>
                                        </p:tgtEl>
                                        <p:attrNameLst>
                                          <p:attrName>style.visibility</p:attrName>
                                        </p:attrNameLst>
                                      </p:cBhvr>
                                      <p:to>
                                        <p:strVal val="visible"/>
                                      </p:to>
                                    </p:set>
                                    <p:animEffect transition="in" filter="barn(inVertical)">
                                      <p:cBhvr>
                                        <p:cTn id="28" dur="500"/>
                                        <p:tgtEl>
                                          <p:spTgt spid="35">
                                            <p:txEl>
                                              <p:pRg st="1" end="1"/>
                                            </p:txEl>
                                          </p:spTgt>
                                        </p:tgtEl>
                                      </p:cBhvr>
                                    </p:animEffect>
                                  </p:childTnLst>
                                </p:cTn>
                              </p:par>
                            </p:childTnLst>
                          </p:cTn>
                        </p:par>
                        <p:par>
                          <p:cTn id="29" fill="hold">
                            <p:stCondLst>
                              <p:cond delay="2250"/>
                            </p:stCondLst>
                            <p:childTnLst>
                              <p:par>
                                <p:cTn id="30" presetID="2" presetClass="entr" presetSubtype="2"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ppt_x</p:attrName>
                                        </p:attrNameLst>
                                      </p:cBhvr>
                                      <p:tavLst>
                                        <p:tav tm="0">
                                          <p:val>
                                            <p:strVal val="1+#ppt_w/2"/>
                                          </p:val>
                                        </p:tav>
                                        <p:tav tm="100000">
                                          <p:val>
                                            <p:strVal val="#ppt_x"/>
                                          </p:val>
                                        </p:tav>
                                      </p:tavLst>
                                    </p:anim>
                                    <p:anim calcmode="lin" valueType="num">
                                      <p:cBhvr>
                                        <p:cTn id="33" dur="500" fill="hold"/>
                                        <p:tgtEl>
                                          <p:spTgt spid="36"/>
                                        </p:tgtEl>
                                        <p:attrNameLst>
                                          <p:attrName>ppt_y</p:attrName>
                                        </p:attrNameLst>
                                      </p:cBhvr>
                                      <p:tavLst>
                                        <p:tav tm="0">
                                          <p:val>
                                            <p:strVal val="#ppt_y"/>
                                          </p:val>
                                        </p:tav>
                                        <p:tav tm="100000">
                                          <p:val>
                                            <p:strVal val="#ppt_y"/>
                                          </p:val>
                                        </p:tav>
                                      </p:tavLst>
                                    </p:anim>
                                  </p:childTnLst>
                                </p:cTn>
                              </p:par>
                            </p:childTnLst>
                          </p:cTn>
                        </p:par>
                        <p:par>
                          <p:cTn id="34" fill="hold">
                            <p:stCondLst>
                              <p:cond delay="2750"/>
                            </p:stCondLst>
                            <p:childTnLst>
                              <p:par>
                                <p:cTn id="35" presetID="2" presetClass="entr" presetSubtype="2"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ppt_x</p:attrName>
                                        </p:attrNameLst>
                                      </p:cBhvr>
                                      <p:tavLst>
                                        <p:tav tm="0">
                                          <p:val>
                                            <p:strVal val="1+#ppt_w/2"/>
                                          </p:val>
                                        </p:tav>
                                        <p:tav tm="100000">
                                          <p:val>
                                            <p:strVal val="#ppt_x"/>
                                          </p:val>
                                        </p:tav>
                                      </p:tavLst>
                                    </p:anim>
                                    <p:anim calcmode="lin" valueType="num">
                                      <p:cBhvr>
                                        <p:cTn id="38" dur="50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3250"/>
                            </p:stCondLst>
                            <p:childTnLst>
                              <p:par>
                                <p:cTn id="40" presetID="2" presetClass="entr" presetSubtype="2"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ppt_x</p:attrName>
                                        </p:attrNameLst>
                                      </p:cBhvr>
                                      <p:tavLst>
                                        <p:tav tm="0">
                                          <p:val>
                                            <p:strVal val="1+#ppt_w/2"/>
                                          </p:val>
                                        </p:tav>
                                        <p:tav tm="100000">
                                          <p:val>
                                            <p:strVal val="#ppt_x"/>
                                          </p:val>
                                        </p:tav>
                                      </p:tavLst>
                                    </p:anim>
                                    <p:anim calcmode="lin" valueType="num">
                                      <p:cBhvr>
                                        <p:cTn id="43" dur="500" fill="hold"/>
                                        <p:tgtEl>
                                          <p:spTgt spid="42"/>
                                        </p:tgtEl>
                                        <p:attrNameLst>
                                          <p:attrName>ppt_y</p:attrName>
                                        </p:attrNameLst>
                                      </p:cBhvr>
                                      <p:tavLst>
                                        <p:tav tm="0">
                                          <p:val>
                                            <p:strVal val="#ppt_y"/>
                                          </p:val>
                                        </p:tav>
                                        <p:tav tm="100000">
                                          <p:val>
                                            <p:strVal val="#ppt_y"/>
                                          </p:val>
                                        </p:tav>
                                      </p:tavLst>
                                    </p:anim>
                                  </p:childTnLst>
                                </p:cTn>
                              </p:par>
                            </p:childTnLst>
                          </p:cTn>
                        </p:par>
                        <p:par>
                          <p:cTn id="44" fill="hold">
                            <p:stCondLst>
                              <p:cond delay="3750"/>
                            </p:stCondLst>
                            <p:childTnLst>
                              <p:par>
                                <p:cTn id="45" presetID="2" presetClass="entr" presetSubtype="2"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ppt_x</p:attrName>
                                        </p:attrNameLst>
                                      </p:cBhvr>
                                      <p:tavLst>
                                        <p:tav tm="0">
                                          <p:val>
                                            <p:strVal val="1+#ppt_w/2"/>
                                          </p:val>
                                        </p:tav>
                                        <p:tav tm="100000">
                                          <p:val>
                                            <p:strVal val="#ppt_x"/>
                                          </p:val>
                                        </p:tav>
                                      </p:tavLst>
                                    </p:anim>
                                    <p:anim calcmode="lin" valueType="num">
                                      <p:cBhvr>
                                        <p:cTn id="48" dur="500" fill="hold"/>
                                        <p:tgtEl>
                                          <p:spTgt spid="45"/>
                                        </p:tgtEl>
                                        <p:attrNameLst>
                                          <p:attrName>ppt_y</p:attrName>
                                        </p:attrNameLst>
                                      </p:cBhvr>
                                      <p:tavLst>
                                        <p:tav tm="0">
                                          <p:val>
                                            <p:strVal val="#ppt_y"/>
                                          </p:val>
                                        </p:tav>
                                        <p:tav tm="100000">
                                          <p:val>
                                            <p:strVal val="#ppt_y"/>
                                          </p:val>
                                        </p:tav>
                                      </p:tavLst>
                                    </p:anim>
                                  </p:childTnLst>
                                </p:cTn>
                              </p:par>
                            </p:childTnLst>
                          </p:cTn>
                        </p:par>
                        <p:par>
                          <p:cTn id="49" fill="hold">
                            <p:stCondLst>
                              <p:cond delay="4250"/>
                            </p:stCondLst>
                            <p:childTnLst>
                              <p:par>
                                <p:cTn id="50" presetID="2" presetClass="entr" presetSubtype="2"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p:cTn id="52" dur="500" fill="hold"/>
                                        <p:tgtEl>
                                          <p:spTgt spid="48"/>
                                        </p:tgtEl>
                                        <p:attrNameLst>
                                          <p:attrName>ppt_x</p:attrName>
                                        </p:attrNameLst>
                                      </p:cBhvr>
                                      <p:tavLst>
                                        <p:tav tm="0">
                                          <p:val>
                                            <p:strVal val="1+#ppt_w/2"/>
                                          </p:val>
                                        </p:tav>
                                        <p:tav tm="100000">
                                          <p:val>
                                            <p:strVal val="#ppt_x"/>
                                          </p:val>
                                        </p:tav>
                                      </p:tavLst>
                                    </p:anim>
                                    <p:anim calcmode="lin" valueType="num">
                                      <p:cBhvr>
                                        <p:cTn id="53" dur="500" fill="hold"/>
                                        <p:tgtEl>
                                          <p:spTgt spid="48"/>
                                        </p:tgtEl>
                                        <p:attrNameLst>
                                          <p:attrName>ppt_y</p:attrName>
                                        </p:attrNameLst>
                                      </p:cBhvr>
                                      <p:tavLst>
                                        <p:tav tm="0">
                                          <p:val>
                                            <p:strVal val="#ppt_y"/>
                                          </p:val>
                                        </p:tav>
                                        <p:tav tm="100000">
                                          <p:val>
                                            <p:strVal val="#ppt_y"/>
                                          </p:val>
                                        </p:tav>
                                      </p:tavLst>
                                    </p:anim>
                                  </p:childTnLst>
                                </p:cTn>
                              </p:par>
                            </p:childTnLst>
                          </p:cTn>
                        </p:par>
                        <p:par>
                          <p:cTn id="54" fill="hold">
                            <p:stCondLst>
                              <p:cond delay="4750"/>
                            </p:stCondLst>
                            <p:childTnLst>
                              <p:par>
                                <p:cTn id="55" presetID="2" presetClass="entr" presetSubtype="2" fill="hold" nodeType="after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ppt_x</p:attrName>
                                        </p:attrNameLst>
                                      </p:cBhvr>
                                      <p:tavLst>
                                        <p:tav tm="0">
                                          <p:val>
                                            <p:strVal val="1+#ppt_w/2"/>
                                          </p:val>
                                        </p:tav>
                                        <p:tav tm="100000">
                                          <p:val>
                                            <p:strVal val="#ppt_x"/>
                                          </p:val>
                                        </p:tav>
                                      </p:tavLst>
                                    </p:anim>
                                    <p:anim calcmode="lin" valueType="num">
                                      <p:cBhvr>
                                        <p:cTn id="58"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圆角矩形 3"/>
          <p:cNvSpPr/>
          <p:nvPr/>
        </p:nvSpPr>
        <p:spPr>
          <a:xfrm>
            <a:off x="2559878" y="1248599"/>
            <a:ext cx="6404610" cy="504190"/>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noFill/>
          <a:ln w="25400" cap="flat" cmpd="sng" algn="ctr">
            <a:noFill/>
            <a:prstDash val="solid"/>
          </a:ln>
          <a:effectLst/>
          <a:extLst>
            <a:ext uri="{909E8E84-426E-40DD-AFC4-6F175D3DCCD1}">
              <a14:hiddenFill xmlns:a14="http://schemas.microsoft.com/office/drawing/2010/main">
                <a:solidFill>
                  <a:schemeClr val="tx2">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r>
              <a:rPr lang="en-US" sz="1600" b="1" dirty="0"/>
              <a:t>PHẦN I: CÔNG TÁC KIỂM TRA, GIÁM SÁT CỦA ĐOÀN</a:t>
            </a:r>
          </a:p>
        </p:txBody>
      </p:sp>
      <p:sp>
        <p:nvSpPr>
          <p:cNvPr id="28" name="圆角矩形 1"/>
          <p:cNvSpPr/>
          <p:nvPr/>
        </p:nvSpPr>
        <p:spPr>
          <a:xfrm>
            <a:off x="1475933" y="1248599"/>
            <a:ext cx="1008380" cy="504190"/>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FF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9834" tIns="49917" rIns="324000" bIns="49917" rtlCol="0" anchor="ctr"/>
          <a:lstStyle/>
          <a:p>
            <a:pPr algn="ctr"/>
            <a:r>
              <a:rPr lang="en-US" altLang="zh-CN" sz="2000" b="1" dirty="0">
                <a:solidFill>
                  <a:schemeClr val="tx1"/>
                </a:solidFill>
                <a:latin typeface="+mj-lt"/>
                <a:ea typeface="微软雅黑" panose="020B0503020204020204" pitchFamily="34" charset="-122"/>
              </a:rPr>
              <a:t>01</a:t>
            </a:r>
          </a:p>
        </p:txBody>
      </p:sp>
      <p:sp>
        <p:nvSpPr>
          <p:cNvPr id="29" name="圆角矩形 3"/>
          <p:cNvSpPr/>
          <p:nvPr/>
        </p:nvSpPr>
        <p:spPr>
          <a:xfrm>
            <a:off x="2498283" y="2192209"/>
            <a:ext cx="6580505" cy="504190"/>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noFill/>
          <a:ln w="25400" cap="flat" cmpd="sng" algn="ctr">
            <a:noFill/>
            <a:prstDash val="solid"/>
          </a:ln>
          <a:effectLst/>
          <a:extLst>
            <a:ext uri="{909E8E84-426E-40DD-AFC4-6F175D3DCCD1}">
              <a14:hiddenFill xmlns:a14="http://schemas.microsoft.com/office/drawing/2010/main">
                <a:solidFill>
                  <a:schemeClr val="tx2">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r>
              <a:rPr lang="it-IT" sz="1600" b="1" dirty="0"/>
              <a:t>PHẦN II: GIẢI QUYẾT KHIẾU NẠI, TỐ CÁO </a:t>
            </a:r>
            <a:r>
              <a:rPr lang="en-US" sz="1600" b="1" dirty="0"/>
              <a:t>TRONG ĐOÀN</a:t>
            </a:r>
            <a:endParaRPr lang="vi-VN" sz="1600" dirty="0">
              <a:effectLst/>
              <a:latin typeface="+mj-lt"/>
              <a:ea typeface="Times New Roman" panose="02020603050405020304" pitchFamily="18" charset="0"/>
            </a:endParaRPr>
          </a:p>
        </p:txBody>
      </p:sp>
      <p:sp>
        <p:nvSpPr>
          <p:cNvPr id="30" name="圆角矩形 1"/>
          <p:cNvSpPr/>
          <p:nvPr/>
        </p:nvSpPr>
        <p:spPr>
          <a:xfrm>
            <a:off x="1489903" y="2184589"/>
            <a:ext cx="1008380" cy="504190"/>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FF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9834" tIns="49917" rIns="324000" bIns="49917" rtlCol="0" anchor="ctr"/>
          <a:lstStyle/>
          <a:p>
            <a:pPr algn="ctr"/>
            <a:r>
              <a:rPr lang="en-US" altLang="zh-CN" sz="2000" b="1" dirty="0">
                <a:solidFill>
                  <a:schemeClr val="tx1"/>
                </a:solidFill>
                <a:latin typeface="+mj-lt"/>
                <a:ea typeface="微软雅黑" panose="020B0503020204020204" pitchFamily="34" charset="-122"/>
              </a:rPr>
              <a:t>02</a:t>
            </a:r>
          </a:p>
        </p:txBody>
      </p:sp>
      <p:sp>
        <p:nvSpPr>
          <p:cNvPr id="8" name="文本框 7"/>
          <p:cNvSpPr txBox="1"/>
          <p:nvPr/>
        </p:nvSpPr>
        <p:spPr>
          <a:xfrm rot="10800000">
            <a:off x="179512" y="555526"/>
            <a:ext cx="1046440" cy="3540735"/>
          </a:xfrm>
          <a:prstGeom prst="rect">
            <a:avLst/>
          </a:prstGeom>
          <a:noFill/>
        </p:spPr>
        <p:txBody>
          <a:bodyPr vert="eaVert" wrap="square" rtlCol="0">
            <a:spAutoFit/>
          </a:bodyPr>
          <a:lstStyle/>
          <a:p>
            <a:r>
              <a:rPr lang="en-US" altLang="zh-CN" sz="5600">
                <a:solidFill>
                  <a:schemeClr val="bg1"/>
                </a:solidFill>
                <a:latin typeface="+mj-lt"/>
                <a:ea typeface="微软雅黑" panose="020B0503020204020204" pitchFamily="34" charset="-122"/>
                <a:cs typeface="微软雅黑" panose="020B0503020204020204" pitchFamily="34" charset="-122"/>
              </a:rPr>
              <a:t>Nội dung</a:t>
            </a:r>
            <a:endParaRPr lang="zh-CN" altLang="en-US" sz="5600">
              <a:solidFill>
                <a:schemeClr val="bg1"/>
              </a:solidFill>
              <a:latin typeface="+mj-lt"/>
              <a:ea typeface="微软雅黑" panose="020B0503020204020204" pitchFamily="34" charset="-122"/>
              <a:cs typeface="微软雅黑" panose="020B0503020204020204" pitchFamily="34" charset="-122"/>
            </a:endParaRPr>
          </a:p>
        </p:txBody>
      </p:sp>
      <p:sp>
        <p:nvSpPr>
          <p:cNvPr id="13" name="圆角矩形 1"/>
          <p:cNvSpPr/>
          <p:nvPr/>
        </p:nvSpPr>
        <p:spPr>
          <a:xfrm>
            <a:off x="1475656" y="3023121"/>
            <a:ext cx="1008380" cy="504190"/>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FFFF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9834" tIns="49917" rIns="324000" bIns="49917" rtlCol="0" anchor="ctr"/>
          <a:lstStyle/>
          <a:p>
            <a:pPr algn="ctr"/>
            <a:r>
              <a:rPr lang="en-US" altLang="zh-CN" sz="2000" b="1" dirty="0">
                <a:solidFill>
                  <a:schemeClr val="tx1"/>
                </a:solidFill>
                <a:latin typeface="+mj-lt"/>
                <a:ea typeface="微软雅黑" panose="020B0503020204020204" pitchFamily="34" charset="-122"/>
              </a:rPr>
              <a:t>03</a:t>
            </a:r>
          </a:p>
        </p:txBody>
      </p:sp>
      <p:sp>
        <p:nvSpPr>
          <p:cNvPr id="9" name="Rectangle 8"/>
          <p:cNvSpPr/>
          <p:nvPr/>
        </p:nvSpPr>
        <p:spPr>
          <a:xfrm>
            <a:off x="2450642" y="2931790"/>
            <a:ext cx="6390456" cy="584775"/>
          </a:xfrm>
          <a:prstGeom prst="rect">
            <a:avLst/>
          </a:prstGeom>
        </p:spPr>
        <p:txBody>
          <a:bodyPr wrap="square">
            <a:spAutoFit/>
          </a:bodyPr>
          <a:lstStyle/>
          <a:p>
            <a:pPr algn="just">
              <a:spcAft>
                <a:spcPts val="0"/>
              </a:spcAft>
            </a:pPr>
            <a:r>
              <a:rPr lang="it-IT" sz="1600" b="1" dirty="0">
                <a:solidFill>
                  <a:schemeClr val="bg1"/>
                </a:solidFill>
              </a:rPr>
              <a:t>PHẦN III: </a:t>
            </a:r>
            <a:r>
              <a:rPr lang="en-US" sz="1600" b="1" dirty="0">
                <a:solidFill>
                  <a:schemeClr val="lt1"/>
                </a:solidFill>
              </a:rPr>
              <a:t>CÔNG TÁC KIỂM TRA, GIÁM SÁT PHỤC VỤ ĐẠI HỘI ĐOÀN </a:t>
            </a:r>
            <a:r>
              <a:rPr lang="en-US" sz="1600" b="1">
                <a:solidFill>
                  <a:schemeClr val="lt1"/>
                </a:solidFill>
              </a:rPr>
              <a:t>CÁC CẤP</a:t>
            </a:r>
            <a:endParaRPr lang="en-US" sz="1600" b="1" dirty="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42"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250"/>
                                        <p:tgtEl>
                                          <p:spTgt spid="28"/>
                                        </p:tgtEl>
                                      </p:cBhvr>
                                    </p:animEffect>
                                    <p:anim calcmode="lin" valueType="num">
                                      <p:cBhvr>
                                        <p:cTn id="12" dur="250" fill="hold"/>
                                        <p:tgtEl>
                                          <p:spTgt spid="28"/>
                                        </p:tgtEl>
                                        <p:attrNameLst>
                                          <p:attrName>ppt_x</p:attrName>
                                        </p:attrNameLst>
                                      </p:cBhvr>
                                      <p:tavLst>
                                        <p:tav tm="0">
                                          <p:val>
                                            <p:strVal val="#ppt_x"/>
                                          </p:val>
                                        </p:tav>
                                        <p:tav tm="100000">
                                          <p:val>
                                            <p:strVal val="#ppt_x"/>
                                          </p:val>
                                        </p:tav>
                                      </p:tavLst>
                                    </p:anim>
                                    <p:anim calcmode="lin" valueType="num">
                                      <p:cBhvr>
                                        <p:cTn id="13" dur="25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50"/>
                                        <p:tgtEl>
                                          <p:spTgt spid="27"/>
                                        </p:tgtEl>
                                      </p:cBhvr>
                                    </p:animEffect>
                                    <p:anim calcmode="lin" valueType="num">
                                      <p:cBhvr>
                                        <p:cTn id="18" dur="250" fill="hold"/>
                                        <p:tgtEl>
                                          <p:spTgt spid="27"/>
                                        </p:tgtEl>
                                        <p:attrNameLst>
                                          <p:attrName>ppt_x</p:attrName>
                                        </p:attrNameLst>
                                      </p:cBhvr>
                                      <p:tavLst>
                                        <p:tav tm="0">
                                          <p:val>
                                            <p:strVal val="#ppt_x"/>
                                          </p:val>
                                        </p:tav>
                                        <p:tav tm="100000">
                                          <p:val>
                                            <p:strVal val="#ppt_x"/>
                                          </p:val>
                                        </p:tav>
                                      </p:tavLst>
                                    </p:anim>
                                    <p:anim calcmode="lin" valueType="num">
                                      <p:cBhvr>
                                        <p:cTn id="19" dur="25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750"/>
                            </p:stCondLst>
                            <p:childTnLst>
                              <p:par>
                                <p:cTn id="21" presetID="42"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anim calcmode="lin" valueType="num">
                                      <p:cBhvr>
                                        <p:cTn id="24" dur="500" fill="hold"/>
                                        <p:tgtEl>
                                          <p:spTgt spid="29"/>
                                        </p:tgtEl>
                                        <p:attrNameLst>
                                          <p:attrName>ppt_x</p:attrName>
                                        </p:attrNameLst>
                                      </p:cBhvr>
                                      <p:tavLst>
                                        <p:tav tm="0">
                                          <p:val>
                                            <p:strVal val="#ppt_x"/>
                                          </p:val>
                                        </p:tav>
                                        <p:tav tm="100000">
                                          <p:val>
                                            <p:strVal val="#ppt_x"/>
                                          </p:val>
                                        </p:tav>
                                      </p:tavLst>
                                    </p:anim>
                                    <p:anim calcmode="lin" valueType="num">
                                      <p:cBhvr>
                                        <p:cTn id="25" dur="5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42" presetClass="entr" presetSubtype="0"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42"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anim calcmode="lin" valueType="num">
                                      <p:cBhvr>
                                        <p:cTn id="36" dur="500" fill="hold"/>
                                        <p:tgtEl>
                                          <p:spTgt spid="13"/>
                                        </p:tgtEl>
                                        <p:attrNameLst>
                                          <p:attrName>ppt_x</p:attrName>
                                        </p:attrNameLst>
                                      </p:cBhvr>
                                      <p:tavLst>
                                        <p:tav tm="0">
                                          <p:val>
                                            <p:strVal val="#ppt_x"/>
                                          </p:val>
                                        </p:tav>
                                        <p:tav tm="100000">
                                          <p:val>
                                            <p:strVal val="#ppt_x"/>
                                          </p:val>
                                        </p:tav>
                                      </p:tavLst>
                                    </p:anim>
                                    <p:anim calcmode="lin" valueType="num">
                                      <p:cBhvr>
                                        <p:cTn id="37" dur="500" fill="hold"/>
                                        <p:tgtEl>
                                          <p:spTgt spid="13"/>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anim calcmode="lin" valueType="num">
                                      <p:cBhvr>
                                        <p:cTn id="42" dur="500" fill="hold"/>
                                        <p:tgtEl>
                                          <p:spTgt spid="9"/>
                                        </p:tgtEl>
                                        <p:attrNameLst>
                                          <p:attrName>ppt_x</p:attrName>
                                        </p:attrNameLst>
                                      </p:cBhvr>
                                      <p:tavLst>
                                        <p:tav tm="0">
                                          <p:val>
                                            <p:strVal val="#ppt_x"/>
                                          </p:val>
                                        </p:tav>
                                        <p:tav tm="100000">
                                          <p:val>
                                            <p:strVal val="#ppt_x"/>
                                          </p:val>
                                        </p:tav>
                                      </p:tavLst>
                                    </p:anim>
                                    <p:anim calcmode="lin" valueType="num">
                                      <p:cBhvr>
                                        <p:cTn id="4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P spid="30" grpId="0" animBg="1"/>
      <p:bldP spid="8" grpId="0"/>
      <p:bldP spid="13"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4"/>
          <p:cNvSpPr txBox="1">
            <a:spLocks noChangeArrowheads="1"/>
          </p:cNvSpPr>
          <p:nvPr/>
        </p:nvSpPr>
        <p:spPr bwMode="auto">
          <a:xfrm>
            <a:off x="611560" y="186194"/>
            <a:ext cx="8280920" cy="369332"/>
          </a:xfrm>
          <a:prstGeom prst="rect">
            <a:avLst/>
          </a:prstGeom>
          <a:noFill/>
          <a:ln w="9525">
            <a:noFill/>
            <a:miter lim="800000"/>
          </a:ln>
        </p:spPr>
        <p:txBody>
          <a:bodyPr wrap="square">
            <a:spAutoFit/>
          </a:bodyPr>
          <a:lstStyle/>
          <a:p>
            <a:r>
              <a:rPr lang="en-US" dirty="0">
                <a:latin typeface="+mj-lt"/>
              </a:rPr>
              <a:t>I</a:t>
            </a:r>
            <a:r>
              <a:rPr lang="vi-VN" dirty="0">
                <a:latin typeface="+mj-lt"/>
              </a:rPr>
              <a:t>. </a:t>
            </a:r>
            <a:r>
              <a:rPr lang="en-US" dirty="0">
                <a:latin typeface="+mj-lt"/>
              </a:rPr>
              <a:t>GIẢI QUYẾT TỐ CÁO</a:t>
            </a:r>
            <a:endParaRPr lang="vi-VN" dirty="0">
              <a:latin typeface="+mj-lt"/>
            </a:endParaRPr>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Hộp Văn bản 1">
            <a:extLst>
              <a:ext uri="{FF2B5EF4-FFF2-40B4-BE49-F238E27FC236}">
                <a16:creationId xmlns:a16="http://schemas.microsoft.com/office/drawing/2014/main" id="{022F6593-12EE-4D6D-8156-B188D799AF90}"/>
              </a:ext>
            </a:extLst>
          </p:cNvPr>
          <p:cNvSpPr txBox="1"/>
          <p:nvPr/>
        </p:nvSpPr>
        <p:spPr>
          <a:xfrm>
            <a:off x="725485" y="771550"/>
            <a:ext cx="8166995" cy="369332"/>
          </a:xfrm>
          <a:prstGeom prst="rect">
            <a:avLst/>
          </a:prstGeom>
          <a:noFill/>
        </p:spPr>
        <p:txBody>
          <a:bodyPr wrap="square" rtlCol="0">
            <a:spAutoFit/>
          </a:bodyPr>
          <a:lstStyle/>
          <a:p>
            <a:r>
              <a:rPr lang="en-US" dirty="0"/>
              <a:t>* </a:t>
            </a:r>
            <a:r>
              <a:rPr lang="en-US" dirty="0" err="1"/>
              <a:t>Quy</a:t>
            </a:r>
            <a:r>
              <a:rPr lang="en-US" dirty="0"/>
              <a:t> </a:t>
            </a:r>
            <a:r>
              <a:rPr lang="en-US" dirty="0" err="1"/>
              <a:t>trình</a:t>
            </a:r>
            <a:r>
              <a:rPr lang="en-US" dirty="0"/>
              <a:t> </a:t>
            </a:r>
            <a:r>
              <a:rPr lang="en-US" dirty="0" err="1"/>
              <a:t>giải</a:t>
            </a:r>
            <a:r>
              <a:rPr lang="en-US" dirty="0"/>
              <a:t> </a:t>
            </a:r>
            <a:r>
              <a:rPr lang="en-US" dirty="0" err="1"/>
              <a:t>quyết</a:t>
            </a:r>
            <a:endParaRPr lang="vi-VN" dirty="0"/>
          </a:p>
        </p:txBody>
      </p:sp>
      <p:sp>
        <p:nvSpPr>
          <p:cNvPr id="18" name="Hộp Văn bản 17">
            <a:extLst>
              <a:ext uri="{FF2B5EF4-FFF2-40B4-BE49-F238E27FC236}">
                <a16:creationId xmlns:a16="http://schemas.microsoft.com/office/drawing/2014/main" id="{7B594E95-25B1-4725-B457-031412E2878C}"/>
              </a:ext>
            </a:extLst>
          </p:cNvPr>
          <p:cNvSpPr txBox="1"/>
          <p:nvPr/>
        </p:nvSpPr>
        <p:spPr>
          <a:xfrm>
            <a:off x="4446240" y="731520"/>
            <a:ext cx="4697760" cy="370358"/>
          </a:xfrm>
          <a:prstGeom prst="rect">
            <a:avLst/>
          </a:prstGeom>
          <a:noFill/>
        </p:spPr>
        <p:txBody>
          <a:bodyPr wrap="square">
            <a:spAutoFit/>
          </a:bodyPr>
          <a:lstStyle/>
          <a:p>
            <a:pPr algn="r">
              <a:lnSpc>
                <a:spcPct val="115000"/>
              </a:lnSpc>
              <a:spcBef>
                <a:spcPts val="400"/>
              </a:spcBef>
              <a:spcAft>
                <a:spcPts val="1000"/>
              </a:spcAft>
            </a:pPr>
            <a:r>
              <a:rPr lang="en-US">
                <a:solidFill>
                  <a:schemeClr val="bg1"/>
                </a:solidFill>
                <a:latin typeface="#9Slide02 Tieu de rat dai 02" panose="020B0606020202050201" pitchFamily="34" charset="0"/>
              </a:rPr>
              <a:t>Tuyên truyền trước Đại hội</a:t>
            </a:r>
            <a:endParaRPr lang="vi-VN">
              <a:solidFill>
                <a:schemeClr val="bg1"/>
              </a:solidFill>
              <a:latin typeface="#9Slide02 Tieu de rat dai 02" panose="020B0606020202050201" pitchFamily="34" charset="0"/>
            </a:endParaRPr>
          </a:p>
        </p:txBody>
      </p:sp>
      <p:sp>
        <p:nvSpPr>
          <p:cNvPr id="35" name="TextBox 19">
            <a:extLst>
              <a:ext uri="{FF2B5EF4-FFF2-40B4-BE49-F238E27FC236}">
                <a16:creationId xmlns:a16="http://schemas.microsoft.com/office/drawing/2014/main" id="{0C17B47C-1BFF-4195-8553-CB15B9BB1263}"/>
              </a:ext>
            </a:extLst>
          </p:cNvPr>
          <p:cNvSpPr txBox="1"/>
          <p:nvPr/>
        </p:nvSpPr>
        <p:spPr>
          <a:xfrm>
            <a:off x="827584" y="1173743"/>
            <a:ext cx="2159794" cy="830997"/>
          </a:xfrm>
          <a:prstGeom prst="rect">
            <a:avLst/>
          </a:prstGeom>
          <a:noFill/>
          <a:ln w="9525">
            <a:noFill/>
          </a:ln>
        </p:spPr>
        <p:txBody>
          <a:bodyPr wrap="square" anchor="t">
            <a:spAutoFit/>
          </a:bodyPr>
          <a:lstStyle/>
          <a:p>
            <a:pPr fontAlgn="base">
              <a:spcBef>
                <a:spcPct val="0"/>
              </a:spcBef>
              <a:spcAft>
                <a:spcPct val="0"/>
              </a:spcAft>
            </a:pPr>
            <a:r>
              <a:rPr lang="vi-VN" altLang="zh-CN" sz="2400">
                <a:solidFill>
                  <a:schemeClr val="bg1"/>
                </a:solidFill>
                <a:latin typeface="#9Slide02 Tieu de rat dai 02" panose="020B0606020202050201" pitchFamily="34" charset="0"/>
                <a:sym typeface="inpin heiti" panose="00000500000000000000" pitchFamily="2" charset="-122"/>
              </a:rPr>
              <a:t>Tuyên truyền</a:t>
            </a:r>
            <a:endParaRPr lang="en-US" altLang="zh-CN" sz="2400">
              <a:solidFill>
                <a:schemeClr val="bg1"/>
              </a:solidFill>
              <a:latin typeface="#9Slide02 Tieu de rat dai 02" panose="020B0606020202050201" pitchFamily="34" charset="0"/>
              <a:sym typeface="inpin heiti" panose="00000500000000000000" pitchFamily="2" charset="-122"/>
            </a:endParaRPr>
          </a:p>
          <a:p>
            <a:pPr fontAlgn="base">
              <a:spcBef>
                <a:spcPct val="0"/>
              </a:spcBef>
              <a:spcAft>
                <a:spcPct val="0"/>
              </a:spcAft>
            </a:pPr>
            <a:r>
              <a:rPr lang="vi-VN" altLang="zh-CN" sz="2400">
                <a:solidFill>
                  <a:schemeClr val="bg1"/>
                </a:solidFill>
                <a:latin typeface="#9Slide02 Tieu de rat dai 02" panose="020B0606020202050201" pitchFamily="34" charset="0"/>
                <a:sym typeface="inpin heiti" panose="00000500000000000000" pitchFamily="2" charset="-122"/>
              </a:rPr>
              <a:t>sau Đại hội </a:t>
            </a:r>
            <a:endParaRPr lang="zh-CN" altLang="en-US" sz="2400" dirty="0">
              <a:solidFill>
                <a:schemeClr val="bg1"/>
              </a:solidFill>
              <a:latin typeface="#9Slide02 Tieu de rat dai 02" panose="020B0606020202050201" pitchFamily="34" charset="0"/>
              <a:sym typeface="inpin heiti" panose="00000500000000000000" pitchFamily="2" charset="-122"/>
            </a:endParaRPr>
          </a:p>
        </p:txBody>
      </p:sp>
      <p:grpSp>
        <p:nvGrpSpPr>
          <p:cNvPr id="36" name="组合 16">
            <a:extLst>
              <a:ext uri="{FF2B5EF4-FFF2-40B4-BE49-F238E27FC236}">
                <a16:creationId xmlns:a16="http://schemas.microsoft.com/office/drawing/2014/main" id="{3D8AAC41-6454-46F2-AC53-63AE113D64A3}"/>
              </a:ext>
            </a:extLst>
          </p:cNvPr>
          <p:cNvGrpSpPr/>
          <p:nvPr/>
        </p:nvGrpSpPr>
        <p:grpSpPr>
          <a:xfrm>
            <a:off x="323528" y="1563638"/>
            <a:ext cx="4122712" cy="723612"/>
            <a:chOff x="7002181" y="1688755"/>
            <a:chExt cx="4542126" cy="962541"/>
          </a:xfrm>
        </p:grpSpPr>
        <p:sp>
          <p:nvSpPr>
            <p:cNvPr id="37" name="矩形 23">
              <a:extLst>
                <a:ext uri="{FF2B5EF4-FFF2-40B4-BE49-F238E27FC236}">
                  <a16:creationId xmlns:a16="http://schemas.microsoft.com/office/drawing/2014/main" id="{73EC687B-0B1C-4AB6-9B66-28E74A81C9F8}"/>
                </a:ext>
              </a:extLst>
            </p:cNvPr>
            <p:cNvSpPr/>
            <p:nvPr/>
          </p:nvSpPr>
          <p:spPr>
            <a:xfrm>
              <a:off x="7704307" y="1688755"/>
              <a:ext cx="3840000" cy="962541"/>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400" dirty="0" err="1">
                  <a:solidFill>
                    <a:srgbClr val="17375E"/>
                  </a:solidFill>
                </a:rPr>
                <a:t>Tiếp</a:t>
              </a:r>
              <a:r>
                <a:rPr lang="en-US" sz="1400" dirty="0">
                  <a:solidFill>
                    <a:srgbClr val="17375E"/>
                  </a:solidFill>
                </a:rPr>
                <a:t> </a:t>
              </a:r>
              <a:r>
                <a:rPr lang="en-US" sz="1400" dirty="0" err="1">
                  <a:solidFill>
                    <a:srgbClr val="17375E"/>
                  </a:solidFill>
                </a:rPr>
                <a:t>nhận</a:t>
              </a:r>
              <a:r>
                <a:rPr lang="en-US" sz="1400" dirty="0">
                  <a:solidFill>
                    <a:srgbClr val="17375E"/>
                  </a:solidFill>
                </a:rPr>
                <a:t> </a:t>
              </a:r>
              <a:r>
                <a:rPr lang="en-US" sz="1400" dirty="0" err="1">
                  <a:solidFill>
                    <a:srgbClr val="17375E"/>
                  </a:solidFill>
                </a:rPr>
                <a:t>tố</a:t>
              </a:r>
              <a:r>
                <a:rPr lang="en-US" sz="1400" dirty="0">
                  <a:solidFill>
                    <a:srgbClr val="17375E"/>
                  </a:solidFill>
                </a:rPr>
                <a:t> </a:t>
              </a:r>
              <a:r>
                <a:rPr lang="en-US" sz="1400" dirty="0" err="1">
                  <a:solidFill>
                    <a:srgbClr val="17375E"/>
                  </a:solidFill>
                </a:rPr>
                <a:t>cáo</a:t>
              </a:r>
              <a:endParaRPr lang="vi-VN" sz="1400" dirty="0">
                <a:solidFill>
                  <a:srgbClr val="17375E"/>
                </a:solidFill>
              </a:endParaRPr>
            </a:p>
          </p:txBody>
        </p:sp>
        <p:sp>
          <p:nvSpPr>
            <p:cNvPr id="38" name="矩形 24">
              <a:extLst>
                <a:ext uri="{FF2B5EF4-FFF2-40B4-BE49-F238E27FC236}">
                  <a16:creationId xmlns:a16="http://schemas.microsoft.com/office/drawing/2014/main" id="{35961DF1-097F-49D6-BBD3-51BC4DC0AD8B}"/>
                </a:ext>
              </a:extLst>
            </p:cNvPr>
            <p:cNvSpPr/>
            <p:nvPr/>
          </p:nvSpPr>
          <p:spPr>
            <a:xfrm>
              <a:off x="7002181" y="1688755"/>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01</a:t>
              </a:r>
            </a:p>
          </p:txBody>
        </p:sp>
      </p:grpSp>
      <p:grpSp>
        <p:nvGrpSpPr>
          <p:cNvPr id="39" name="组合 25">
            <a:extLst>
              <a:ext uri="{FF2B5EF4-FFF2-40B4-BE49-F238E27FC236}">
                <a16:creationId xmlns:a16="http://schemas.microsoft.com/office/drawing/2014/main" id="{7BFE0439-4C4D-493A-BA5D-682820967327}"/>
              </a:ext>
            </a:extLst>
          </p:cNvPr>
          <p:cNvGrpSpPr/>
          <p:nvPr/>
        </p:nvGrpSpPr>
        <p:grpSpPr>
          <a:xfrm>
            <a:off x="323528" y="2715768"/>
            <a:ext cx="4122712" cy="504056"/>
            <a:chOff x="7002181" y="2492862"/>
            <a:chExt cx="4542126" cy="672195"/>
          </a:xfrm>
        </p:grpSpPr>
        <p:sp>
          <p:nvSpPr>
            <p:cNvPr id="40" name="矩形 26">
              <a:extLst>
                <a:ext uri="{FF2B5EF4-FFF2-40B4-BE49-F238E27FC236}">
                  <a16:creationId xmlns:a16="http://schemas.microsoft.com/office/drawing/2014/main" id="{A01CDADA-C595-4256-AF2F-68DF47E3A54C}"/>
                </a:ext>
              </a:extLst>
            </p:cNvPr>
            <p:cNvSpPr/>
            <p:nvPr/>
          </p:nvSpPr>
          <p:spPr>
            <a:xfrm>
              <a:off x="7704307" y="2492862"/>
              <a:ext cx="3840000" cy="672195"/>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7375E"/>
                  </a:solidFill>
                  <a:effectLst/>
                  <a:uLnTx/>
                  <a:uFillTx/>
                  <a:ea typeface="+mn-ea"/>
                  <a:cs typeface="+mn-cs"/>
                </a:rPr>
                <a:t>Thụ</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lý</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tố</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cáo</a:t>
              </a: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41" name="矩形 27">
              <a:extLst>
                <a:ext uri="{FF2B5EF4-FFF2-40B4-BE49-F238E27FC236}">
                  <a16:creationId xmlns:a16="http://schemas.microsoft.com/office/drawing/2014/main" id="{1DD16840-FFF3-4073-B28E-445DE449336D}"/>
                </a:ext>
              </a:extLst>
            </p:cNvPr>
            <p:cNvSpPr/>
            <p:nvPr/>
          </p:nvSpPr>
          <p:spPr>
            <a:xfrm>
              <a:off x="7002181" y="2492862"/>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02</a:t>
              </a:r>
            </a:p>
          </p:txBody>
        </p:sp>
      </p:grpSp>
      <p:grpSp>
        <p:nvGrpSpPr>
          <p:cNvPr id="42" name="组合 28">
            <a:extLst>
              <a:ext uri="{FF2B5EF4-FFF2-40B4-BE49-F238E27FC236}">
                <a16:creationId xmlns:a16="http://schemas.microsoft.com/office/drawing/2014/main" id="{DF1F5F0B-E35E-4748-8BCA-9048F81916E1}"/>
              </a:ext>
            </a:extLst>
          </p:cNvPr>
          <p:cNvGrpSpPr/>
          <p:nvPr/>
        </p:nvGrpSpPr>
        <p:grpSpPr>
          <a:xfrm>
            <a:off x="323528" y="3832027"/>
            <a:ext cx="4122712" cy="467915"/>
            <a:chOff x="7002181" y="3296969"/>
            <a:chExt cx="4542126" cy="624000"/>
          </a:xfrm>
        </p:grpSpPr>
        <p:sp>
          <p:nvSpPr>
            <p:cNvPr id="43" name="矩形 29">
              <a:extLst>
                <a:ext uri="{FF2B5EF4-FFF2-40B4-BE49-F238E27FC236}">
                  <a16:creationId xmlns:a16="http://schemas.microsoft.com/office/drawing/2014/main" id="{CE20489E-F635-47FF-9B1F-F8F37080D14B}"/>
                </a:ext>
              </a:extLst>
            </p:cNvPr>
            <p:cNvSpPr/>
            <p:nvPr/>
          </p:nvSpPr>
          <p:spPr>
            <a:xfrm>
              <a:off x="7704307" y="3296969"/>
              <a:ext cx="3840000" cy="624000"/>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defRPr/>
              </a:pPr>
              <a:r>
                <a:rPr lang="en-US" sz="1400" dirty="0" err="1">
                  <a:solidFill>
                    <a:srgbClr val="17375E"/>
                  </a:solidFill>
                </a:rPr>
                <a:t>Xác</a:t>
              </a:r>
              <a:r>
                <a:rPr lang="en-US" sz="1400" dirty="0">
                  <a:solidFill>
                    <a:srgbClr val="17375E"/>
                  </a:solidFill>
                </a:rPr>
                <a:t> minh </a:t>
              </a:r>
              <a:r>
                <a:rPr lang="en-US" sz="1400" dirty="0" err="1">
                  <a:solidFill>
                    <a:srgbClr val="17375E"/>
                  </a:solidFill>
                </a:rPr>
                <a:t>nội</a:t>
              </a:r>
              <a:r>
                <a:rPr lang="en-US" sz="1400" dirty="0">
                  <a:solidFill>
                    <a:srgbClr val="17375E"/>
                  </a:solidFill>
                </a:rPr>
                <a:t> dung </a:t>
              </a:r>
              <a:r>
                <a:rPr lang="en-US" sz="1400" dirty="0" err="1">
                  <a:solidFill>
                    <a:srgbClr val="17375E"/>
                  </a:solidFill>
                </a:rPr>
                <a:t>tố</a:t>
              </a:r>
              <a:r>
                <a:rPr lang="en-US" sz="1400" dirty="0">
                  <a:solidFill>
                    <a:srgbClr val="17375E"/>
                  </a:solidFill>
                </a:rPr>
                <a:t> </a:t>
              </a:r>
              <a:r>
                <a:rPr lang="en-US" sz="1400" dirty="0" err="1">
                  <a:solidFill>
                    <a:srgbClr val="17375E"/>
                  </a:solidFill>
                </a:rPr>
                <a:t>cáo</a:t>
              </a:r>
              <a:endParaRPr lang="vi-VN" sz="1400" dirty="0">
                <a:solidFill>
                  <a:srgbClr val="17375E"/>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44" name="矩形 30">
              <a:extLst>
                <a:ext uri="{FF2B5EF4-FFF2-40B4-BE49-F238E27FC236}">
                  <a16:creationId xmlns:a16="http://schemas.microsoft.com/office/drawing/2014/main" id="{4E368A4B-F9D8-4F05-8F7C-E2588A34F205}"/>
                </a:ext>
              </a:extLst>
            </p:cNvPr>
            <p:cNvSpPr/>
            <p:nvPr/>
          </p:nvSpPr>
          <p:spPr>
            <a:xfrm>
              <a:off x="7002181" y="3296969"/>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03</a:t>
              </a:r>
            </a:p>
          </p:txBody>
        </p:sp>
      </p:grpSp>
      <p:grpSp>
        <p:nvGrpSpPr>
          <p:cNvPr id="45" name="组合 31">
            <a:extLst>
              <a:ext uri="{FF2B5EF4-FFF2-40B4-BE49-F238E27FC236}">
                <a16:creationId xmlns:a16="http://schemas.microsoft.com/office/drawing/2014/main" id="{338DAF0F-D0D3-4F88-9C83-310E834C1F27}"/>
              </a:ext>
            </a:extLst>
          </p:cNvPr>
          <p:cNvGrpSpPr/>
          <p:nvPr/>
        </p:nvGrpSpPr>
        <p:grpSpPr>
          <a:xfrm>
            <a:off x="4558545" y="1552580"/>
            <a:ext cx="4122713" cy="723612"/>
            <a:chOff x="7002181" y="4101075"/>
            <a:chExt cx="4542126" cy="964991"/>
          </a:xfrm>
        </p:grpSpPr>
        <p:sp>
          <p:nvSpPr>
            <p:cNvPr id="46" name="矩形 32">
              <a:extLst>
                <a:ext uri="{FF2B5EF4-FFF2-40B4-BE49-F238E27FC236}">
                  <a16:creationId xmlns:a16="http://schemas.microsoft.com/office/drawing/2014/main" id="{5D0D6238-A666-4671-98EC-97EB16659DCB}"/>
                </a:ext>
              </a:extLst>
            </p:cNvPr>
            <p:cNvSpPr/>
            <p:nvPr/>
          </p:nvSpPr>
          <p:spPr>
            <a:xfrm>
              <a:off x="7704307" y="4101075"/>
              <a:ext cx="3840000" cy="964991"/>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it-IT" sz="1400" dirty="0">
                  <a:solidFill>
                    <a:srgbClr val="17375E"/>
                  </a:solidFill>
                </a:rPr>
                <a:t>Kết luận giải quyết tố cáo</a:t>
              </a:r>
              <a:endParaRPr lang="vi-VN" sz="1400" dirty="0">
                <a:solidFill>
                  <a:srgbClr val="17375E"/>
                </a:solidFill>
              </a:endParaRPr>
            </a:p>
          </p:txBody>
        </p:sp>
        <p:sp>
          <p:nvSpPr>
            <p:cNvPr id="47" name="矩形 34">
              <a:extLst>
                <a:ext uri="{FF2B5EF4-FFF2-40B4-BE49-F238E27FC236}">
                  <a16:creationId xmlns:a16="http://schemas.microsoft.com/office/drawing/2014/main" id="{05967915-788D-4414-BA8F-C8E9021BBF06}"/>
                </a:ext>
              </a:extLst>
            </p:cNvPr>
            <p:cNvSpPr/>
            <p:nvPr/>
          </p:nvSpPr>
          <p:spPr>
            <a:xfrm>
              <a:off x="7002181" y="4101075"/>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04</a:t>
              </a:r>
            </a:p>
          </p:txBody>
        </p:sp>
      </p:grpSp>
      <p:grpSp>
        <p:nvGrpSpPr>
          <p:cNvPr id="48" name="组合 35">
            <a:extLst>
              <a:ext uri="{FF2B5EF4-FFF2-40B4-BE49-F238E27FC236}">
                <a16:creationId xmlns:a16="http://schemas.microsoft.com/office/drawing/2014/main" id="{3C53E334-A179-4E99-8F1D-783EAC075F22}"/>
              </a:ext>
            </a:extLst>
          </p:cNvPr>
          <p:cNvGrpSpPr/>
          <p:nvPr/>
        </p:nvGrpSpPr>
        <p:grpSpPr>
          <a:xfrm>
            <a:off x="4663083" y="2715766"/>
            <a:ext cx="4122713" cy="936104"/>
            <a:chOff x="7002181" y="4905182"/>
            <a:chExt cx="4542126" cy="1248363"/>
          </a:xfrm>
        </p:grpSpPr>
        <p:sp>
          <p:nvSpPr>
            <p:cNvPr id="49" name="矩形 37">
              <a:extLst>
                <a:ext uri="{FF2B5EF4-FFF2-40B4-BE49-F238E27FC236}">
                  <a16:creationId xmlns:a16="http://schemas.microsoft.com/office/drawing/2014/main" id="{6C4F1FE3-72E1-4E1E-8502-2738651C9A77}"/>
                </a:ext>
              </a:extLst>
            </p:cNvPr>
            <p:cNvSpPr/>
            <p:nvPr/>
          </p:nvSpPr>
          <p:spPr>
            <a:xfrm>
              <a:off x="7704307" y="4905182"/>
              <a:ext cx="3840000" cy="1248363"/>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7375E"/>
                  </a:solidFill>
                  <a:effectLst/>
                  <a:uLnTx/>
                  <a:uFillTx/>
                  <a:ea typeface="+mn-ea"/>
                  <a:cs typeface="+mn-cs"/>
                </a:rPr>
                <a:t>Xử</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lý</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kết</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luận</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nội</a:t>
              </a:r>
              <a:r>
                <a:rPr kumimoji="0" lang="en-US" sz="1400" b="0" i="0" u="none" strike="noStrike" kern="1200" cap="none" spc="0" normalizeH="0" noProof="0" dirty="0">
                  <a:ln>
                    <a:noFill/>
                  </a:ln>
                  <a:solidFill>
                    <a:srgbClr val="17375E"/>
                  </a:solidFill>
                  <a:effectLst/>
                  <a:uLnTx/>
                  <a:uFillTx/>
                  <a:ea typeface="+mn-ea"/>
                  <a:cs typeface="+mn-cs"/>
                </a:rPr>
                <a:t> dung </a:t>
              </a:r>
              <a:r>
                <a:rPr kumimoji="0" lang="en-US" sz="1400" b="0" i="0" u="none" strike="noStrike" kern="1200" cap="none" spc="0" normalizeH="0" noProof="0" dirty="0" err="1">
                  <a:ln>
                    <a:noFill/>
                  </a:ln>
                  <a:solidFill>
                    <a:srgbClr val="17375E"/>
                  </a:solidFill>
                  <a:effectLst/>
                  <a:uLnTx/>
                  <a:uFillTx/>
                  <a:ea typeface="+mn-ea"/>
                  <a:cs typeface="+mn-cs"/>
                </a:rPr>
                <a:t>tố</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cáo</a:t>
              </a: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50" name="矩形 38">
              <a:extLst>
                <a:ext uri="{FF2B5EF4-FFF2-40B4-BE49-F238E27FC236}">
                  <a16:creationId xmlns:a16="http://schemas.microsoft.com/office/drawing/2014/main" id="{FA99D894-B497-4DE0-93D2-8CD6DF54E4F5}"/>
                </a:ext>
              </a:extLst>
            </p:cNvPr>
            <p:cNvSpPr/>
            <p:nvPr/>
          </p:nvSpPr>
          <p:spPr>
            <a:xfrm>
              <a:off x="7002181" y="4905182"/>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05</a:t>
              </a:r>
            </a:p>
          </p:txBody>
        </p:sp>
      </p:grpSp>
      <p:grpSp>
        <p:nvGrpSpPr>
          <p:cNvPr id="51" name="组合 40">
            <a:extLst>
              <a:ext uri="{FF2B5EF4-FFF2-40B4-BE49-F238E27FC236}">
                <a16:creationId xmlns:a16="http://schemas.microsoft.com/office/drawing/2014/main" id="{0DAA48FC-561C-49AF-AB15-D303F610ED04}"/>
              </a:ext>
            </a:extLst>
          </p:cNvPr>
          <p:cNvGrpSpPr/>
          <p:nvPr/>
        </p:nvGrpSpPr>
        <p:grpSpPr>
          <a:xfrm>
            <a:off x="4663083" y="3832027"/>
            <a:ext cx="4122713" cy="467915"/>
            <a:chOff x="7002181" y="5709289"/>
            <a:chExt cx="4542126" cy="624000"/>
          </a:xfrm>
        </p:grpSpPr>
        <p:sp>
          <p:nvSpPr>
            <p:cNvPr id="52" name="矩形 41">
              <a:extLst>
                <a:ext uri="{FF2B5EF4-FFF2-40B4-BE49-F238E27FC236}">
                  <a16:creationId xmlns:a16="http://schemas.microsoft.com/office/drawing/2014/main" id="{B82E8490-0BBE-4F38-AFA9-0489CF104CE8}"/>
                </a:ext>
              </a:extLst>
            </p:cNvPr>
            <p:cNvSpPr/>
            <p:nvPr/>
          </p:nvSpPr>
          <p:spPr>
            <a:xfrm>
              <a:off x="7704307" y="5709289"/>
              <a:ext cx="3840000" cy="624000"/>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vi-VN" sz="1400" dirty="0">
                  <a:solidFill>
                    <a:srgbClr val="17375E"/>
                  </a:solidFill>
                </a:rPr>
                <a:t>Công khai kết luận nội dung tố cáo, quyết định xử lý hành vi vi phạm bị tố cáo</a:t>
              </a:r>
            </a:p>
          </p:txBody>
        </p:sp>
        <p:sp>
          <p:nvSpPr>
            <p:cNvPr id="53" name="矩形 42">
              <a:extLst>
                <a:ext uri="{FF2B5EF4-FFF2-40B4-BE49-F238E27FC236}">
                  <a16:creationId xmlns:a16="http://schemas.microsoft.com/office/drawing/2014/main" id="{EE9B451F-0C42-4956-8C12-8AA80B49EDBD}"/>
                </a:ext>
              </a:extLst>
            </p:cNvPr>
            <p:cNvSpPr/>
            <p:nvPr/>
          </p:nvSpPr>
          <p:spPr>
            <a:xfrm>
              <a:off x="7002181" y="5709289"/>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06</a:t>
              </a:r>
            </a:p>
          </p:txBody>
        </p:sp>
      </p:grpSp>
    </p:spTree>
    <p:extLst>
      <p:ext uri="{BB962C8B-B14F-4D97-AF65-F5344CB8AC3E}">
        <p14:creationId xmlns:p14="http://schemas.microsoft.com/office/powerpoint/2010/main" val="1800252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50"/>
                                        <p:tgtEl>
                                          <p:spTgt spid="2"/>
                                        </p:tgtEl>
                                      </p:cBhvr>
                                    </p:animEffect>
                                    <p:anim calcmode="lin" valueType="num">
                                      <p:cBhvr>
                                        <p:cTn id="19" dur="250" fill="hold"/>
                                        <p:tgtEl>
                                          <p:spTgt spid="2"/>
                                        </p:tgtEl>
                                        <p:attrNameLst>
                                          <p:attrName>ppt_x</p:attrName>
                                        </p:attrNameLst>
                                      </p:cBhvr>
                                      <p:tavLst>
                                        <p:tav tm="0">
                                          <p:val>
                                            <p:strVal val="#ppt_x"/>
                                          </p:val>
                                        </p:tav>
                                        <p:tav tm="100000">
                                          <p:val>
                                            <p:strVal val="#ppt_x"/>
                                          </p:val>
                                        </p:tav>
                                      </p:tavLst>
                                    </p:anim>
                                    <p:anim calcmode="lin" valueType="num">
                                      <p:cBhvr>
                                        <p:cTn id="20" dur="25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1250"/>
                            </p:stCondLst>
                            <p:childTnLst>
                              <p:par>
                                <p:cTn id="22" presetID="16" presetClass="entr" presetSubtype="21" fill="hold" nodeType="after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barn(inVertical)">
                                      <p:cBhvr>
                                        <p:cTn id="24" dur="500"/>
                                        <p:tgtEl>
                                          <p:spTgt spid="35">
                                            <p:txEl>
                                              <p:pRg st="0" end="0"/>
                                            </p:txEl>
                                          </p:spTgt>
                                        </p:tgtEl>
                                      </p:cBhvr>
                                    </p:animEffect>
                                  </p:childTnLst>
                                </p:cTn>
                              </p:par>
                            </p:childTnLst>
                          </p:cTn>
                        </p:par>
                        <p:par>
                          <p:cTn id="25" fill="hold">
                            <p:stCondLst>
                              <p:cond delay="1750"/>
                            </p:stCondLst>
                            <p:childTnLst>
                              <p:par>
                                <p:cTn id="26" presetID="16" presetClass="entr" presetSubtype="21" fill="hold" nodeType="afterEffect">
                                  <p:stCondLst>
                                    <p:cond delay="0"/>
                                  </p:stCondLst>
                                  <p:childTnLst>
                                    <p:set>
                                      <p:cBhvr>
                                        <p:cTn id="27" dur="1" fill="hold">
                                          <p:stCondLst>
                                            <p:cond delay="0"/>
                                          </p:stCondLst>
                                        </p:cTn>
                                        <p:tgtEl>
                                          <p:spTgt spid="35">
                                            <p:txEl>
                                              <p:pRg st="1" end="1"/>
                                            </p:txEl>
                                          </p:spTgt>
                                        </p:tgtEl>
                                        <p:attrNameLst>
                                          <p:attrName>style.visibility</p:attrName>
                                        </p:attrNameLst>
                                      </p:cBhvr>
                                      <p:to>
                                        <p:strVal val="visible"/>
                                      </p:to>
                                    </p:set>
                                    <p:animEffect transition="in" filter="barn(inVertical)">
                                      <p:cBhvr>
                                        <p:cTn id="28" dur="500"/>
                                        <p:tgtEl>
                                          <p:spTgt spid="35">
                                            <p:txEl>
                                              <p:pRg st="1" end="1"/>
                                            </p:txEl>
                                          </p:spTgt>
                                        </p:tgtEl>
                                      </p:cBhvr>
                                    </p:animEffect>
                                  </p:childTnLst>
                                </p:cTn>
                              </p:par>
                            </p:childTnLst>
                          </p:cTn>
                        </p:par>
                        <p:par>
                          <p:cTn id="29" fill="hold">
                            <p:stCondLst>
                              <p:cond delay="2250"/>
                            </p:stCondLst>
                            <p:childTnLst>
                              <p:par>
                                <p:cTn id="30" presetID="2" presetClass="entr" presetSubtype="2"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ppt_x</p:attrName>
                                        </p:attrNameLst>
                                      </p:cBhvr>
                                      <p:tavLst>
                                        <p:tav tm="0">
                                          <p:val>
                                            <p:strVal val="1+#ppt_w/2"/>
                                          </p:val>
                                        </p:tav>
                                        <p:tav tm="100000">
                                          <p:val>
                                            <p:strVal val="#ppt_x"/>
                                          </p:val>
                                        </p:tav>
                                      </p:tavLst>
                                    </p:anim>
                                    <p:anim calcmode="lin" valueType="num">
                                      <p:cBhvr>
                                        <p:cTn id="33" dur="500" fill="hold"/>
                                        <p:tgtEl>
                                          <p:spTgt spid="36"/>
                                        </p:tgtEl>
                                        <p:attrNameLst>
                                          <p:attrName>ppt_y</p:attrName>
                                        </p:attrNameLst>
                                      </p:cBhvr>
                                      <p:tavLst>
                                        <p:tav tm="0">
                                          <p:val>
                                            <p:strVal val="#ppt_y"/>
                                          </p:val>
                                        </p:tav>
                                        <p:tav tm="100000">
                                          <p:val>
                                            <p:strVal val="#ppt_y"/>
                                          </p:val>
                                        </p:tav>
                                      </p:tavLst>
                                    </p:anim>
                                  </p:childTnLst>
                                </p:cTn>
                              </p:par>
                            </p:childTnLst>
                          </p:cTn>
                        </p:par>
                        <p:par>
                          <p:cTn id="34" fill="hold">
                            <p:stCondLst>
                              <p:cond delay="2750"/>
                            </p:stCondLst>
                            <p:childTnLst>
                              <p:par>
                                <p:cTn id="35" presetID="2" presetClass="entr" presetSubtype="2"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ppt_x</p:attrName>
                                        </p:attrNameLst>
                                      </p:cBhvr>
                                      <p:tavLst>
                                        <p:tav tm="0">
                                          <p:val>
                                            <p:strVal val="1+#ppt_w/2"/>
                                          </p:val>
                                        </p:tav>
                                        <p:tav tm="100000">
                                          <p:val>
                                            <p:strVal val="#ppt_x"/>
                                          </p:val>
                                        </p:tav>
                                      </p:tavLst>
                                    </p:anim>
                                    <p:anim calcmode="lin" valueType="num">
                                      <p:cBhvr>
                                        <p:cTn id="38" dur="50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3250"/>
                            </p:stCondLst>
                            <p:childTnLst>
                              <p:par>
                                <p:cTn id="40" presetID="2" presetClass="entr" presetSubtype="2"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ppt_x</p:attrName>
                                        </p:attrNameLst>
                                      </p:cBhvr>
                                      <p:tavLst>
                                        <p:tav tm="0">
                                          <p:val>
                                            <p:strVal val="1+#ppt_w/2"/>
                                          </p:val>
                                        </p:tav>
                                        <p:tav tm="100000">
                                          <p:val>
                                            <p:strVal val="#ppt_x"/>
                                          </p:val>
                                        </p:tav>
                                      </p:tavLst>
                                    </p:anim>
                                    <p:anim calcmode="lin" valueType="num">
                                      <p:cBhvr>
                                        <p:cTn id="43" dur="500" fill="hold"/>
                                        <p:tgtEl>
                                          <p:spTgt spid="42"/>
                                        </p:tgtEl>
                                        <p:attrNameLst>
                                          <p:attrName>ppt_y</p:attrName>
                                        </p:attrNameLst>
                                      </p:cBhvr>
                                      <p:tavLst>
                                        <p:tav tm="0">
                                          <p:val>
                                            <p:strVal val="#ppt_y"/>
                                          </p:val>
                                        </p:tav>
                                        <p:tav tm="100000">
                                          <p:val>
                                            <p:strVal val="#ppt_y"/>
                                          </p:val>
                                        </p:tav>
                                      </p:tavLst>
                                    </p:anim>
                                  </p:childTnLst>
                                </p:cTn>
                              </p:par>
                            </p:childTnLst>
                          </p:cTn>
                        </p:par>
                        <p:par>
                          <p:cTn id="44" fill="hold">
                            <p:stCondLst>
                              <p:cond delay="3750"/>
                            </p:stCondLst>
                            <p:childTnLst>
                              <p:par>
                                <p:cTn id="45" presetID="2" presetClass="entr" presetSubtype="2"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ppt_x</p:attrName>
                                        </p:attrNameLst>
                                      </p:cBhvr>
                                      <p:tavLst>
                                        <p:tav tm="0">
                                          <p:val>
                                            <p:strVal val="1+#ppt_w/2"/>
                                          </p:val>
                                        </p:tav>
                                        <p:tav tm="100000">
                                          <p:val>
                                            <p:strVal val="#ppt_x"/>
                                          </p:val>
                                        </p:tav>
                                      </p:tavLst>
                                    </p:anim>
                                    <p:anim calcmode="lin" valueType="num">
                                      <p:cBhvr>
                                        <p:cTn id="48" dur="500" fill="hold"/>
                                        <p:tgtEl>
                                          <p:spTgt spid="45"/>
                                        </p:tgtEl>
                                        <p:attrNameLst>
                                          <p:attrName>ppt_y</p:attrName>
                                        </p:attrNameLst>
                                      </p:cBhvr>
                                      <p:tavLst>
                                        <p:tav tm="0">
                                          <p:val>
                                            <p:strVal val="#ppt_y"/>
                                          </p:val>
                                        </p:tav>
                                        <p:tav tm="100000">
                                          <p:val>
                                            <p:strVal val="#ppt_y"/>
                                          </p:val>
                                        </p:tav>
                                      </p:tavLst>
                                    </p:anim>
                                  </p:childTnLst>
                                </p:cTn>
                              </p:par>
                            </p:childTnLst>
                          </p:cTn>
                        </p:par>
                        <p:par>
                          <p:cTn id="49" fill="hold">
                            <p:stCondLst>
                              <p:cond delay="4250"/>
                            </p:stCondLst>
                            <p:childTnLst>
                              <p:par>
                                <p:cTn id="50" presetID="2" presetClass="entr" presetSubtype="2"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p:cTn id="52" dur="500" fill="hold"/>
                                        <p:tgtEl>
                                          <p:spTgt spid="48"/>
                                        </p:tgtEl>
                                        <p:attrNameLst>
                                          <p:attrName>ppt_x</p:attrName>
                                        </p:attrNameLst>
                                      </p:cBhvr>
                                      <p:tavLst>
                                        <p:tav tm="0">
                                          <p:val>
                                            <p:strVal val="1+#ppt_w/2"/>
                                          </p:val>
                                        </p:tav>
                                        <p:tav tm="100000">
                                          <p:val>
                                            <p:strVal val="#ppt_x"/>
                                          </p:val>
                                        </p:tav>
                                      </p:tavLst>
                                    </p:anim>
                                    <p:anim calcmode="lin" valueType="num">
                                      <p:cBhvr>
                                        <p:cTn id="53" dur="500" fill="hold"/>
                                        <p:tgtEl>
                                          <p:spTgt spid="48"/>
                                        </p:tgtEl>
                                        <p:attrNameLst>
                                          <p:attrName>ppt_y</p:attrName>
                                        </p:attrNameLst>
                                      </p:cBhvr>
                                      <p:tavLst>
                                        <p:tav tm="0">
                                          <p:val>
                                            <p:strVal val="#ppt_y"/>
                                          </p:val>
                                        </p:tav>
                                        <p:tav tm="100000">
                                          <p:val>
                                            <p:strVal val="#ppt_y"/>
                                          </p:val>
                                        </p:tav>
                                      </p:tavLst>
                                    </p:anim>
                                  </p:childTnLst>
                                </p:cTn>
                              </p:par>
                            </p:childTnLst>
                          </p:cTn>
                        </p:par>
                        <p:par>
                          <p:cTn id="54" fill="hold">
                            <p:stCondLst>
                              <p:cond delay="4750"/>
                            </p:stCondLst>
                            <p:childTnLst>
                              <p:par>
                                <p:cTn id="55" presetID="2" presetClass="entr" presetSubtype="2" fill="hold" nodeType="after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ppt_x</p:attrName>
                                        </p:attrNameLst>
                                      </p:cBhvr>
                                      <p:tavLst>
                                        <p:tav tm="0">
                                          <p:val>
                                            <p:strVal val="1+#ppt_w/2"/>
                                          </p:val>
                                        </p:tav>
                                        <p:tav tm="100000">
                                          <p:val>
                                            <p:strVal val="#ppt_x"/>
                                          </p:val>
                                        </p:tav>
                                      </p:tavLst>
                                    </p:anim>
                                    <p:anim calcmode="lin" valueType="num">
                                      <p:cBhvr>
                                        <p:cTn id="58"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4"/>
          <p:cNvSpPr txBox="1">
            <a:spLocks noChangeArrowheads="1"/>
          </p:cNvSpPr>
          <p:nvPr/>
        </p:nvSpPr>
        <p:spPr bwMode="auto">
          <a:xfrm>
            <a:off x="611560" y="186194"/>
            <a:ext cx="8280920" cy="369332"/>
          </a:xfrm>
          <a:prstGeom prst="rect">
            <a:avLst/>
          </a:prstGeom>
          <a:noFill/>
          <a:ln w="9525">
            <a:noFill/>
            <a:miter lim="800000"/>
          </a:ln>
        </p:spPr>
        <p:txBody>
          <a:bodyPr wrap="square">
            <a:spAutoFit/>
          </a:bodyPr>
          <a:lstStyle/>
          <a:p>
            <a:r>
              <a:rPr lang="en-US" dirty="0">
                <a:latin typeface="+mj-lt"/>
              </a:rPr>
              <a:t>I</a:t>
            </a:r>
            <a:r>
              <a:rPr lang="vi-VN" dirty="0">
                <a:latin typeface="+mj-lt"/>
              </a:rPr>
              <a:t>. </a:t>
            </a:r>
            <a:r>
              <a:rPr lang="en-US" dirty="0">
                <a:latin typeface="+mj-lt"/>
              </a:rPr>
              <a:t>GIẢI QUYẾT KHIẾU NẠI</a:t>
            </a:r>
            <a:endParaRPr lang="vi-VN" dirty="0">
              <a:latin typeface="+mj-lt"/>
            </a:endParaRPr>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Hộp Văn bản 1">
            <a:extLst>
              <a:ext uri="{FF2B5EF4-FFF2-40B4-BE49-F238E27FC236}">
                <a16:creationId xmlns:a16="http://schemas.microsoft.com/office/drawing/2014/main" id="{022F6593-12EE-4D6D-8156-B188D799AF90}"/>
              </a:ext>
            </a:extLst>
          </p:cNvPr>
          <p:cNvSpPr txBox="1"/>
          <p:nvPr/>
        </p:nvSpPr>
        <p:spPr>
          <a:xfrm>
            <a:off x="725485" y="771550"/>
            <a:ext cx="8166995" cy="369332"/>
          </a:xfrm>
          <a:prstGeom prst="rect">
            <a:avLst/>
          </a:prstGeom>
          <a:noFill/>
        </p:spPr>
        <p:txBody>
          <a:bodyPr wrap="square" rtlCol="0">
            <a:spAutoFit/>
          </a:bodyPr>
          <a:lstStyle/>
          <a:p>
            <a:r>
              <a:rPr lang="en-US" dirty="0"/>
              <a:t>* </a:t>
            </a:r>
            <a:r>
              <a:rPr lang="en-US" dirty="0" err="1"/>
              <a:t>Quy</a:t>
            </a:r>
            <a:r>
              <a:rPr lang="en-US" dirty="0"/>
              <a:t> </a:t>
            </a:r>
            <a:r>
              <a:rPr lang="en-US" dirty="0" err="1"/>
              <a:t>trình</a:t>
            </a:r>
            <a:r>
              <a:rPr lang="en-US" dirty="0"/>
              <a:t> </a:t>
            </a:r>
            <a:r>
              <a:rPr lang="en-US" dirty="0" err="1"/>
              <a:t>giải</a:t>
            </a:r>
            <a:r>
              <a:rPr lang="en-US" dirty="0"/>
              <a:t> </a:t>
            </a:r>
            <a:r>
              <a:rPr lang="en-US" dirty="0" err="1"/>
              <a:t>quyết</a:t>
            </a:r>
            <a:r>
              <a:rPr lang="en-US" dirty="0"/>
              <a:t> </a:t>
            </a:r>
            <a:r>
              <a:rPr lang="en-US" dirty="0" err="1"/>
              <a:t>khiếu</a:t>
            </a:r>
            <a:r>
              <a:rPr lang="en-US" dirty="0"/>
              <a:t> </a:t>
            </a:r>
            <a:r>
              <a:rPr lang="en-US" dirty="0" err="1"/>
              <a:t>nại</a:t>
            </a:r>
            <a:r>
              <a:rPr lang="en-US" dirty="0"/>
              <a:t> </a:t>
            </a:r>
            <a:r>
              <a:rPr lang="en-US" dirty="0" err="1"/>
              <a:t>lần</a:t>
            </a:r>
            <a:r>
              <a:rPr lang="en-US" dirty="0"/>
              <a:t> </a:t>
            </a:r>
            <a:r>
              <a:rPr lang="en-US" dirty="0" err="1"/>
              <a:t>hai</a:t>
            </a:r>
            <a:endParaRPr lang="vi-VN" dirty="0"/>
          </a:p>
        </p:txBody>
      </p:sp>
      <p:sp>
        <p:nvSpPr>
          <p:cNvPr id="18" name="Hộp Văn bản 17">
            <a:extLst>
              <a:ext uri="{FF2B5EF4-FFF2-40B4-BE49-F238E27FC236}">
                <a16:creationId xmlns:a16="http://schemas.microsoft.com/office/drawing/2014/main" id="{7B594E95-25B1-4725-B457-031412E2878C}"/>
              </a:ext>
            </a:extLst>
          </p:cNvPr>
          <p:cNvSpPr txBox="1"/>
          <p:nvPr/>
        </p:nvSpPr>
        <p:spPr>
          <a:xfrm>
            <a:off x="4446240" y="731520"/>
            <a:ext cx="4697760" cy="370358"/>
          </a:xfrm>
          <a:prstGeom prst="rect">
            <a:avLst/>
          </a:prstGeom>
          <a:noFill/>
        </p:spPr>
        <p:txBody>
          <a:bodyPr wrap="square">
            <a:spAutoFit/>
          </a:bodyPr>
          <a:lstStyle/>
          <a:p>
            <a:pPr algn="r">
              <a:lnSpc>
                <a:spcPct val="115000"/>
              </a:lnSpc>
              <a:spcBef>
                <a:spcPts val="400"/>
              </a:spcBef>
              <a:spcAft>
                <a:spcPts val="1000"/>
              </a:spcAft>
            </a:pPr>
            <a:r>
              <a:rPr lang="en-US">
                <a:solidFill>
                  <a:schemeClr val="bg1"/>
                </a:solidFill>
                <a:latin typeface="#9Slide02 Tieu de rat dai 02" panose="020B0606020202050201" pitchFamily="34" charset="0"/>
              </a:rPr>
              <a:t>Tuyên truyền trước Đại hội</a:t>
            </a:r>
            <a:endParaRPr lang="vi-VN">
              <a:solidFill>
                <a:schemeClr val="bg1"/>
              </a:solidFill>
              <a:latin typeface="#9Slide02 Tieu de rat dai 02" panose="020B0606020202050201" pitchFamily="34" charset="0"/>
            </a:endParaRPr>
          </a:p>
        </p:txBody>
      </p:sp>
      <p:sp>
        <p:nvSpPr>
          <p:cNvPr id="35" name="TextBox 19">
            <a:extLst>
              <a:ext uri="{FF2B5EF4-FFF2-40B4-BE49-F238E27FC236}">
                <a16:creationId xmlns:a16="http://schemas.microsoft.com/office/drawing/2014/main" id="{0C17B47C-1BFF-4195-8553-CB15B9BB1263}"/>
              </a:ext>
            </a:extLst>
          </p:cNvPr>
          <p:cNvSpPr txBox="1"/>
          <p:nvPr/>
        </p:nvSpPr>
        <p:spPr>
          <a:xfrm>
            <a:off x="827584" y="1173743"/>
            <a:ext cx="2159794" cy="830997"/>
          </a:xfrm>
          <a:prstGeom prst="rect">
            <a:avLst/>
          </a:prstGeom>
          <a:noFill/>
          <a:ln w="9525">
            <a:noFill/>
          </a:ln>
        </p:spPr>
        <p:txBody>
          <a:bodyPr wrap="square" anchor="t">
            <a:spAutoFit/>
          </a:bodyPr>
          <a:lstStyle/>
          <a:p>
            <a:pPr fontAlgn="base">
              <a:spcBef>
                <a:spcPct val="0"/>
              </a:spcBef>
              <a:spcAft>
                <a:spcPct val="0"/>
              </a:spcAft>
            </a:pPr>
            <a:r>
              <a:rPr lang="vi-VN" altLang="zh-CN" sz="2400">
                <a:solidFill>
                  <a:schemeClr val="bg1"/>
                </a:solidFill>
                <a:latin typeface="#9Slide02 Tieu de rat dai 02" panose="020B0606020202050201" pitchFamily="34" charset="0"/>
                <a:sym typeface="inpin heiti" panose="00000500000000000000" pitchFamily="2" charset="-122"/>
              </a:rPr>
              <a:t>Tuyên truyền</a:t>
            </a:r>
            <a:endParaRPr lang="en-US" altLang="zh-CN" sz="2400">
              <a:solidFill>
                <a:schemeClr val="bg1"/>
              </a:solidFill>
              <a:latin typeface="#9Slide02 Tieu de rat dai 02" panose="020B0606020202050201" pitchFamily="34" charset="0"/>
              <a:sym typeface="inpin heiti" panose="00000500000000000000" pitchFamily="2" charset="-122"/>
            </a:endParaRPr>
          </a:p>
          <a:p>
            <a:pPr fontAlgn="base">
              <a:spcBef>
                <a:spcPct val="0"/>
              </a:spcBef>
              <a:spcAft>
                <a:spcPct val="0"/>
              </a:spcAft>
            </a:pPr>
            <a:r>
              <a:rPr lang="vi-VN" altLang="zh-CN" sz="2400">
                <a:solidFill>
                  <a:schemeClr val="bg1"/>
                </a:solidFill>
                <a:latin typeface="#9Slide02 Tieu de rat dai 02" panose="020B0606020202050201" pitchFamily="34" charset="0"/>
                <a:sym typeface="inpin heiti" panose="00000500000000000000" pitchFamily="2" charset="-122"/>
              </a:rPr>
              <a:t>sau Đại hội </a:t>
            </a:r>
            <a:endParaRPr lang="zh-CN" altLang="en-US" sz="2400" dirty="0">
              <a:solidFill>
                <a:schemeClr val="bg1"/>
              </a:solidFill>
              <a:latin typeface="#9Slide02 Tieu de rat dai 02" panose="020B0606020202050201" pitchFamily="34" charset="0"/>
              <a:sym typeface="inpin heiti" panose="00000500000000000000" pitchFamily="2" charset="-122"/>
            </a:endParaRPr>
          </a:p>
        </p:txBody>
      </p:sp>
      <p:grpSp>
        <p:nvGrpSpPr>
          <p:cNvPr id="36" name="组合 16">
            <a:extLst>
              <a:ext uri="{FF2B5EF4-FFF2-40B4-BE49-F238E27FC236}">
                <a16:creationId xmlns:a16="http://schemas.microsoft.com/office/drawing/2014/main" id="{3D8AAC41-6454-46F2-AC53-63AE113D64A3}"/>
              </a:ext>
            </a:extLst>
          </p:cNvPr>
          <p:cNvGrpSpPr/>
          <p:nvPr/>
        </p:nvGrpSpPr>
        <p:grpSpPr>
          <a:xfrm>
            <a:off x="323528" y="1563638"/>
            <a:ext cx="4122712" cy="723612"/>
            <a:chOff x="7002181" y="1688755"/>
            <a:chExt cx="4542126" cy="962541"/>
          </a:xfrm>
        </p:grpSpPr>
        <p:sp>
          <p:nvSpPr>
            <p:cNvPr id="37" name="矩形 23">
              <a:extLst>
                <a:ext uri="{FF2B5EF4-FFF2-40B4-BE49-F238E27FC236}">
                  <a16:creationId xmlns:a16="http://schemas.microsoft.com/office/drawing/2014/main" id="{73EC687B-0B1C-4AB6-9B66-28E74A81C9F8}"/>
                </a:ext>
              </a:extLst>
            </p:cNvPr>
            <p:cNvSpPr/>
            <p:nvPr/>
          </p:nvSpPr>
          <p:spPr>
            <a:xfrm>
              <a:off x="7704307" y="1688755"/>
              <a:ext cx="3840000" cy="962541"/>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400" dirty="0" err="1">
                  <a:solidFill>
                    <a:srgbClr val="17375E"/>
                  </a:solidFill>
                </a:rPr>
                <a:t>Tiếp</a:t>
              </a:r>
              <a:r>
                <a:rPr lang="en-US" sz="1400" dirty="0">
                  <a:solidFill>
                    <a:srgbClr val="17375E"/>
                  </a:solidFill>
                </a:rPr>
                <a:t> </a:t>
              </a:r>
              <a:r>
                <a:rPr lang="en-US" sz="1400" dirty="0" err="1">
                  <a:solidFill>
                    <a:srgbClr val="17375E"/>
                  </a:solidFill>
                </a:rPr>
                <a:t>nhận</a:t>
              </a:r>
              <a:r>
                <a:rPr lang="en-US" sz="1400" dirty="0">
                  <a:solidFill>
                    <a:srgbClr val="17375E"/>
                  </a:solidFill>
                </a:rPr>
                <a:t> </a:t>
              </a:r>
              <a:r>
                <a:rPr lang="en-US" sz="1400" dirty="0" err="1">
                  <a:solidFill>
                    <a:srgbClr val="17375E"/>
                  </a:solidFill>
                </a:rPr>
                <a:t>đơn</a:t>
              </a:r>
              <a:r>
                <a:rPr lang="en-US" sz="1400" dirty="0">
                  <a:solidFill>
                    <a:srgbClr val="17375E"/>
                  </a:solidFill>
                </a:rPr>
                <a:t> </a:t>
              </a:r>
              <a:r>
                <a:rPr lang="en-US" sz="1400" dirty="0" err="1">
                  <a:solidFill>
                    <a:srgbClr val="17375E"/>
                  </a:solidFill>
                </a:rPr>
                <a:t>khiếu</a:t>
              </a:r>
              <a:r>
                <a:rPr lang="en-US" sz="1400" dirty="0">
                  <a:solidFill>
                    <a:srgbClr val="17375E"/>
                  </a:solidFill>
                </a:rPr>
                <a:t> </a:t>
              </a:r>
              <a:r>
                <a:rPr lang="en-US" sz="1400" dirty="0" err="1">
                  <a:solidFill>
                    <a:srgbClr val="17375E"/>
                  </a:solidFill>
                </a:rPr>
                <a:t>nại</a:t>
              </a:r>
              <a:endParaRPr lang="vi-VN" sz="1400" dirty="0">
                <a:solidFill>
                  <a:srgbClr val="17375E"/>
                </a:solidFill>
              </a:endParaRPr>
            </a:p>
          </p:txBody>
        </p:sp>
        <p:sp>
          <p:nvSpPr>
            <p:cNvPr id="38" name="矩形 24">
              <a:extLst>
                <a:ext uri="{FF2B5EF4-FFF2-40B4-BE49-F238E27FC236}">
                  <a16:creationId xmlns:a16="http://schemas.microsoft.com/office/drawing/2014/main" id="{35961DF1-097F-49D6-BBD3-51BC4DC0AD8B}"/>
                </a:ext>
              </a:extLst>
            </p:cNvPr>
            <p:cNvSpPr/>
            <p:nvPr/>
          </p:nvSpPr>
          <p:spPr>
            <a:xfrm>
              <a:off x="7002181" y="1688755"/>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01</a:t>
              </a:r>
            </a:p>
          </p:txBody>
        </p:sp>
      </p:grpSp>
      <p:grpSp>
        <p:nvGrpSpPr>
          <p:cNvPr id="39" name="组合 25">
            <a:extLst>
              <a:ext uri="{FF2B5EF4-FFF2-40B4-BE49-F238E27FC236}">
                <a16:creationId xmlns:a16="http://schemas.microsoft.com/office/drawing/2014/main" id="{7BFE0439-4C4D-493A-BA5D-682820967327}"/>
              </a:ext>
            </a:extLst>
          </p:cNvPr>
          <p:cNvGrpSpPr/>
          <p:nvPr/>
        </p:nvGrpSpPr>
        <p:grpSpPr>
          <a:xfrm>
            <a:off x="323528" y="2715768"/>
            <a:ext cx="4122712" cy="504056"/>
            <a:chOff x="7002181" y="2492862"/>
            <a:chExt cx="4542126" cy="672195"/>
          </a:xfrm>
        </p:grpSpPr>
        <p:sp>
          <p:nvSpPr>
            <p:cNvPr id="40" name="矩形 26">
              <a:extLst>
                <a:ext uri="{FF2B5EF4-FFF2-40B4-BE49-F238E27FC236}">
                  <a16:creationId xmlns:a16="http://schemas.microsoft.com/office/drawing/2014/main" id="{A01CDADA-C595-4256-AF2F-68DF47E3A54C}"/>
                </a:ext>
              </a:extLst>
            </p:cNvPr>
            <p:cNvSpPr/>
            <p:nvPr/>
          </p:nvSpPr>
          <p:spPr>
            <a:xfrm>
              <a:off x="7704307" y="2492862"/>
              <a:ext cx="3840000" cy="672195"/>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7375E"/>
                  </a:solidFill>
                  <a:effectLst/>
                  <a:uLnTx/>
                  <a:uFillTx/>
                  <a:ea typeface="+mn-ea"/>
                  <a:cs typeface="+mn-cs"/>
                </a:rPr>
                <a:t>Thụ</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lý</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đơn</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khiếu</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nại</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lần</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hai</a:t>
              </a: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41" name="矩形 27">
              <a:extLst>
                <a:ext uri="{FF2B5EF4-FFF2-40B4-BE49-F238E27FC236}">
                  <a16:creationId xmlns:a16="http://schemas.microsoft.com/office/drawing/2014/main" id="{1DD16840-FFF3-4073-B28E-445DE449336D}"/>
                </a:ext>
              </a:extLst>
            </p:cNvPr>
            <p:cNvSpPr/>
            <p:nvPr/>
          </p:nvSpPr>
          <p:spPr>
            <a:xfrm>
              <a:off x="7002181" y="2492862"/>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02</a:t>
              </a:r>
            </a:p>
          </p:txBody>
        </p:sp>
      </p:grpSp>
      <p:grpSp>
        <p:nvGrpSpPr>
          <p:cNvPr id="42" name="组合 28">
            <a:extLst>
              <a:ext uri="{FF2B5EF4-FFF2-40B4-BE49-F238E27FC236}">
                <a16:creationId xmlns:a16="http://schemas.microsoft.com/office/drawing/2014/main" id="{DF1F5F0B-E35E-4748-8BCA-9048F81916E1}"/>
              </a:ext>
            </a:extLst>
          </p:cNvPr>
          <p:cNvGrpSpPr/>
          <p:nvPr/>
        </p:nvGrpSpPr>
        <p:grpSpPr>
          <a:xfrm>
            <a:off x="323528" y="3832027"/>
            <a:ext cx="4122712" cy="467915"/>
            <a:chOff x="7002181" y="3296969"/>
            <a:chExt cx="4542126" cy="624000"/>
          </a:xfrm>
        </p:grpSpPr>
        <p:sp>
          <p:nvSpPr>
            <p:cNvPr id="43" name="矩形 29">
              <a:extLst>
                <a:ext uri="{FF2B5EF4-FFF2-40B4-BE49-F238E27FC236}">
                  <a16:creationId xmlns:a16="http://schemas.microsoft.com/office/drawing/2014/main" id="{CE20489E-F635-47FF-9B1F-F8F37080D14B}"/>
                </a:ext>
              </a:extLst>
            </p:cNvPr>
            <p:cNvSpPr/>
            <p:nvPr/>
          </p:nvSpPr>
          <p:spPr>
            <a:xfrm>
              <a:off x="7704307" y="3296969"/>
              <a:ext cx="3840000" cy="624000"/>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defRPr/>
              </a:pPr>
              <a:r>
                <a:rPr lang="en-US" sz="1400" dirty="0" err="1">
                  <a:solidFill>
                    <a:srgbClr val="17375E"/>
                  </a:solidFill>
                </a:rPr>
                <a:t>Thẩm</a:t>
              </a:r>
              <a:r>
                <a:rPr lang="en-US" sz="1400" dirty="0">
                  <a:solidFill>
                    <a:srgbClr val="17375E"/>
                  </a:solidFill>
                </a:rPr>
                <a:t> </a:t>
              </a:r>
              <a:r>
                <a:rPr lang="en-US" sz="1400" dirty="0" err="1">
                  <a:solidFill>
                    <a:srgbClr val="17375E"/>
                  </a:solidFill>
                </a:rPr>
                <a:t>tra</a:t>
              </a:r>
              <a:r>
                <a:rPr lang="en-US" sz="1400" dirty="0">
                  <a:solidFill>
                    <a:srgbClr val="17375E"/>
                  </a:solidFill>
                </a:rPr>
                <a:t>, </a:t>
              </a:r>
              <a:r>
                <a:rPr lang="en-US" sz="1400" dirty="0" err="1">
                  <a:solidFill>
                    <a:srgbClr val="17375E"/>
                  </a:solidFill>
                </a:rPr>
                <a:t>xác</a:t>
              </a:r>
              <a:r>
                <a:rPr lang="en-US" sz="1400" dirty="0">
                  <a:solidFill>
                    <a:srgbClr val="17375E"/>
                  </a:solidFill>
                </a:rPr>
                <a:t> minh </a:t>
              </a:r>
              <a:r>
                <a:rPr lang="en-US" sz="1400" dirty="0" err="1">
                  <a:solidFill>
                    <a:srgbClr val="17375E"/>
                  </a:solidFill>
                </a:rPr>
                <a:t>nội</a:t>
              </a:r>
              <a:r>
                <a:rPr lang="en-US" sz="1400" dirty="0">
                  <a:solidFill>
                    <a:srgbClr val="17375E"/>
                  </a:solidFill>
                </a:rPr>
                <a:t> dung </a:t>
              </a:r>
              <a:r>
                <a:rPr lang="en-US" sz="1400" dirty="0" err="1">
                  <a:solidFill>
                    <a:srgbClr val="17375E"/>
                  </a:solidFill>
                </a:rPr>
                <a:t>khiếu</a:t>
              </a:r>
              <a:r>
                <a:rPr lang="en-US" sz="1400" dirty="0">
                  <a:solidFill>
                    <a:srgbClr val="17375E"/>
                  </a:solidFill>
                </a:rPr>
                <a:t> </a:t>
              </a:r>
              <a:r>
                <a:rPr lang="en-US" sz="1400" dirty="0" err="1">
                  <a:solidFill>
                    <a:srgbClr val="17375E"/>
                  </a:solidFill>
                </a:rPr>
                <a:t>nại</a:t>
              </a:r>
              <a:r>
                <a:rPr lang="en-US" sz="1400" dirty="0">
                  <a:solidFill>
                    <a:srgbClr val="17375E"/>
                  </a:solidFill>
                </a:rPr>
                <a:t> </a:t>
              </a:r>
              <a:r>
                <a:rPr lang="en-US" sz="1400" dirty="0" err="1">
                  <a:solidFill>
                    <a:srgbClr val="17375E"/>
                  </a:solidFill>
                </a:rPr>
                <a:t>lần</a:t>
              </a:r>
              <a:r>
                <a:rPr lang="en-US" sz="1400" dirty="0">
                  <a:solidFill>
                    <a:srgbClr val="17375E"/>
                  </a:solidFill>
                </a:rPr>
                <a:t> 2</a:t>
              </a:r>
              <a:endParaRPr lang="vi-VN" sz="1400" dirty="0">
                <a:solidFill>
                  <a:srgbClr val="17375E"/>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44" name="矩形 30">
              <a:extLst>
                <a:ext uri="{FF2B5EF4-FFF2-40B4-BE49-F238E27FC236}">
                  <a16:creationId xmlns:a16="http://schemas.microsoft.com/office/drawing/2014/main" id="{4E368A4B-F9D8-4F05-8F7C-E2588A34F205}"/>
                </a:ext>
              </a:extLst>
            </p:cNvPr>
            <p:cNvSpPr/>
            <p:nvPr/>
          </p:nvSpPr>
          <p:spPr>
            <a:xfrm>
              <a:off x="7002181" y="3296969"/>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03</a:t>
              </a:r>
            </a:p>
          </p:txBody>
        </p:sp>
      </p:grpSp>
      <p:grpSp>
        <p:nvGrpSpPr>
          <p:cNvPr id="45" name="组合 31">
            <a:extLst>
              <a:ext uri="{FF2B5EF4-FFF2-40B4-BE49-F238E27FC236}">
                <a16:creationId xmlns:a16="http://schemas.microsoft.com/office/drawing/2014/main" id="{338DAF0F-D0D3-4F88-9C83-310E834C1F27}"/>
              </a:ext>
            </a:extLst>
          </p:cNvPr>
          <p:cNvGrpSpPr/>
          <p:nvPr/>
        </p:nvGrpSpPr>
        <p:grpSpPr>
          <a:xfrm>
            <a:off x="4558545" y="1552580"/>
            <a:ext cx="4122713" cy="723612"/>
            <a:chOff x="7002181" y="4101075"/>
            <a:chExt cx="4542126" cy="964991"/>
          </a:xfrm>
        </p:grpSpPr>
        <p:sp>
          <p:nvSpPr>
            <p:cNvPr id="46" name="矩形 32">
              <a:extLst>
                <a:ext uri="{FF2B5EF4-FFF2-40B4-BE49-F238E27FC236}">
                  <a16:creationId xmlns:a16="http://schemas.microsoft.com/office/drawing/2014/main" id="{5D0D6238-A666-4671-98EC-97EB16659DCB}"/>
                </a:ext>
              </a:extLst>
            </p:cNvPr>
            <p:cNvSpPr/>
            <p:nvPr/>
          </p:nvSpPr>
          <p:spPr>
            <a:xfrm>
              <a:off x="7704307" y="4101075"/>
              <a:ext cx="3840000" cy="964991"/>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it-IT" sz="1400" dirty="0">
                  <a:solidFill>
                    <a:srgbClr val="17375E"/>
                  </a:solidFill>
                </a:rPr>
                <a:t>Tổ chức đối thoại</a:t>
              </a:r>
              <a:endParaRPr lang="vi-VN" sz="1400" dirty="0">
                <a:solidFill>
                  <a:srgbClr val="17375E"/>
                </a:solidFill>
              </a:endParaRPr>
            </a:p>
          </p:txBody>
        </p:sp>
        <p:sp>
          <p:nvSpPr>
            <p:cNvPr id="47" name="矩形 34">
              <a:extLst>
                <a:ext uri="{FF2B5EF4-FFF2-40B4-BE49-F238E27FC236}">
                  <a16:creationId xmlns:a16="http://schemas.microsoft.com/office/drawing/2014/main" id="{05967915-788D-4414-BA8F-C8E9021BBF06}"/>
                </a:ext>
              </a:extLst>
            </p:cNvPr>
            <p:cNvSpPr/>
            <p:nvPr/>
          </p:nvSpPr>
          <p:spPr>
            <a:xfrm>
              <a:off x="7002181" y="4101075"/>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04</a:t>
              </a:r>
            </a:p>
          </p:txBody>
        </p:sp>
      </p:grpSp>
      <p:grpSp>
        <p:nvGrpSpPr>
          <p:cNvPr id="48" name="组合 35">
            <a:extLst>
              <a:ext uri="{FF2B5EF4-FFF2-40B4-BE49-F238E27FC236}">
                <a16:creationId xmlns:a16="http://schemas.microsoft.com/office/drawing/2014/main" id="{3C53E334-A179-4E99-8F1D-783EAC075F22}"/>
              </a:ext>
            </a:extLst>
          </p:cNvPr>
          <p:cNvGrpSpPr/>
          <p:nvPr/>
        </p:nvGrpSpPr>
        <p:grpSpPr>
          <a:xfrm>
            <a:off x="4663083" y="2715766"/>
            <a:ext cx="4122713" cy="936104"/>
            <a:chOff x="7002181" y="4905182"/>
            <a:chExt cx="4542126" cy="1248363"/>
          </a:xfrm>
        </p:grpSpPr>
        <p:sp>
          <p:nvSpPr>
            <p:cNvPr id="49" name="矩形 37">
              <a:extLst>
                <a:ext uri="{FF2B5EF4-FFF2-40B4-BE49-F238E27FC236}">
                  <a16:creationId xmlns:a16="http://schemas.microsoft.com/office/drawing/2014/main" id="{6C4F1FE3-72E1-4E1E-8502-2738651C9A77}"/>
                </a:ext>
              </a:extLst>
            </p:cNvPr>
            <p:cNvSpPr/>
            <p:nvPr/>
          </p:nvSpPr>
          <p:spPr>
            <a:xfrm>
              <a:off x="7704307" y="4905182"/>
              <a:ext cx="3840000" cy="1248363"/>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7375E"/>
                  </a:solidFill>
                  <a:effectLst/>
                  <a:uLnTx/>
                  <a:uFillTx/>
                  <a:ea typeface="+mn-ea"/>
                  <a:cs typeface="+mn-cs"/>
                </a:rPr>
                <a:t>Ra </a:t>
              </a:r>
              <a:r>
                <a:rPr kumimoji="0" lang="en-US" sz="1400" b="0" i="0" u="none" strike="noStrike" kern="1200" cap="none" spc="0" normalizeH="0" baseline="0" noProof="0" dirty="0" err="1">
                  <a:ln>
                    <a:noFill/>
                  </a:ln>
                  <a:solidFill>
                    <a:srgbClr val="17375E"/>
                  </a:solidFill>
                  <a:effectLst/>
                  <a:uLnTx/>
                  <a:uFillTx/>
                  <a:ea typeface="+mn-ea"/>
                  <a:cs typeface="+mn-cs"/>
                </a:rPr>
                <a:t>quyết</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định</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giải</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quyết</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khiếu</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nại</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lần</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hai</a:t>
              </a: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50" name="矩形 38">
              <a:extLst>
                <a:ext uri="{FF2B5EF4-FFF2-40B4-BE49-F238E27FC236}">
                  <a16:creationId xmlns:a16="http://schemas.microsoft.com/office/drawing/2014/main" id="{FA99D894-B497-4DE0-93D2-8CD6DF54E4F5}"/>
                </a:ext>
              </a:extLst>
            </p:cNvPr>
            <p:cNvSpPr/>
            <p:nvPr/>
          </p:nvSpPr>
          <p:spPr>
            <a:xfrm>
              <a:off x="7002181" y="4905182"/>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05</a:t>
              </a:r>
            </a:p>
          </p:txBody>
        </p:sp>
      </p:grpSp>
      <p:grpSp>
        <p:nvGrpSpPr>
          <p:cNvPr id="51" name="组合 40">
            <a:extLst>
              <a:ext uri="{FF2B5EF4-FFF2-40B4-BE49-F238E27FC236}">
                <a16:creationId xmlns:a16="http://schemas.microsoft.com/office/drawing/2014/main" id="{0DAA48FC-561C-49AF-AB15-D303F610ED04}"/>
              </a:ext>
            </a:extLst>
          </p:cNvPr>
          <p:cNvGrpSpPr/>
          <p:nvPr/>
        </p:nvGrpSpPr>
        <p:grpSpPr>
          <a:xfrm>
            <a:off x="4663083" y="3832027"/>
            <a:ext cx="4122713" cy="467915"/>
            <a:chOff x="7002181" y="5709289"/>
            <a:chExt cx="4542126" cy="624000"/>
          </a:xfrm>
        </p:grpSpPr>
        <p:sp>
          <p:nvSpPr>
            <p:cNvPr id="52" name="矩形 41">
              <a:extLst>
                <a:ext uri="{FF2B5EF4-FFF2-40B4-BE49-F238E27FC236}">
                  <a16:creationId xmlns:a16="http://schemas.microsoft.com/office/drawing/2014/main" id="{B82E8490-0BBE-4F38-AFA9-0489CF104CE8}"/>
                </a:ext>
              </a:extLst>
            </p:cNvPr>
            <p:cNvSpPr/>
            <p:nvPr/>
          </p:nvSpPr>
          <p:spPr>
            <a:xfrm>
              <a:off x="7704307" y="5709289"/>
              <a:ext cx="3840000" cy="624000"/>
            </a:xfrm>
            <a:prstGeom prst="rect">
              <a:avLst/>
            </a:prstGeom>
            <a:noFill/>
            <a:ln w="19050">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7375E"/>
                  </a:solidFill>
                  <a:effectLst/>
                  <a:uLnTx/>
                  <a:uFillTx/>
                  <a:ea typeface="+mn-ea"/>
                  <a:cs typeface="+mn-cs"/>
                </a:rPr>
                <a:t>Gửi</a:t>
              </a:r>
              <a:r>
                <a:rPr kumimoji="0" lang="en-US" sz="1400" b="0" i="0" u="none" strike="noStrike" kern="1200" cap="none" spc="0" normalizeH="0" baseline="0" noProof="0" dirty="0">
                  <a:ln>
                    <a:noFill/>
                  </a:ln>
                  <a:solidFill>
                    <a:srgbClr val="17375E"/>
                  </a:solidFill>
                  <a:effectLst/>
                  <a:uLnTx/>
                  <a:uFillTx/>
                  <a:ea typeface="+mn-ea"/>
                  <a:cs typeface="+mn-cs"/>
                </a:rPr>
                <a:t>, </a:t>
              </a:r>
              <a:r>
                <a:rPr kumimoji="0" lang="en-US" sz="1400" b="0" i="0" u="none" strike="noStrike" kern="1200" cap="none" spc="0" normalizeH="0" baseline="0" noProof="0" dirty="0" err="1">
                  <a:ln>
                    <a:noFill/>
                  </a:ln>
                  <a:solidFill>
                    <a:srgbClr val="17375E"/>
                  </a:solidFill>
                  <a:effectLst/>
                  <a:uLnTx/>
                  <a:uFillTx/>
                  <a:ea typeface="+mn-ea"/>
                  <a:cs typeface="+mn-cs"/>
                </a:rPr>
                <a:t>công</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bố</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quyết</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định</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khiếu</a:t>
              </a:r>
              <a:r>
                <a:rPr kumimoji="0" lang="en-US" sz="1400" b="0" i="0" u="none" strike="noStrike" kern="1200" cap="none" spc="0" normalizeH="0" noProof="0" dirty="0">
                  <a:ln>
                    <a:noFill/>
                  </a:ln>
                  <a:solidFill>
                    <a:srgbClr val="17375E"/>
                  </a:solidFill>
                  <a:effectLst/>
                  <a:uLnTx/>
                  <a:uFillTx/>
                  <a:ea typeface="+mn-ea"/>
                  <a:cs typeface="+mn-cs"/>
                </a:rPr>
                <a:t> </a:t>
              </a:r>
              <a:r>
                <a:rPr kumimoji="0" lang="en-US" sz="1400" b="0" i="0" u="none" strike="noStrike" kern="1200" cap="none" spc="0" normalizeH="0" noProof="0" dirty="0" err="1">
                  <a:ln>
                    <a:noFill/>
                  </a:ln>
                  <a:solidFill>
                    <a:srgbClr val="17375E"/>
                  </a:solidFill>
                  <a:effectLst/>
                  <a:uLnTx/>
                  <a:uFillTx/>
                  <a:ea typeface="+mn-ea"/>
                  <a:cs typeface="+mn-cs"/>
                </a:rPr>
                <a:t>nại</a:t>
              </a:r>
              <a:r>
                <a:rPr kumimoji="0" lang="en-US" sz="1400" b="0" i="0" u="none" strike="noStrike" kern="1200" cap="none" spc="0" normalizeH="0" noProof="0" dirty="0">
                  <a:ln>
                    <a:noFill/>
                  </a:ln>
                  <a:solidFill>
                    <a:srgbClr val="17375E"/>
                  </a:solidFill>
                  <a:effectLst/>
                  <a:uLnTx/>
                  <a:uFillTx/>
                  <a:ea typeface="+mn-ea"/>
                  <a:cs typeface="+mn-cs"/>
                </a:rPr>
                <a:t> </a:t>
              </a:r>
              <a:endParaRPr kumimoji="0" lang="vi-VN" sz="1400" b="0" i="0" u="none" strike="noStrike" kern="1200" cap="none" spc="0" normalizeH="0" baseline="0" noProof="0" dirty="0">
                <a:ln>
                  <a:noFill/>
                </a:ln>
                <a:solidFill>
                  <a:srgbClr val="17375E"/>
                </a:solidFill>
                <a:effectLst/>
                <a:uLnTx/>
                <a:uFillTx/>
                <a:ea typeface="+mn-ea"/>
                <a:cs typeface="+mn-cs"/>
              </a:endParaRPr>
            </a:p>
          </p:txBody>
        </p:sp>
        <p:sp>
          <p:nvSpPr>
            <p:cNvPr id="53" name="矩形 42">
              <a:extLst>
                <a:ext uri="{FF2B5EF4-FFF2-40B4-BE49-F238E27FC236}">
                  <a16:creationId xmlns:a16="http://schemas.microsoft.com/office/drawing/2014/main" id="{EE9B451F-0C42-4956-8C12-8AA80B49EDBD}"/>
                </a:ext>
              </a:extLst>
            </p:cNvPr>
            <p:cNvSpPr/>
            <p:nvPr/>
          </p:nvSpPr>
          <p:spPr>
            <a:xfrm>
              <a:off x="7002181" y="5709289"/>
              <a:ext cx="702126" cy="624000"/>
            </a:xfrm>
            <a:prstGeom prst="rect">
              <a:avLst/>
            </a:prstGeom>
            <a:solidFill>
              <a:srgbClr val="EF2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spcAft>
                  <a:spcPct val="0"/>
                </a:spcAft>
              </a:pPr>
              <a:r>
                <a:rPr lang="en-US" altLang="zh-CN" sz="1999" b="1" noProof="1">
                  <a:solidFill>
                    <a:srgbClr val="FFFFFF"/>
                  </a:solidFill>
                  <a:ea typeface="inpin heiti" panose="00000500000000000000" pitchFamily="2" charset="-122"/>
                  <a:cs typeface="+mn-ea"/>
                  <a:sym typeface="inpin heiti" panose="00000500000000000000" pitchFamily="2" charset="-122"/>
                </a:rPr>
                <a:t>06</a:t>
              </a:r>
            </a:p>
          </p:txBody>
        </p:sp>
      </p:grpSp>
    </p:spTree>
    <p:extLst>
      <p:ext uri="{BB962C8B-B14F-4D97-AF65-F5344CB8AC3E}">
        <p14:creationId xmlns:p14="http://schemas.microsoft.com/office/powerpoint/2010/main" val="4077040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50"/>
                                        <p:tgtEl>
                                          <p:spTgt spid="2"/>
                                        </p:tgtEl>
                                      </p:cBhvr>
                                    </p:animEffect>
                                    <p:anim calcmode="lin" valueType="num">
                                      <p:cBhvr>
                                        <p:cTn id="19" dur="250" fill="hold"/>
                                        <p:tgtEl>
                                          <p:spTgt spid="2"/>
                                        </p:tgtEl>
                                        <p:attrNameLst>
                                          <p:attrName>ppt_x</p:attrName>
                                        </p:attrNameLst>
                                      </p:cBhvr>
                                      <p:tavLst>
                                        <p:tav tm="0">
                                          <p:val>
                                            <p:strVal val="#ppt_x"/>
                                          </p:val>
                                        </p:tav>
                                        <p:tav tm="100000">
                                          <p:val>
                                            <p:strVal val="#ppt_x"/>
                                          </p:val>
                                        </p:tav>
                                      </p:tavLst>
                                    </p:anim>
                                    <p:anim calcmode="lin" valueType="num">
                                      <p:cBhvr>
                                        <p:cTn id="20" dur="25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1250"/>
                            </p:stCondLst>
                            <p:childTnLst>
                              <p:par>
                                <p:cTn id="22" presetID="16" presetClass="entr" presetSubtype="21" fill="hold" nodeType="after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barn(inVertical)">
                                      <p:cBhvr>
                                        <p:cTn id="24" dur="500"/>
                                        <p:tgtEl>
                                          <p:spTgt spid="35">
                                            <p:txEl>
                                              <p:pRg st="0" end="0"/>
                                            </p:txEl>
                                          </p:spTgt>
                                        </p:tgtEl>
                                      </p:cBhvr>
                                    </p:animEffect>
                                  </p:childTnLst>
                                </p:cTn>
                              </p:par>
                            </p:childTnLst>
                          </p:cTn>
                        </p:par>
                        <p:par>
                          <p:cTn id="25" fill="hold">
                            <p:stCondLst>
                              <p:cond delay="1750"/>
                            </p:stCondLst>
                            <p:childTnLst>
                              <p:par>
                                <p:cTn id="26" presetID="16" presetClass="entr" presetSubtype="21" fill="hold" nodeType="afterEffect">
                                  <p:stCondLst>
                                    <p:cond delay="0"/>
                                  </p:stCondLst>
                                  <p:childTnLst>
                                    <p:set>
                                      <p:cBhvr>
                                        <p:cTn id="27" dur="1" fill="hold">
                                          <p:stCondLst>
                                            <p:cond delay="0"/>
                                          </p:stCondLst>
                                        </p:cTn>
                                        <p:tgtEl>
                                          <p:spTgt spid="35">
                                            <p:txEl>
                                              <p:pRg st="1" end="1"/>
                                            </p:txEl>
                                          </p:spTgt>
                                        </p:tgtEl>
                                        <p:attrNameLst>
                                          <p:attrName>style.visibility</p:attrName>
                                        </p:attrNameLst>
                                      </p:cBhvr>
                                      <p:to>
                                        <p:strVal val="visible"/>
                                      </p:to>
                                    </p:set>
                                    <p:animEffect transition="in" filter="barn(inVertical)">
                                      <p:cBhvr>
                                        <p:cTn id="28" dur="500"/>
                                        <p:tgtEl>
                                          <p:spTgt spid="35">
                                            <p:txEl>
                                              <p:pRg st="1" end="1"/>
                                            </p:txEl>
                                          </p:spTgt>
                                        </p:tgtEl>
                                      </p:cBhvr>
                                    </p:animEffect>
                                  </p:childTnLst>
                                </p:cTn>
                              </p:par>
                            </p:childTnLst>
                          </p:cTn>
                        </p:par>
                        <p:par>
                          <p:cTn id="29" fill="hold">
                            <p:stCondLst>
                              <p:cond delay="2250"/>
                            </p:stCondLst>
                            <p:childTnLst>
                              <p:par>
                                <p:cTn id="30" presetID="2" presetClass="entr" presetSubtype="2"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ppt_x</p:attrName>
                                        </p:attrNameLst>
                                      </p:cBhvr>
                                      <p:tavLst>
                                        <p:tav tm="0">
                                          <p:val>
                                            <p:strVal val="1+#ppt_w/2"/>
                                          </p:val>
                                        </p:tav>
                                        <p:tav tm="100000">
                                          <p:val>
                                            <p:strVal val="#ppt_x"/>
                                          </p:val>
                                        </p:tav>
                                      </p:tavLst>
                                    </p:anim>
                                    <p:anim calcmode="lin" valueType="num">
                                      <p:cBhvr>
                                        <p:cTn id="33" dur="500" fill="hold"/>
                                        <p:tgtEl>
                                          <p:spTgt spid="36"/>
                                        </p:tgtEl>
                                        <p:attrNameLst>
                                          <p:attrName>ppt_y</p:attrName>
                                        </p:attrNameLst>
                                      </p:cBhvr>
                                      <p:tavLst>
                                        <p:tav tm="0">
                                          <p:val>
                                            <p:strVal val="#ppt_y"/>
                                          </p:val>
                                        </p:tav>
                                        <p:tav tm="100000">
                                          <p:val>
                                            <p:strVal val="#ppt_y"/>
                                          </p:val>
                                        </p:tav>
                                      </p:tavLst>
                                    </p:anim>
                                  </p:childTnLst>
                                </p:cTn>
                              </p:par>
                            </p:childTnLst>
                          </p:cTn>
                        </p:par>
                        <p:par>
                          <p:cTn id="34" fill="hold">
                            <p:stCondLst>
                              <p:cond delay="2750"/>
                            </p:stCondLst>
                            <p:childTnLst>
                              <p:par>
                                <p:cTn id="35" presetID="2" presetClass="entr" presetSubtype="2"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ppt_x</p:attrName>
                                        </p:attrNameLst>
                                      </p:cBhvr>
                                      <p:tavLst>
                                        <p:tav tm="0">
                                          <p:val>
                                            <p:strVal val="1+#ppt_w/2"/>
                                          </p:val>
                                        </p:tav>
                                        <p:tav tm="100000">
                                          <p:val>
                                            <p:strVal val="#ppt_x"/>
                                          </p:val>
                                        </p:tav>
                                      </p:tavLst>
                                    </p:anim>
                                    <p:anim calcmode="lin" valueType="num">
                                      <p:cBhvr>
                                        <p:cTn id="38" dur="50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3250"/>
                            </p:stCondLst>
                            <p:childTnLst>
                              <p:par>
                                <p:cTn id="40" presetID="2" presetClass="entr" presetSubtype="2"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ppt_x</p:attrName>
                                        </p:attrNameLst>
                                      </p:cBhvr>
                                      <p:tavLst>
                                        <p:tav tm="0">
                                          <p:val>
                                            <p:strVal val="1+#ppt_w/2"/>
                                          </p:val>
                                        </p:tav>
                                        <p:tav tm="100000">
                                          <p:val>
                                            <p:strVal val="#ppt_x"/>
                                          </p:val>
                                        </p:tav>
                                      </p:tavLst>
                                    </p:anim>
                                    <p:anim calcmode="lin" valueType="num">
                                      <p:cBhvr>
                                        <p:cTn id="43" dur="500" fill="hold"/>
                                        <p:tgtEl>
                                          <p:spTgt spid="42"/>
                                        </p:tgtEl>
                                        <p:attrNameLst>
                                          <p:attrName>ppt_y</p:attrName>
                                        </p:attrNameLst>
                                      </p:cBhvr>
                                      <p:tavLst>
                                        <p:tav tm="0">
                                          <p:val>
                                            <p:strVal val="#ppt_y"/>
                                          </p:val>
                                        </p:tav>
                                        <p:tav tm="100000">
                                          <p:val>
                                            <p:strVal val="#ppt_y"/>
                                          </p:val>
                                        </p:tav>
                                      </p:tavLst>
                                    </p:anim>
                                  </p:childTnLst>
                                </p:cTn>
                              </p:par>
                            </p:childTnLst>
                          </p:cTn>
                        </p:par>
                        <p:par>
                          <p:cTn id="44" fill="hold">
                            <p:stCondLst>
                              <p:cond delay="3750"/>
                            </p:stCondLst>
                            <p:childTnLst>
                              <p:par>
                                <p:cTn id="45" presetID="2" presetClass="entr" presetSubtype="2"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ppt_x</p:attrName>
                                        </p:attrNameLst>
                                      </p:cBhvr>
                                      <p:tavLst>
                                        <p:tav tm="0">
                                          <p:val>
                                            <p:strVal val="1+#ppt_w/2"/>
                                          </p:val>
                                        </p:tav>
                                        <p:tav tm="100000">
                                          <p:val>
                                            <p:strVal val="#ppt_x"/>
                                          </p:val>
                                        </p:tav>
                                      </p:tavLst>
                                    </p:anim>
                                    <p:anim calcmode="lin" valueType="num">
                                      <p:cBhvr>
                                        <p:cTn id="48" dur="500" fill="hold"/>
                                        <p:tgtEl>
                                          <p:spTgt spid="45"/>
                                        </p:tgtEl>
                                        <p:attrNameLst>
                                          <p:attrName>ppt_y</p:attrName>
                                        </p:attrNameLst>
                                      </p:cBhvr>
                                      <p:tavLst>
                                        <p:tav tm="0">
                                          <p:val>
                                            <p:strVal val="#ppt_y"/>
                                          </p:val>
                                        </p:tav>
                                        <p:tav tm="100000">
                                          <p:val>
                                            <p:strVal val="#ppt_y"/>
                                          </p:val>
                                        </p:tav>
                                      </p:tavLst>
                                    </p:anim>
                                  </p:childTnLst>
                                </p:cTn>
                              </p:par>
                            </p:childTnLst>
                          </p:cTn>
                        </p:par>
                        <p:par>
                          <p:cTn id="49" fill="hold">
                            <p:stCondLst>
                              <p:cond delay="4250"/>
                            </p:stCondLst>
                            <p:childTnLst>
                              <p:par>
                                <p:cTn id="50" presetID="2" presetClass="entr" presetSubtype="2"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p:cTn id="52" dur="500" fill="hold"/>
                                        <p:tgtEl>
                                          <p:spTgt spid="48"/>
                                        </p:tgtEl>
                                        <p:attrNameLst>
                                          <p:attrName>ppt_x</p:attrName>
                                        </p:attrNameLst>
                                      </p:cBhvr>
                                      <p:tavLst>
                                        <p:tav tm="0">
                                          <p:val>
                                            <p:strVal val="1+#ppt_w/2"/>
                                          </p:val>
                                        </p:tav>
                                        <p:tav tm="100000">
                                          <p:val>
                                            <p:strVal val="#ppt_x"/>
                                          </p:val>
                                        </p:tav>
                                      </p:tavLst>
                                    </p:anim>
                                    <p:anim calcmode="lin" valueType="num">
                                      <p:cBhvr>
                                        <p:cTn id="53" dur="500" fill="hold"/>
                                        <p:tgtEl>
                                          <p:spTgt spid="48"/>
                                        </p:tgtEl>
                                        <p:attrNameLst>
                                          <p:attrName>ppt_y</p:attrName>
                                        </p:attrNameLst>
                                      </p:cBhvr>
                                      <p:tavLst>
                                        <p:tav tm="0">
                                          <p:val>
                                            <p:strVal val="#ppt_y"/>
                                          </p:val>
                                        </p:tav>
                                        <p:tav tm="100000">
                                          <p:val>
                                            <p:strVal val="#ppt_y"/>
                                          </p:val>
                                        </p:tav>
                                      </p:tavLst>
                                    </p:anim>
                                  </p:childTnLst>
                                </p:cTn>
                              </p:par>
                            </p:childTnLst>
                          </p:cTn>
                        </p:par>
                        <p:par>
                          <p:cTn id="54" fill="hold">
                            <p:stCondLst>
                              <p:cond delay="4750"/>
                            </p:stCondLst>
                            <p:childTnLst>
                              <p:par>
                                <p:cTn id="55" presetID="2" presetClass="entr" presetSubtype="2" fill="hold" nodeType="after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ppt_x</p:attrName>
                                        </p:attrNameLst>
                                      </p:cBhvr>
                                      <p:tavLst>
                                        <p:tav tm="0">
                                          <p:val>
                                            <p:strVal val="1+#ppt_w/2"/>
                                          </p:val>
                                        </p:tav>
                                        <p:tav tm="100000">
                                          <p:val>
                                            <p:strVal val="#ppt_x"/>
                                          </p:val>
                                        </p:tav>
                                      </p:tavLst>
                                    </p:anim>
                                    <p:anim calcmode="lin" valueType="num">
                                      <p:cBhvr>
                                        <p:cTn id="58"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圆角矩形 3"/>
          <p:cNvSpPr/>
          <p:nvPr/>
        </p:nvSpPr>
        <p:spPr>
          <a:xfrm>
            <a:off x="1331640" y="1275605"/>
            <a:ext cx="6404610" cy="1962259"/>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noFill/>
          <a:ln w="25400" cap="flat" cmpd="sng" algn="ctr">
            <a:noFill/>
            <a:prstDash val="solid"/>
          </a:ln>
          <a:effectLst/>
          <a:extLst>
            <a:ext uri="{909E8E84-426E-40DD-AFC4-6F175D3DCCD1}">
              <a14:hiddenFill xmlns:a14="http://schemas.microsoft.com/office/drawing/2010/main">
                <a:solidFill>
                  <a:schemeClr val="tx2">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pPr algn="ctr"/>
            <a:r>
              <a:rPr lang="en-US" sz="2000" b="1" dirty="0"/>
              <a:t>PHẦN  THỨ BA</a:t>
            </a:r>
          </a:p>
          <a:p>
            <a:pPr algn="ctr"/>
            <a:endParaRPr lang="en-US" sz="2000" b="1" dirty="0"/>
          </a:p>
          <a:p>
            <a:pPr algn="ctr"/>
            <a:endParaRPr lang="en-US" sz="2000" b="1" dirty="0"/>
          </a:p>
          <a:p>
            <a:pPr algn="ctr"/>
            <a:r>
              <a:rPr lang="it-IT" b="1" dirty="0"/>
              <a:t>HƯỚNG DẪN CÔNG TÁC KIỂM TRA, GIÁM SÁT</a:t>
            </a:r>
            <a:endParaRPr lang="en-US" b="1" dirty="0"/>
          </a:p>
          <a:p>
            <a:pPr algn="ctr"/>
            <a:r>
              <a:rPr lang="it-IT" b="1" dirty="0"/>
              <a:t>PHỤC VỤ ĐẠI HỘI ĐOÀN CÁC CẤP</a:t>
            </a:r>
            <a:endParaRPr lang="en-US" b="1" dirty="0"/>
          </a:p>
        </p:txBody>
      </p:sp>
    </p:spTree>
    <p:extLst>
      <p:ext uri="{BB962C8B-B14F-4D97-AF65-F5344CB8AC3E}">
        <p14:creationId xmlns:p14="http://schemas.microsoft.com/office/powerpoint/2010/main" val="3864759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4"/>
          <p:cNvSpPr txBox="1">
            <a:spLocks noChangeArrowheads="1"/>
          </p:cNvSpPr>
          <p:nvPr/>
        </p:nvSpPr>
        <p:spPr bwMode="auto">
          <a:xfrm>
            <a:off x="611560" y="186194"/>
            <a:ext cx="8496944" cy="369332"/>
          </a:xfrm>
          <a:prstGeom prst="rect">
            <a:avLst/>
          </a:prstGeom>
          <a:noFill/>
          <a:ln w="9525">
            <a:noFill/>
            <a:miter lim="800000"/>
          </a:ln>
        </p:spPr>
        <p:txBody>
          <a:bodyPr wrap="square">
            <a:spAutoFit/>
          </a:bodyPr>
          <a:lstStyle/>
          <a:p>
            <a:pPr algn="ctr"/>
            <a:r>
              <a:rPr lang="it-IT" b="1" dirty="0"/>
              <a:t>CÔNG TÁC KIỂM TRA, GIÁM SÁT PHỤC VỤ ĐẠI HỘI ĐOÀN CÁC CẤP</a:t>
            </a:r>
            <a:endParaRPr lang="en-US" b="1" dirty="0"/>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7" name="组合 2">
            <a:extLst>
              <a:ext uri="{FF2B5EF4-FFF2-40B4-BE49-F238E27FC236}">
                <a16:creationId xmlns:a16="http://schemas.microsoft.com/office/drawing/2014/main" id="{4A092CAC-8026-4813-B7DD-FC074E79E10D}"/>
              </a:ext>
            </a:extLst>
          </p:cNvPr>
          <p:cNvGrpSpPr/>
          <p:nvPr/>
        </p:nvGrpSpPr>
        <p:grpSpPr>
          <a:xfrm>
            <a:off x="179513" y="987574"/>
            <a:ext cx="2160241" cy="3816424"/>
            <a:chOff x="1792477" y="1611085"/>
            <a:chExt cx="2395962" cy="4451042"/>
          </a:xfrm>
        </p:grpSpPr>
        <p:sp>
          <p:nvSpPr>
            <p:cNvPr id="18" name="矩形: 圆角 1">
              <a:extLst>
                <a:ext uri="{FF2B5EF4-FFF2-40B4-BE49-F238E27FC236}">
                  <a16:creationId xmlns:a16="http://schemas.microsoft.com/office/drawing/2014/main" id="{8CEC1449-16EB-4C50-91D6-60779432FEE1}"/>
                </a:ext>
              </a:extLst>
            </p:cNvPr>
            <p:cNvSpPr/>
            <p:nvPr/>
          </p:nvSpPr>
          <p:spPr>
            <a:xfrm>
              <a:off x="1792477" y="1611085"/>
              <a:ext cx="2395962" cy="4451042"/>
            </a:xfrm>
            <a:prstGeom prst="round2DiagRect">
              <a:avLst/>
            </a:prstGeom>
            <a:gradFill>
              <a:gsLst>
                <a:gs pos="0">
                  <a:srgbClr val="C00000"/>
                </a:gs>
                <a:gs pos="100000">
                  <a:srgbClr val="FF0000"/>
                </a:gs>
              </a:gsLst>
              <a:lin ang="3600000" scaled="0"/>
            </a:gradFill>
            <a:ln>
              <a:noFill/>
            </a:ln>
            <a:effectLst>
              <a:outerShdw blurRad="50800" dist="38100" dir="2700000" algn="tl" rotWithShape="0">
                <a:prstClr val="black">
                  <a:alpha val="40000"/>
                </a:prstClr>
              </a:outerShdw>
              <a:reflection blurRad="6350" stA="52000" endA="300" endPos="1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5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8">
              <a:extLst>
                <a:ext uri="{FF2B5EF4-FFF2-40B4-BE49-F238E27FC236}">
                  <a16:creationId xmlns:a16="http://schemas.microsoft.com/office/drawing/2014/main" id="{BD071394-36E0-4C87-B083-3550813678A3}"/>
                </a:ext>
              </a:extLst>
            </p:cNvPr>
            <p:cNvSpPr txBox="1"/>
            <p:nvPr/>
          </p:nvSpPr>
          <p:spPr>
            <a:xfrm>
              <a:off x="1872341" y="2287422"/>
              <a:ext cx="2282883" cy="2950614"/>
            </a:xfrm>
            <a:prstGeom prst="rect">
              <a:avLst/>
            </a:prstGeom>
            <a:noFill/>
          </p:spPr>
          <p:txBody>
            <a:bodyPr wrap="square" rtlCol="0">
              <a:spAutoFit/>
            </a:bodyPr>
            <a:lstStyle/>
            <a:p>
              <a:pPr algn="just" fontAlgn="base">
                <a:lnSpc>
                  <a:spcPct val="110000"/>
                </a:lnSpc>
                <a:spcBef>
                  <a:spcPct val="0"/>
                </a:spcBef>
                <a:spcAft>
                  <a:spcPct val="0"/>
                </a:spcAft>
              </a:pPr>
              <a:r>
                <a:rPr lang="it-IT" b="1" dirty="0">
                  <a:solidFill>
                    <a:srgbClr val="FFFF00"/>
                  </a:solidFill>
                </a:rPr>
                <a:t>1. Tăng cường công tác kiểm tra, giám sát việc thực hiện nghị quyết và các chủ trương công tác của Đoàn</a:t>
              </a:r>
              <a:endParaRPr lang="zh-CN" altLang="en-US" dirty="0">
                <a:solidFill>
                  <a:srgbClr val="FFFF00"/>
                </a:solidFill>
                <a:latin typeface="+mj-lt"/>
                <a:sym typeface="inpin heiti" panose="00000500000000000000" pitchFamily="2" charset="-122"/>
              </a:endParaRPr>
            </a:p>
          </p:txBody>
        </p:sp>
      </p:grpSp>
      <p:sp>
        <p:nvSpPr>
          <p:cNvPr id="29" name="矩形 10">
            <a:extLst>
              <a:ext uri="{FF2B5EF4-FFF2-40B4-BE49-F238E27FC236}">
                <a16:creationId xmlns:a16="http://schemas.microsoft.com/office/drawing/2014/main" id="{1A8CAED9-32B8-4C1D-AFCF-4AAC59A612EF}"/>
              </a:ext>
            </a:extLst>
          </p:cNvPr>
          <p:cNvSpPr/>
          <p:nvPr/>
        </p:nvSpPr>
        <p:spPr>
          <a:xfrm>
            <a:off x="3194481" y="1275606"/>
            <a:ext cx="5409967" cy="276999"/>
          </a:xfrm>
          <a:prstGeom prst="rect">
            <a:avLst/>
          </a:prstGeom>
        </p:spPr>
        <p:txBody>
          <a:bodyPr wrap="square">
            <a:spAutoFit/>
          </a:bodyPr>
          <a:lstStyle/>
          <a:p>
            <a:pPr algn="just" fontAlgn="base">
              <a:spcBef>
                <a:spcPct val="0"/>
              </a:spcBef>
              <a:spcAft>
                <a:spcPct val="0"/>
              </a:spcAft>
            </a:pPr>
            <a:endParaRPr lang="zh-CN" altLang="en-US" sz="1200" dirty="0">
              <a:solidFill>
                <a:srgbClr val="000000"/>
              </a:solidFill>
              <a:latin typeface="#9Slide02 Noi dung rat dai" panose="02000000000000000000" pitchFamily="2" charset="0"/>
              <a:ea typeface="inpin heiti" panose="00000500000000000000" pitchFamily="2" charset="-122"/>
              <a:sym typeface="inpin heiti" panose="00000500000000000000" pitchFamily="2" charset="-122"/>
            </a:endParaRPr>
          </a:p>
        </p:txBody>
      </p:sp>
      <p:sp>
        <p:nvSpPr>
          <p:cNvPr id="30" name="矩形 27">
            <a:extLst>
              <a:ext uri="{FF2B5EF4-FFF2-40B4-BE49-F238E27FC236}">
                <a16:creationId xmlns:a16="http://schemas.microsoft.com/office/drawing/2014/main" id="{16E472F1-9C0C-4C9C-815F-C67F5CB54E62}"/>
              </a:ext>
            </a:extLst>
          </p:cNvPr>
          <p:cNvSpPr/>
          <p:nvPr/>
        </p:nvSpPr>
        <p:spPr>
          <a:xfrm>
            <a:off x="3194481" y="2338775"/>
            <a:ext cx="5409967" cy="276999"/>
          </a:xfrm>
          <a:prstGeom prst="rect">
            <a:avLst/>
          </a:prstGeom>
        </p:spPr>
        <p:txBody>
          <a:bodyPr wrap="square">
            <a:spAutoFit/>
          </a:bodyPr>
          <a:lstStyle/>
          <a:p>
            <a:pPr lvl="0" algn="just" fontAlgn="base">
              <a:spcBef>
                <a:spcPct val="0"/>
              </a:spcBef>
              <a:spcAft>
                <a:spcPct val="0"/>
              </a:spcAft>
            </a:pPr>
            <a:endParaRPr lang="zh-CN" altLang="en-US" sz="1200" dirty="0">
              <a:solidFill>
                <a:srgbClr val="000000"/>
              </a:solidFill>
              <a:latin typeface="#9Slide02 Noi dung rat dai" panose="02000000000000000000" pitchFamily="2" charset="0"/>
              <a:ea typeface="inpin heiti" panose="00000500000000000000" pitchFamily="2" charset="-122"/>
              <a:sym typeface="inpin heiti" panose="00000500000000000000" pitchFamily="2" charset="-122"/>
            </a:endParaRPr>
          </a:p>
        </p:txBody>
      </p:sp>
      <p:sp>
        <p:nvSpPr>
          <p:cNvPr id="32" name="矩形: 圆角 13">
            <a:extLst>
              <a:ext uri="{FF2B5EF4-FFF2-40B4-BE49-F238E27FC236}">
                <a16:creationId xmlns:a16="http://schemas.microsoft.com/office/drawing/2014/main" id="{8993FB15-2060-4324-8404-FE3219F0FBA4}"/>
              </a:ext>
            </a:extLst>
          </p:cNvPr>
          <p:cNvSpPr/>
          <p:nvPr/>
        </p:nvSpPr>
        <p:spPr>
          <a:xfrm>
            <a:off x="2555776" y="1131638"/>
            <a:ext cx="432000" cy="432000"/>
          </a:xfrm>
          <a:prstGeom prst="roundRect">
            <a:avLst>
              <a:gd name="adj" fmla="val 17288"/>
            </a:avLst>
          </a:prstGeom>
          <a:gradFill>
            <a:gsLst>
              <a:gs pos="0">
                <a:srgbClr val="C00000"/>
              </a:gs>
              <a:gs pos="100000">
                <a:srgbClr val="FF0000"/>
              </a:gs>
            </a:gsLst>
            <a:lin ang="36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dirty="0">
                <a:solidFill>
                  <a:srgbClr val="FFFFFF"/>
                </a:solidFill>
                <a:latin typeface="inpin heiti" panose="00000500000000000000" pitchFamily="2" charset="-122"/>
                <a:ea typeface="inpin heiti" panose="00000500000000000000" pitchFamily="2" charset="-122"/>
                <a:sym typeface="inpin heiti" panose="00000500000000000000" pitchFamily="2" charset="-122"/>
              </a:rPr>
              <a:t>1</a:t>
            </a:r>
          </a:p>
        </p:txBody>
      </p:sp>
      <p:sp>
        <p:nvSpPr>
          <p:cNvPr id="14" name="矩形 27">
            <a:extLst>
              <a:ext uri="{FF2B5EF4-FFF2-40B4-BE49-F238E27FC236}">
                <a16:creationId xmlns:a16="http://schemas.microsoft.com/office/drawing/2014/main" id="{9C64C2C1-2229-437C-9BB2-A875684312E8}"/>
              </a:ext>
            </a:extLst>
          </p:cNvPr>
          <p:cNvSpPr/>
          <p:nvPr/>
        </p:nvSpPr>
        <p:spPr>
          <a:xfrm>
            <a:off x="3194481" y="4129792"/>
            <a:ext cx="5409967" cy="276999"/>
          </a:xfrm>
          <a:prstGeom prst="rect">
            <a:avLst/>
          </a:prstGeom>
        </p:spPr>
        <p:txBody>
          <a:bodyPr wrap="square">
            <a:spAutoFit/>
          </a:bodyPr>
          <a:lstStyle/>
          <a:p>
            <a:pPr lvl="0" algn="just" fontAlgn="base">
              <a:spcBef>
                <a:spcPct val="0"/>
              </a:spcBef>
              <a:spcAft>
                <a:spcPct val="0"/>
              </a:spcAft>
            </a:pPr>
            <a:endParaRPr lang="zh-CN" altLang="en-US" sz="1200" dirty="0">
              <a:solidFill>
                <a:srgbClr val="000000"/>
              </a:solidFill>
              <a:latin typeface="#9Slide02 Noi dung rat dai" panose="02000000000000000000" pitchFamily="2" charset="0"/>
              <a:ea typeface="inpin heiti" panose="00000500000000000000" pitchFamily="2" charset="-122"/>
              <a:sym typeface="inpin heiti" panose="00000500000000000000" pitchFamily="2" charset="-122"/>
            </a:endParaRPr>
          </a:p>
        </p:txBody>
      </p:sp>
      <p:sp>
        <p:nvSpPr>
          <p:cNvPr id="2" name="Rectangle 1"/>
          <p:cNvSpPr/>
          <p:nvPr/>
        </p:nvSpPr>
        <p:spPr>
          <a:xfrm>
            <a:off x="3059832" y="771550"/>
            <a:ext cx="5976664" cy="1477328"/>
          </a:xfrm>
          <a:prstGeom prst="rect">
            <a:avLst/>
          </a:prstGeom>
        </p:spPr>
        <p:txBody>
          <a:bodyPr wrap="square">
            <a:spAutoFit/>
          </a:bodyPr>
          <a:lstStyle/>
          <a:p>
            <a:pPr algn="just"/>
            <a:r>
              <a:rPr lang="en-US" dirty="0">
                <a:latin typeface="#9Slide02 Noi dung rat dai" panose="020B0604020202020204" charset="0"/>
                <a:ea typeface="#9Slide02 Noi dung rat dai" panose="020B0604020202020204" charset="0"/>
              </a:rPr>
              <a:t>UBKT </a:t>
            </a:r>
            <a:r>
              <a:rPr lang="it-IT" dirty="0">
                <a:latin typeface="#9Slide02 Noi dung rat dai" panose="020B0604020202020204" charset="0"/>
                <a:ea typeface="#9Slide02 Noi dung rat dai" panose="020B0604020202020204" charset="0"/>
              </a:rPr>
              <a:t>phối hợp với các ban tham mưu cho cấp bộ Đoàn tổ chức kiểm tra đánh giá thực hiện mục tiêu, các chỉ tiêu mà nghị quyết ĐH Đoàn các cấp, đặc biệt là Nghị quyết ĐH Đoàn toàn quốc lần thứ XI, các chương trình công tác của BTV, BCH Trung ương Đoàn đã đề ra. </a:t>
            </a:r>
            <a:endParaRPr lang="en-US" dirty="0">
              <a:latin typeface="#9Slide02 Noi dung rat dai" panose="020B0604020202020204" charset="0"/>
              <a:ea typeface="#9Slide02 Noi dung rat dai" panose="020B0604020202020204" charset="0"/>
            </a:endParaRPr>
          </a:p>
        </p:txBody>
      </p:sp>
      <p:sp>
        <p:nvSpPr>
          <p:cNvPr id="4" name="Rectangle 3"/>
          <p:cNvSpPr/>
          <p:nvPr/>
        </p:nvSpPr>
        <p:spPr>
          <a:xfrm>
            <a:off x="3059784" y="2355726"/>
            <a:ext cx="5976712" cy="1200329"/>
          </a:xfrm>
          <a:prstGeom prst="rect">
            <a:avLst/>
          </a:prstGeom>
        </p:spPr>
        <p:txBody>
          <a:bodyPr wrap="square">
            <a:spAutoFit/>
          </a:bodyPr>
          <a:lstStyle/>
          <a:p>
            <a:r>
              <a:rPr lang="it-IT" dirty="0">
                <a:latin typeface="#9Slide02 Noi dung rat dai" panose="020B0604020202020204" charset="0"/>
                <a:ea typeface="#9Slide02 Noi dung rat dai" panose="020B0604020202020204" charset="0"/>
              </a:rPr>
              <a:t>Tăng cường kiểm tra tiến độ tổ chức đại hội Đoàn các cấp; việc xây dựng các văn kiện; công tác chuẩn bị về nhân sự đại biểu, nhân sự BCH, UBKT và các chức danh lãnh đạo của Đoàn; công tác chuẩn bị điều hành đại hội, các thủ tục bầu cử... </a:t>
            </a:r>
            <a:endParaRPr lang="en-US" dirty="0">
              <a:latin typeface="#9Slide02 Noi dung rat dai" panose="020B0604020202020204" charset="0"/>
              <a:ea typeface="#9Slide02 Noi dung rat dai" panose="020B0604020202020204" charset="0"/>
            </a:endParaRPr>
          </a:p>
        </p:txBody>
      </p:sp>
      <p:sp>
        <p:nvSpPr>
          <p:cNvPr id="20" name="矩形: 圆角 13">
            <a:extLst>
              <a:ext uri="{FF2B5EF4-FFF2-40B4-BE49-F238E27FC236}">
                <a16:creationId xmlns:a16="http://schemas.microsoft.com/office/drawing/2014/main" id="{8993FB15-2060-4324-8404-FE3219F0FBA4}"/>
              </a:ext>
            </a:extLst>
          </p:cNvPr>
          <p:cNvSpPr/>
          <p:nvPr/>
        </p:nvSpPr>
        <p:spPr>
          <a:xfrm>
            <a:off x="2555776" y="2643806"/>
            <a:ext cx="432000" cy="432000"/>
          </a:xfrm>
          <a:prstGeom prst="roundRect">
            <a:avLst>
              <a:gd name="adj" fmla="val 17288"/>
            </a:avLst>
          </a:prstGeom>
          <a:gradFill>
            <a:gsLst>
              <a:gs pos="0">
                <a:srgbClr val="C00000"/>
              </a:gs>
              <a:gs pos="100000">
                <a:srgbClr val="FF0000"/>
              </a:gs>
            </a:gsLst>
            <a:lin ang="36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dirty="0">
                <a:solidFill>
                  <a:srgbClr val="FFFFFF"/>
                </a:solidFill>
                <a:latin typeface="inpin heiti" panose="00000500000000000000" pitchFamily="2" charset="-122"/>
                <a:ea typeface="inpin heiti" panose="00000500000000000000" pitchFamily="2" charset="-122"/>
                <a:sym typeface="inpin heiti" panose="00000500000000000000" pitchFamily="2" charset="-122"/>
              </a:rPr>
              <a:t>2</a:t>
            </a:r>
          </a:p>
        </p:txBody>
      </p:sp>
      <p:sp>
        <p:nvSpPr>
          <p:cNvPr id="21" name="矩形: 圆角 13">
            <a:extLst>
              <a:ext uri="{FF2B5EF4-FFF2-40B4-BE49-F238E27FC236}">
                <a16:creationId xmlns:a16="http://schemas.microsoft.com/office/drawing/2014/main" id="{8993FB15-2060-4324-8404-FE3219F0FBA4}"/>
              </a:ext>
            </a:extLst>
          </p:cNvPr>
          <p:cNvSpPr/>
          <p:nvPr/>
        </p:nvSpPr>
        <p:spPr>
          <a:xfrm>
            <a:off x="2555776" y="4155974"/>
            <a:ext cx="432000" cy="432000"/>
          </a:xfrm>
          <a:prstGeom prst="roundRect">
            <a:avLst>
              <a:gd name="adj" fmla="val 17288"/>
            </a:avLst>
          </a:prstGeom>
          <a:gradFill>
            <a:gsLst>
              <a:gs pos="0">
                <a:srgbClr val="C00000"/>
              </a:gs>
              <a:gs pos="100000">
                <a:srgbClr val="FF0000"/>
              </a:gs>
            </a:gsLst>
            <a:lin ang="36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dirty="0">
                <a:solidFill>
                  <a:srgbClr val="FFFFFF"/>
                </a:solidFill>
                <a:latin typeface="inpin heiti" panose="00000500000000000000" pitchFamily="2" charset="-122"/>
                <a:ea typeface="inpin heiti" panose="00000500000000000000" pitchFamily="2" charset="-122"/>
                <a:sym typeface="inpin heiti" panose="00000500000000000000" pitchFamily="2" charset="-122"/>
              </a:rPr>
              <a:t>3</a:t>
            </a:r>
          </a:p>
        </p:txBody>
      </p:sp>
      <p:sp>
        <p:nvSpPr>
          <p:cNvPr id="8" name="Rectangle 7"/>
          <p:cNvSpPr/>
          <p:nvPr/>
        </p:nvSpPr>
        <p:spPr>
          <a:xfrm>
            <a:off x="3054922" y="3723878"/>
            <a:ext cx="5914023" cy="1518403"/>
          </a:xfrm>
          <a:prstGeom prst="rect">
            <a:avLst/>
          </a:prstGeom>
        </p:spPr>
        <p:txBody>
          <a:bodyPr wrap="square">
            <a:spAutoFit/>
          </a:bodyPr>
          <a:lstStyle/>
          <a:p>
            <a:pPr algn="just">
              <a:spcBef>
                <a:spcPts val="600"/>
              </a:spcBef>
              <a:spcAft>
                <a:spcPts val="0"/>
              </a:spcAft>
            </a:pPr>
            <a:r>
              <a:rPr lang="it-IT" dirty="0">
                <a:solidFill>
                  <a:srgbClr val="333333"/>
                </a:solidFill>
                <a:latin typeface="#9Slide02 Noi dung rat dai" panose="020B0604020202020204" charset="0"/>
                <a:ea typeface="#9Slide02 Noi dung rat dai" panose="020B0604020202020204" charset="0"/>
              </a:rPr>
              <a:t>Tổ chức tổng kết, đánh giá công tác kiểm tra nhiệm kỳ; tham gia xây dựng báo cáo chính trị; báo cáo kiểm điểm ban chấp hành đoàn cùng cấp; đóng góp ý kiến vào việc sửa đổi Điều lệ Đoàn; xây dựng phương hướng công tác kiểm tra, giám sát cho nhiệm kỳ tới.</a:t>
            </a:r>
            <a:endParaRPr lang="en-US" dirty="0">
              <a:solidFill>
                <a:srgbClr val="333333"/>
              </a:solidFill>
              <a:latin typeface="#9Slide02 Noi dung rat dai" panose="020B0604020202020204" charset="0"/>
              <a:ea typeface="#9Slide02 Noi dung rat dai" panose="020B0604020202020204" charset="0"/>
            </a:endParaRPr>
          </a:p>
        </p:txBody>
      </p:sp>
    </p:spTree>
    <p:extLst>
      <p:ext uri="{BB962C8B-B14F-4D97-AF65-F5344CB8AC3E}">
        <p14:creationId xmlns:p14="http://schemas.microsoft.com/office/powerpoint/2010/main" val="1963718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42" presetClass="entr" presetSubtype="0" fill="hold" nodeType="withEffect">
                                  <p:stCondLst>
                                    <p:cond delay="125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2" presetClass="entr" presetSubtype="2" decel="100000" fill="hold" grpId="0" nodeType="withEffect">
                                  <p:stCondLst>
                                    <p:cond delay="275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1000" fill="hold"/>
                                        <p:tgtEl>
                                          <p:spTgt spid="32"/>
                                        </p:tgtEl>
                                        <p:attrNameLst>
                                          <p:attrName>ppt_x</p:attrName>
                                        </p:attrNameLst>
                                      </p:cBhvr>
                                      <p:tavLst>
                                        <p:tav tm="0">
                                          <p:val>
                                            <p:strVal val="1+#ppt_w/2"/>
                                          </p:val>
                                        </p:tav>
                                        <p:tav tm="100000">
                                          <p:val>
                                            <p:strVal val="#ppt_x"/>
                                          </p:val>
                                        </p:tav>
                                      </p:tavLst>
                                    </p:anim>
                                    <p:anim calcmode="lin" valueType="num">
                                      <p:cBhvr additive="base">
                                        <p:cTn id="23" dur="1000" fill="hold"/>
                                        <p:tgtEl>
                                          <p:spTgt spid="32"/>
                                        </p:tgtEl>
                                        <p:attrNameLst>
                                          <p:attrName>ppt_y</p:attrName>
                                        </p:attrNameLst>
                                      </p:cBhvr>
                                      <p:tavLst>
                                        <p:tav tm="0">
                                          <p:val>
                                            <p:strVal val="#ppt_y"/>
                                          </p:val>
                                        </p:tav>
                                        <p:tav tm="100000">
                                          <p:val>
                                            <p:strVal val="#ppt_y"/>
                                          </p:val>
                                        </p:tav>
                                      </p:tavLst>
                                    </p:anim>
                                  </p:childTnLst>
                                </p:cTn>
                              </p:par>
                              <p:par>
                                <p:cTn id="24" presetID="22" presetClass="entr" presetSubtype="1" fill="hold" grpId="0" nodeType="withEffect" nodePh="1">
                                  <p:stCondLst>
                                    <p:cond delay="3750"/>
                                  </p:stCondLst>
                                  <p:endCondLst>
                                    <p:cond evt="begin" delay="0">
                                      <p:tn val="24"/>
                                    </p:cond>
                                  </p:endCondLst>
                                  <p:childTnLst>
                                    <p:set>
                                      <p:cBhvr>
                                        <p:cTn id="25" dur="1" fill="hold">
                                          <p:stCondLst>
                                            <p:cond delay="0"/>
                                          </p:stCondLst>
                                        </p:cTn>
                                        <p:tgtEl>
                                          <p:spTgt spid="29"/>
                                        </p:tgtEl>
                                        <p:attrNameLst>
                                          <p:attrName>style.visibility</p:attrName>
                                        </p:attrNameLst>
                                      </p:cBhvr>
                                      <p:to>
                                        <p:strVal val="visible"/>
                                      </p:to>
                                    </p:set>
                                    <p:animEffect transition="in" filter="wipe(up)">
                                      <p:cBhvr>
                                        <p:cTn id="26" dur="750"/>
                                        <p:tgtEl>
                                          <p:spTgt spid="29"/>
                                        </p:tgtEl>
                                      </p:cBhvr>
                                    </p:animEffect>
                                  </p:childTnLst>
                                </p:cTn>
                              </p:par>
                              <p:par>
                                <p:cTn id="27" presetID="22" presetClass="entr" presetSubtype="1" fill="hold" grpId="0" nodeType="withEffect" nodePh="1">
                                  <p:stCondLst>
                                    <p:cond delay="3750"/>
                                  </p:stCondLst>
                                  <p:endCondLst>
                                    <p:cond evt="begin" delay="0">
                                      <p:tn val="27"/>
                                    </p:cond>
                                  </p:end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750"/>
                                        <p:tgtEl>
                                          <p:spTgt spid="30"/>
                                        </p:tgtEl>
                                      </p:cBhvr>
                                    </p:animEffect>
                                  </p:childTnLst>
                                </p:cTn>
                              </p:par>
                              <p:par>
                                <p:cTn id="30" presetID="22" presetClass="entr" presetSubtype="1" fill="hold" grpId="0" nodeType="withEffect" nodePh="1">
                                  <p:stCondLst>
                                    <p:cond delay="3750"/>
                                  </p:stCondLst>
                                  <p:endCondLst>
                                    <p:cond evt="begin" delay="0">
                                      <p:tn val="30"/>
                                    </p:cond>
                                  </p:end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750"/>
                                        <p:tgtEl>
                                          <p:spTgt spid="14"/>
                                        </p:tgtEl>
                                      </p:cBhvr>
                                    </p:animEffect>
                                  </p:childTnLst>
                                </p:cTn>
                              </p:par>
                              <p:par>
                                <p:cTn id="33" presetID="2" presetClass="entr" presetSubtype="2" decel="100000" fill="hold" grpId="0" nodeType="withEffect">
                                  <p:stCondLst>
                                    <p:cond delay="27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000" fill="hold"/>
                                        <p:tgtEl>
                                          <p:spTgt spid="20"/>
                                        </p:tgtEl>
                                        <p:attrNameLst>
                                          <p:attrName>ppt_x</p:attrName>
                                        </p:attrNameLst>
                                      </p:cBhvr>
                                      <p:tavLst>
                                        <p:tav tm="0">
                                          <p:val>
                                            <p:strVal val="1+#ppt_w/2"/>
                                          </p:val>
                                        </p:tav>
                                        <p:tav tm="100000">
                                          <p:val>
                                            <p:strVal val="#ppt_x"/>
                                          </p:val>
                                        </p:tav>
                                      </p:tavLst>
                                    </p:anim>
                                    <p:anim calcmode="lin" valueType="num">
                                      <p:cBhvr additive="base">
                                        <p:cTn id="36" dur="100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27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1000" fill="hold"/>
                                        <p:tgtEl>
                                          <p:spTgt spid="21"/>
                                        </p:tgtEl>
                                        <p:attrNameLst>
                                          <p:attrName>ppt_x</p:attrName>
                                        </p:attrNameLst>
                                      </p:cBhvr>
                                      <p:tavLst>
                                        <p:tav tm="0">
                                          <p:val>
                                            <p:strVal val="1+#ppt_w/2"/>
                                          </p:val>
                                        </p:tav>
                                        <p:tav tm="100000">
                                          <p:val>
                                            <p:strVal val="#ppt_x"/>
                                          </p:val>
                                        </p:tav>
                                      </p:tavLst>
                                    </p:anim>
                                    <p:anim calcmode="lin" valueType="num">
                                      <p:cBhvr additive="base">
                                        <p:cTn id="40"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animBg="1"/>
      <p:bldP spid="29" grpId="0"/>
      <p:bldP spid="30" grpId="0"/>
      <p:bldP spid="32" grpId="0" bldLvl="0" animBg="1"/>
      <p:bldP spid="14" grpId="0"/>
      <p:bldP spid="20" grpId="0" bldLvl="0" animBg="1"/>
      <p:bldP spid="21"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5" name="组合 14"/>
          <p:cNvGrpSpPr/>
          <p:nvPr/>
        </p:nvGrpSpPr>
        <p:grpSpPr>
          <a:xfrm>
            <a:off x="366874" y="2139702"/>
            <a:ext cx="576064" cy="576064"/>
            <a:chOff x="707914" y="2340379"/>
            <a:chExt cx="576064" cy="576064"/>
          </a:xfrm>
          <a:solidFill>
            <a:srgbClr val="0066FF"/>
          </a:solidFill>
        </p:grpSpPr>
        <p:sp>
          <p:nvSpPr>
            <p:cNvPr id="16" name="椭圆 15"/>
            <p:cNvSpPr/>
            <p:nvPr/>
          </p:nvSpPr>
          <p:spPr>
            <a:xfrm>
              <a:off x="707914" y="2340379"/>
              <a:ext cx="576064" cy="5760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p:cNvSpPr/>
            <p:nvPr/>
          </p:nvSpPr>
          <p:spPr>
            <a:xfrm>
              <a:off x="877423" y="2452164"/>
              <a:ext cx="272831" cy="369332"/>
            </a:xfrm>
            <a:prstGeom prst="rect">
              <a:avLst/>
            </a:prstGeom>
            <a:grpFill/>
          </p:spPr>
          <p:txBody>
            <a:bodyPr wrap="none">
              <a:spAutoFit/>
            </a:bodyPr>
            <a:lstStyle/>
            <a:p>
              <a:pPr algn="ctr">
                <a:defRPr/>
              </a:pPr>
              <a:r>
                <a:rPr lang="en-US" altLang="zh-CN"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1</a:t>
              </a:r>
              <a:endParaRPr lang="zh-CN" altLang="en-US"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grpSp>
      <p:sp>
        <p:nvSpPr>
          <p:cNvPr id="32" name="TextBox 14"/>
          <p:cNvSpPr txBox="1">
            <a:spLocks noChangeArrowheads="1"/>
          </p:cNvSpPr>
          <p:nvPr/>
        </p:nvSpPr>
        <p:spPr bwMode="auto">
          <a:xfrm>
            <a:off x="611560" y="186194"/>
            <a:ext cx="8496944" cy="369332"/>
          </a:xfrm>
          <a:prstGeom prst="rect">
            <a:avLst/>
          </a:prstGeom>
          <a:noFill/>
          <a:ln w="9525">
            <a:noFill/>
            <a:miter lim="800000"/>
          </a:ln>
        </p:spPr>
        <p:txBody>
          <a:bodyPr wrap="square">
            <a:spAutoFit/>
          </a:bodyPr>
          <a:lstStyle/>
          <a:p>
            <a:pPr algn="ctr"/>
            <a:r>
              <a:rPr lang="it-IT" b="1" dirty="0"/>
              <a:t>CÔNG TÁC KIỂM TRA, GIÁM SÁT PHỤC VỤ ĐẠI HỘI ĐOÀN CÁC CẤP</a:t>
            </a:r>
            <a:endParaRPr lang="en-US" b="1" dirty="0"/>
          </a:p>
        </p:txBody>
      </p:sp>
      <p:sp>
        <p:nvSpPr>
          <p:cNvPr id="2" name="Rectangle 1"/>
          <p:cNvSpPr/>
          <p:nvPr/>
        </p:nvSpPr>
        <p:spPr>
          <a:xfrm>
            <a:off x="323528" y="771550"/>
            <a:ext cx="8856984" cy="601640"/>
          </a:xfrm>
          <a:prstGeom prst="rect">
            <a:avLst/>
          </a:prstGeom>
        </p:spPr>
        <p:txBody>
          <a:bodyPr wrap="square">
            <a:spAutoFit/>
          </a:bodyPr>
          <a:lstStyle/>
          <a:p>
            <a:pPr algn="just">
              <a:lnSpc>
                <a:spcPct val="107000"/>
              </a:lnSpc>
              <a:spcBef>
                <a:spcPts val="600"/>
              </a:spcBef>
              <a:spcAft>
                <a:spcPts val="0"/>
              </a:spcAft>
            </a:pPr>
            <a:r>
              <a:rPr lang="it-IT" sz="1600" b="1" dirty="0">
                <a:latin typeface="+mj-lt"/>
                <a:ea typeface="Calibri" panose="020F0502020204030204" pitchFamily="34" charset="0"/>
              </a:rPr>
              <a:t>2. Chủ động rà soát, nắm tình hình, tham mưu giải quyết dứt điểm, kịp thời đơn tố cáo, khiếu nại, các vụ việc có dấu hiệu vi phạm kỷ luật Đoàn </a:t>
            </a:r>
            <a:endParaRPr lang="en-US" sz="1600" dirty="0">
              <a:latin typeface="+mj-lt"/>
              <a:ea typeface="Calibri" panose="020F0502020204030204" pitchFamily="34" charset="0"/>
            </a:endParaRPr>
          </a:p>
        </p:txBody>
      </p:sp>
      <p:sp>
        <p:nvSpPr>
          <p:cNvPr id="4" name="Rectangle 3"/>
          <p:cNvSpPr/>
          <p:nvPr/>
        </p:nvSpPr>
        <p:spPr>
          <a:xfrm>
            <a:off x="1043608" y="1563638"/>
            <a:ext cx="7920880" cy="2308324"/>
          </a:xfrm>
          <a:prstGeom prst="rect">
            <a:avLst/>
          </a:prstGeom>
        </p:spPr>
        <p:txBody>
          <a:bodyPr wrap="square">
            <a:spAutoFit/>
          </a:bodyPr>
          <a:lstStyle/>
          <a:p>
            <a:pPr marL="285750" indent="-285750" algn="just">
              <a:buFont typeface="Wingdings" panose="05000000000000000000" pitchFamily="2" charset="2"/>
              <a:buChar char="ü"/>
            </a:pPr>
            <a:r>
              <a:rPr lang="it-IT" sz="1600" dirty="0">
                <a:latin typeface="#9Slide02 Noi dung rat dai" panose="020B0604020202020204" charset="0"/>
                <a:ea typeface="#9Slide02 Noi dung rat dai" panose="020B0604020202020204" charset="0"/>
              </a:rPr>
              <a:t>Chủ động nắm tình hình nội bộ; rà soát, giải quyết dứt điểm đơn thư, vụ việc tồn đọng; kịp thời tham mưu cho cấp bộ đoàn giải quyết các vụ việc có dấu hiệu vi phạm quy định của Đoàn, của Đảng, pháp luật của Nhà nước; kết luận rõ những vụ việc cấp bộ Đoàn, cán bộ, đoàn viên có hay không vi phạm kỷ luật trước khi tiến hành đại hội, nhất là đối với cán bộ đoàn thuộc diện nhân sự giới thiệu tham gia ban chấp hành, Ủy Ban kiểm tra và các chức danh lãnh đạo của Đoàn ở các cấp. </a:t>
            </a:r>
          </a:p>
          <a:p>
            <a:pPr marL="285750" indent="-285750" algn="just">
              <a:buFont typeface="Wingdings" panose="05000000000000000000" pitchFamily="2" charset="2"/>
              <a:buChar char="ü"/>
            </a:pPr>
            <a:r>
              <a:rPr lang="it-IT" sz="1600" dirty="0">
                <a:latin typeface="#9Slide02 Noi dung rat dai" panose="020B0604020202020204" charset="0"/>
                <a:ea typeface="#9Slide02 Noi dung rat dai" panose="020B0604020202020204" charset="0"/>
              </a:rPr>
              <a:t>Trong trường hợp phát hiện cấp bộ đoàn cấp dưới có biểu hiện mất đoàn kết nội bộ, vi phạm nguyên tắc tập trung dân chủ, quy chế làm  việc, bè phái, cục bộ phải báo cáo cho Ban Thường vụ Đoàn cùng cấp có biện pháp chấn chỉnh.</a:t>
            </a:r>
            <a:endParaRPr lang="en-US" sz="1600" dirty="0">
              <a:latin typeface="#9Slide02 Noi dung rat dai" panose="020B0604020202020204" charset="0"/>
              <a:ea typeface="#9Slide02 Noi dung rat dai" panose="020B0604020202020204" charset="0"/>
            </a:endParaRPr>
          </a:p>
        </p:txBody>
      </p:sp>
      <p:sp>
        <p:nvSpPr>
          <p:cNvPr id="37" name="椭圆 15"/>
          <p:cNvSpPr/>
          <p:nvPr/>
        </p:nvSpPr>
        <p:spPr>
          <a:xfrm>
            <a:off x="366874" y="4083918"/>
            <a:ext cx="576064" cy="576064"/>
          </a:xfrm>
          <a:prstGeom prst="ellips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矩形 16"/>
          <p:cNvSpPr/>
          <p:nvPr/>
        </p:nvSpPr>
        <p:spPr>
          <a:xfrm>
            <a:off x="529260" y="4195703"/>
            <a:ext cx="300082" cy="369332"/>
          </a:xfrm>
          <a:prstGeom prst="rect">
            <a:avLst/>
          </a:prstGeom>
        </p:spPr>
        <p:txBody>
          <a:bodyPr wrap="none">
            <a:spAutoFit/>
          </a:bodyPr>
          <a:lstStyle/>
          <a:p>
            <a:pPr algn="ctr">
              <a:defRPr/>
            </a:pPr>
            <a:r>
              <a:rPr lang="en-US" altLang="zh-CN"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2</a:t>
            </a:r>
            <a:endParaRPr lang="zh-CN" altLang="en-US"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14" name="Rectangle 13"/>
          <p:cNvSpPr/>
          <p:nvPr/>
        </p:nvSpPr>
        <p:spPr>
          <a:xfrm>
            <a:off x="1259632" y="4190947"/>
            <a:ext cx="7632848" cy="604717"/>
          </a:xfrm>
          <a:prstGeom prst="rect">
            <a:avLst/>
          </a:prstGeom>
        </p:spPr>
        <p:txBody>
          <a:bodyPr wrap="square">
            <a:spAutoFit/>
          </a:bodyPr>
          <a:lstStyle/>
          <a:p>
            <a:pPr algn="just">
              <a:lnSpc>
                <a:spcPct val="107000"/>
              </a:lnSpc>
              <a:spcBef>
                <a:spcPts val="600"/>
              </a:spcBef>
              <a:spcAft>
                <a:spcPts val="0"/>
              </a:spcAft>
            </a:pPr>
            <a:r>
              <a:rPr lang="it-IT" sz="1600" spc="-30" dirty="0">
                <a:latin typeface="#9Slide02 Noi dung rat dai" panose="020B0604020202020204" charset="0"/>
                <a:ea typeface="#9Slide02 Noi dung rat dai" panose="020B0604020202020204" charset="0"/>
              </a:rPr>
              <a:t>Tổ chức tập huấn cán bộ kiểm tra các cấp để nắm chắc các quy định về thẩm quyền, nguyên tắc giải quyết tố cáo, khiếu nại và thi hành kỷ luật của Đoàn.</a:t>
            </a:r>
            <a:endParaRPr lang="en-US" sz="1600" dirty="0">
              <a:latin typeface="#9Slide02 Noi dung rat dai" panose="020B0604020202020204" charset="0"/>
              <a:ea typeface="#9Slide02 Noi dung rat dai" panose="020B0604020202020204" charset="0"/>
            </a:endParaRPr>
          </a:p>
        </p:txBody>
      </p:sp>
    </p:spTree>
    <p:extLst>
      <p:ext uri="{BB962C8B-B14F-4D97-AF65-F5344CB8AC3E}">
        <p14:creationId xmlns:p14="http://schemas.microsoft.com/office/powerpoint/2010/main" val="3363079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50"/>
                                        <p:tgtEl>
                                          <p:spTgt spid="2"/>
                                        </p:tgtEl>
                                      </p:cBhvr>
                                    </p:animEffect>
                                    <p:anim calcmode="lin" valueType="num">
                                      <p:cBhvr>
                                        <p:cTn id="19" dur="250" fill="hold"/>
                                        <p:tgtEl>
                                          <p:spTgt spid="2"/>
                                        </p:tgtEl>
                                        <p:attrNameLst>
                                          <p:attrName>ppt_x</p:attrName>
                                        </p:attrNameLst>
                                      </p:cBhvr>
                                      <p:tavLst>
                                        <p:tav tm="0">
                                          <p:val>
                                            <p:strVal val="#ppt_x"/>
                                          </p:val>
                                        </p:tav>
                                        <p:tav tm="100000">
                                          <p:val>
                                            <p:strVal val="#ppt_x"/>
                                          </p:val>
                                        </p:tav>
                                      </p:tavLst>
                                    </p:anim>
                                    <p:anim calcmode="lin" valueType="num">
                                      <p:cBhvr>
                                        <p:cTn id="20" dur="25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1750"/>
                            </p:stCondLst>
                            <p:childTnLst>
                              <p:par>
                                <p:cTn id="22" presetID="21"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500"/>
                                        <p:tgtEl>
                                          <p:spTgt spid="15"/>
                                        </p:tgtEl>
                                      </p:cBhvr>
                                    </p:animEffect>
                                  </p:childTnLst>
                                </p:cTn>
                              </p:par>
                            </p:childTnLst>
                          </p:cTn>
                        </p:par>
                        <p:par>
                          <p:cTn id="25" fill="hold">
                            <p:stCondLst>
                              <p:cond delay="2250"/>
                            </p:stCondLst>
                            <p:childTnLst>
                              <p:par>
                                <p:cTn id="26" presetID="53" presetClass="entr" presetSubtype="16"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par>
                          <p:cTn id="31" fill="hold">
                            <p:stCondLst>
                              <p:cond delay="2750"/>
                            </p:stCondLst>
                            <p:childTnLst>
                              <p:par>
                                <p:cTn id="32" presetID="21" presetClass="entr" presetSubtype="1"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heel(1)">
                                      <p:cBhvr>
                                        <p:cTn id="34" dur="500"/>
                                        <p:tgtEl>
                                          <p:spTgt spid="37"/>
                                        </p:tgtEl>
                                      </p:cBhvr>
                                    </p:animEffect>
                                  </p:childTnLst>
                                </p:cTn>
                              </p:par>
                            </p:childTnLst>
                          </p:cTn>
                        </p:par>
                        <p:par>
                          <p:cTn id="35" fill="hold">
                            <p:stCondLst>
                              <p:cond delay="3250"/>
                            </p:stCondLst>
                            <p:childTnLst>
                              <p:par>
                                <p:cTn id="36" presetID="21" presetClass="entr" presetSubtype="1"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heel(1)">
                                      <p:cBhvr>
                                        <p:cTn id="38" dur="500"/>
                                        <p:tgtEl>
                                          <p:spTgt spid="40"/>
                                        </p:tgtEl>
                                      </p:cBhvr>
                                    </p:animEffect>
                                  </p:childTnLst>
                                </p:cTn>
                              </p:par>
                            </p:childTnLst>
                          </p:cTn>
                        </p:par>
                        <p:par>
                          <p:cTn id="39" fill="hold">
                            <p:stCondLst>
                              <p:cond delay="3750"/>
                            </p:stCondLst>
                            <p:childTnLst>
                              <p:par>
                                <p:cTn id="40" presetID="53" presetClass="entr" presetSubtype="16"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32" grpId="0"/>
      <p:bldP spid="2" grpId="0"/>
      <p:bldP spid="4" grpId="0"/>
      <p:bldP spid="37" grpId="0" animBg="1"/>
      <p:bldP spid="40"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5" name="组合 14"/>
          <p:cNvGrpSpPr/>
          <p:nvPr/>
        </p:nvGrpSpPr>
        <p:grpSpPr>
          <a:xfrm>
            <a:off x="364828" y="1275606"/>
            <a:ext cx="576064" cy="576064"/>
            <a:chOff x="707914" y="2340379"/>
            <a:chExt cx="576064" cy="576064"/>
          </a:xfrm>
          <a:solidFill>
            <a:srgbClr val="0066FF"/>
          </a:solidFill>
        </p:grpSpPr>
        <p:sp>
          <p:nvSpPr>
            <p:cNvPr id="16" name="椭圆 15"/>
            <p:cNvSpPr/>
            <p:nvPr/>
          </p:nvSpPr>
          <p:spPr>
            <a:xfrm>
              <a:off x="707914" y="2340379"/>
              <a:ext cx="576064" cy="5760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p:cNvSpPr/>
            <p:nvPr/>
          </p:nvSpPr>
          <p:spPr>
            <a:xfrm>
              <a:off x="860591" y="2452164"/>
              <a:ext cx="306495" cy="369332"/>
            </a:xfrm>
            <a:prstGeom prst="rect">
              <a:avLst/>
            </a:prstGeom>
            <a:grpFill/>
          </p:spPr>
          <p:txBody>
            <a:bodyPr wrap="none">
              <a:spAutoFit/>
            </a:bodyPr>
            <a:lstStyle/>
            <a:p>
              <a:pPr algn="ctr">
                <a:defRPr/>
              </a:pPr>
              <a:r>
                <a:rPr lang="en-US" altLang="zh-CN"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3</a:t>
              </a:r>
              <a:endParaRPr lang="zh-CN" altLang="en-US"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grpSp>
      <p:sp>
        <p:nvSpPr>
          <p:cNvPr id="32" name="TextBox 14"/>
          <p:cNvSpPr txBox="1">
            <a:spLocks noChangeArrowheads="1"/>
          </p:cNvSpPr>
          <p:nvPr/>
        </p:nvSpPr>
        <p:spPr bwMode="auto">
          <a:xfrm>
            <a:off x="611560" y="186194"/>
            <a:ext cx="8496944" cy="369332"/>
          </a:xfrm>
          <a:prstGeom prst="rect">
            <a:avLst/>
          </a:prstGeom>
          <a:noFill/>
          <a:ln w="9525">
            <a:noFill/>
            <a:miter lim="800000"/>
          </a:ln>
        </p:spPr>
        <p:txBody>
          <a:bodyPr wrap="square">
            <a:spAutoFit/>
          </a:bodyPr>
          <a:lstStyle/>
          <a:p>
            <a:pPr algn="ctr"/>
            <a:r>
              <a:rPr lang="it-IT" b="1" dirty="0"/>
              <a:t>CÔNG TÁC KIỂM TRA, GIÁM SÁT PHỤC VỤ ĐẠI HỘI ĐOÀN CÁC CẤP</a:t>
            </a:r>
            <a:endParaRPr lang="en-US" b="1" dirty="0"/>
          </a:p>
        </p:txBody>
      </p:sp>
      <p:sp>
        <p:nvSpPr>
          <p:cNvPr id="4" name="Rectangle 3"/>
          <p:cNvSpPr/>
          <p:nvPr/>
        </p:nvSpPr>
        <p:spPr>
          <a:xfrm>
            <a:off x="1043608" y="771550"/>
            <a:ext cx="7920880" cy="1815882"/>
          </a:xfrm>
          <a:prstGeom prst="rect">
            <a:avLst/>
          </a:prstGeom>
        </p:spPr>
        <p:txBody>
          <a:bodyPr wrap="square">
            <a:spAutoFit/>
          </a:bodyPr>
          <a:lstStyle/>
          <a:p>
            <a:pPr marL="285750" indent="-285750" algn="just">
              <a:buFont typeface="Wingdings" panose="05000000000000000000" pitchFamily="2" charset="2"/>
              <a:buChar char="ü"/>
            </a:pPr>
            <a:r>
              <a:rPr lang="it-IT" sz="1600" dirty="0"/>
              <a:t>Đối với đơn khiếu nại, đơn tố cáo có liên quan đến đại biểu đại hội hoặc hội nghị đại biểu của Đoàn, thì chỉ nhận và xem xét, giải quyết đơn đó nếu được gửi đến trước Đại hội, Hội nghị đại biểu ít nhất 10 ngày.</a:t>
            </a:r>
          </a:p>
          <a:p>
            <a:pPr marL="285750" indent="-285750" algn="just">
              <a:buFont typeface="Wingdings" panose="05000000000000000000" pitchFamily="2" charset="2"/>
              <a:buChar char="ü"/>
            </a:pPr>
            <a:r>
              <a:rPr lang="it-IT" sz="1600" dirty="0"/>
              <a:t>Đối vơi đơn thư khiếu nại, tố cáo gửi đến trước đại hội dưới 10 ngày thì UBKT vẫn phải tổng hợp đầy đủ, báo cáo ban chấp hành Đoàn cùng cấp, Ủy Ban kiểm tra cấp trên và chuyển hồ sơ cho Ban Chấp hành, Ban Thường vụ và Ủy Ban kiểm tra khóa mới xem xét, giải quyết.</a:t>
            </a:r>
            <a:endParaRPr lang="en-US" sz="1600" dirty="0">
              <a:latin typeface="#9Slide02 Noi dung rat dai" panose="020B0604020202020204" charset="0"/>
              <a:ea typeface="#9Slide02 Noi dung rat dai" panose="020B0604020202020204" charset="0"/>
            </a:endParaRPr>
          </a:p>
        </p:txBody>
      </p:sp>
      <p:sp>
        <p:nvSpPr>
          <p:cNvPr id="37" name="椭圆 15"/>
          <p:cNvSpPr/>
          <p:nvPr/>
        </p:nvSpPr>
        <p:spPr>
          <a:xfrm>
            <a:off x="364828" y="3147814"/>
            <a:ext cx="576064" cy="576064"/>
          </a:xfrm>
          <a:prstGeom prst="ellips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矩形 16"/>
          <p:cNvSpPr/>
          <p:nvPr/>
        </p:nvSpPr>
        <p:spPr>
          <a:xfrm>
            <a:off x="502819" y="3251180"/>
            <a:ext cx="300083" cy="369332"/>
          </a:xfrm>
          <a:prstGeom prst="rect">
            <a:avLst/>
          </a:prstGeom>
          <a:solidFill>
            <a:srgbClr val="0066FF"/>
          </a:solidFill>
        </p:spPr>
        <p:txBody>
          <a:bodyPr wrap="none">
            <a:spAutoFit/>
          </a:bodyPr>
          <a:lstStyle/>
          <a:p>
            <a:pPr algn="ctr">
              <a:defRPr/>
            </a:pPr>
            <a:r>
              <a:rPr lang="en-US" altLang="zh-CN"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4</a:t>
            </a:r>
            <a:endParaRPr lang="zh-CN" altLang="en-US"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14" name="Rectangle 13"/>
          <p:cNvSpPr/>
          <p:nvPr/>
        </p:nvSpPr>
        <p:spPr>
          <a:xfrm>
            <a:off x="1259632" y="2626792"/>
            <a:ext cx="7632848" cy="1409681"/>
          </a:xfrm>
          <a:prstGeom prst="rect">
            <a:avLst/>
          </a:prstGeom>
        </p:spPr>
        <p:txBody>
          <a:bodyPr wrap="square">
            <a:spAutoFit/>
          </a:bodyPr>
          <a:lstStyle/>
          <a:p>
            <a:pPr algn="just">
              <a:lnSpc>
                <a:spcPct val="107000"/>
              </a:lnSpc>
              <a:spcBef>
                <a:spcPts val="600"/>
              </a:spcBef>
              <a:spcAft>
                <a:spcPts val="0"/>
              </a:spcAft>
            </a:pPr>
            <a:r>
              <a:rPr lang="it-IT" sz="1600" dirty="0"/>
              <a:t>Việc xem xét, giải quyết đơn khiếu nại, tố cáo phải kết thúc trước ngày khai mạc ĐH, HN đại biểu ít nhất 10 ngày. Trường hợp tố cáo, khiếu nại đã nhận nhưng chưa xem xét, giải quyết được hoặc đang giải quyết nhưng không thể kết thúc trước thời hạn trên thì kịp thời báo cáo cấp ủy, BTV Đoàn cùng cấp và UBKT đoàn cấp trên trực tiếp quyết định</a:t>
            </a:r>
            <a:endParaRPr lang="en-US" sz="1600" dirty="0">
              <a:latin typeface="#9Slide02 Noi dung rat dai" panose="020B0604020202020204" charset="0"/>
              <a:ea typeface="#9Slide02 Noi dung rat dai" panose="020B0604020202020204" charset="0"/>
            </a:endParaRPr>
          </a:p>
        </p:txBody>
      </p:sp>
      <p:sp>
        <p:nvSpPr>
          <p:cNvPr id="18" name="Rectangle 17"/>
          <p:cNvSpPr/>
          <p:nvPr/>
        </p:nvSpPr>
        <p:spPr>
          <a:xfrm>
            <a:off x="1331640" y="4227934"/>
            <a:ext cx="7560840" cy="830997"/>
          </a:xfrm>
          <a:prstGeom prst="rect">
            <a:avLst/>
          </a:prstGeom>
        </p:spPr>
        <p:txBody>
          <a:bodyPr wrap="square">
            <a:spAutoFit/>
          </a:bodyPr>
          <a:lstStyle/>
          <a:p>
            <a:pPr algn="just"/>
            <a:r>
              <a:rPr lang="it-IT" sz="1600" dirty="0"/>
              <a:t>Trường hợp đơn tố cáo, khiếu nại có nội dung, tính chất phức tạp, có liên quan đến nhiều cấp thì báo cáo cấp ủy, Ủy Ban kiểm tra, cấp bộ đoàn cấp trên trực tiếp xem xét, hướng dẫn giải quyết.</a:t>
            </a:r>
            <a:endParaRPr lang="en-US" sz="1600" dirty="0"/>
          </a:p>
        </p:txBody>
      </p:sp>
      <p:sp>
        <p:nvSpPr>
          <p:cNvPr id="19" name="椭圆 15"/>
          <p:cNvSpPr/>
          <p:nvPr/>
        </p:nvSpPr>
        <p:spPr>
          <a:xfrm>
            <a:off x="364828" y="4395762"/>
            <a:ext cx="576064" cy="576064"/>
          </a:xfrm>
          <a:prstGeom prst="ellips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16"/>
          <p:cNvSpPr/>
          <p:nvPr/>
        </p:nvSpPr>
        <p:spPr>
          <a:xfrm>
            <a:off x="498811" y="4499128"/>
            <a:ext cx="308098" cy="369332"/>
          </a:xfrm>
          <a:prstGeom prst="rect">
            <a:avLst/>
          </a:prstGeom>
          <a:solidFill>
            <a:srgbClr val="0066FF"/>
          </a:solidFill>
        </p:spPr>
        <p:txBody>
          <a:bodyPr wrap="none">
            <a:spAutoFit/>
          </a:bodyPr>
          <a:lstStyle/>
          <a:p>
            <a:pPr algn="ctr">
              <a:defRPr/>
            </a:pPr>
            <a:r>
              <a:rPr lang="en-US" altLang="zh-CN"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5</a:t>
            </a:r>
            <a:endParaRPr lang="zh-CN" altLang="en-US"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279991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1" presetClass="entr" presetSubtype="1"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500"/>
                                        <p:tgtEl>
                                          <p:spTgt spid="1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par>
                          <p:cTn id="25" fill="hold">
                            <p:stCondLst>
                              <p:cond delay="2000"/>
                            </p:stCondLst>
                            <p:childTnLst>
                              <p:par>
                                <p:cTn id="26" presetID="21" presetClass="entr" presetSubtype="1"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heel(1)">
                                      <p:cBhvr>
                                        <p:cTn id="28" dur="500"/>
                                        <p:tgtEl>
                                          <p:spTgt spid="37"/>
                                        </p:tgtEl>
                                      </p:cBhvr>
                                    </p:animEffect>
                                  </p:childTnLst>
                                </p:cTn>
                              </p:par>
                            </p:childTnLst>
                          </p:cTn>
                        </p:par>
                        <p:par>
                          <p:cTn id="29" fill="hold">
                            <p:stCondLst>
                              <p:cond delay="2500"/>
                            </p:stCondLst>
                            <p:childTnLst>
                              <p:par>
                                <p:cTn id="30" presetID="21" presetClass="entr" presetSubtype="1"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heel(1)">
                                      <p:cBhvr>
                                        <p:cTn id="32" dur="500"/>
                                        <p:tgtEl>
                                          <p:spTgt spid="40"/>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par>
                          <p:cTn id="39" fill="hold">
                            <p:stCondLst>
                              <p:cond delay="3500"/>
                            </p:stCondLst>
                            <p:childTnLst>
                              <p:par>
                                <p:cTn id="40" presetID="21" presetClass="entr" presetSubtype="1"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heel(1)">
                                      <p:cBhvr>
                                        <p:cTn id="42" dur="500"/>
                                        <p:tgtEl>
                                          <p:spTgt spid="19"/>
                                        </p:tgtEl>
                                      </p:cBhvr>
                                    </p:animEffect>
                                  </p:childTnLst>
                                </p:cTn>
                              </p:par>
                            </p:childTnLst>
                          </p:cTn>
                        </p:par>
                        <p:par>
                          <p:cTn id="43" fill="hold">
                            <p:stCondLst>
                              <p:cond delay="4000"/>
                            </p:stCondLst>
                            <p:childTnLst>
                              <p:par>
                                <p:cTn id="44" presetID="21" presetClass="entr" presetSubtype="1"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heel(1)">
                                      <p:cBhvr>
                                        <p:cTn id="46" dur="500"/>
                                        <p:tgtEl>
                                          <p:spTgt spid="20"/>
                                        </p:tgtEl>
                                      </p:cBhvr>
                                    </p:animEffect>
                                  </p:childTnLst>
                                </p:cTn>
                              </p:par>
                            </p:childTnLst>
                          </p:cTn>
                        </p:par>
                        <p:par>
                          <p:cTn id="47" fill="hold">
                            <p:stCondLst>
                              <p:cond delay="4500"/>
                            </p:stCondLst>
                            <p:childTnLst>
                              <p:par>
                                <p:cTn id="48" presetID="53" presetClass="entr" presetSubtype="16"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32" grpId="0"/>
      <p:bldP spid="4" grpId="0"/>
      <p:bldP spid="37" grpId="0" animBg="1"/>
      <p:bldP spid="40" grpId="0" animBg="1"/>
      <p:bldP spid="14" grpId="0"/>
      <p:bldP spid="18" grpId="0"/>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 name="文本框 27">
            <a:extLst>
              <a:ext uri="{FF2B5EF4-FFF2-40B4-BE49-F238E27FC236}">
                <a16:creationId xmlns:a16="http://schemas.microsoft.com/office/drawing/2014/main" id="{6BB51652-25C9-4B9A-8166-B798D33B93B9}"/>
              </a:ext>
            </a:extLst>
          </p:cNvPr>
          <p:cNvSpPr txBox="1"/>
          <p:nvPr/>
        </p:nvSpPr>
        <p:spPr>
          <a:xfrm>
            <a:off x="967318" y="1392327"/>
            <a:ext cx="7709138" cy="1323439"/>
          </a:xfrm>
          <a:prstGeom prst="rect">
            <a:avLst/>
          </a:prstGeom>
          <a:noFill/>
        </p:spPr>
        <p:txBody>
          <a:bodyPr wrap="square" rtlCol="0">
            <a:spAutoFit/>
          </a:bodyPr>
          <a:lstStyle/>
          <a:p>
            <a:pPr algn="just"/>
            <a:r>
              <a:rPr lang="it-IT" sz="1600" dirty="0"/>
              <a:t>3.1 Thông qua việc kiểm tra, giám sát cán bộ thường xuyên, Ủy Ban kiểm tra cung cấp, phản ánh các đánh giá, nhận xét về năng lực, phẩm chất, đạo đức, lối sống, việc chấp hành các quy định của Đảng, của Đoàn đối với cán bộ, đoàn viên được dự kiến bầu vào Ban Chấp hành và các chức danh lãnh đạo Đoàn các cấp cho Tiểu ban nhân sự đại hội Đoàn</a:t>
            </a:r>
            <a:endParaRPr lang="vi-VN" sz="1600" dirty="0">
              <a:latin typeface="#9Slide02 Noi dung rat dai" panose="02000000000000000000" pitchFamily="2" charset="0"/>
              <a:ea typeface="#9Slide02 Noi dung rat dai" panose="02000000000000000000" pitchFamily="2" charset="0"/>
            </a:endParaRPr>
          </a:p>
        </p:txBody>
      </p:sp>
      <p:sp>
        <p:nvSpPr>
          <p:cNvPr id="29" name="文本框 41">
            <a:extLst>
              <a:ext uri="{FF2B5EF4-FFF2-40B4-BE49-F238E27FC236}">
                <a16:creationId xmlns:a16="http://schemas.microsoft.com/office/drawing/2014/main" id="{41B99E48-8E95-4677-8DE7-8CA7AF28A71C}"/>
              </a:ext>
            </a:extLst>
          </p:cNvPr>
          <p:cNvSpPr txBox="1"/>
          <p:nvPr/>
        </p:nvSpPr>
        <p:spPr>
          <a:xfrm>
            <a:off x="962079" y="3336543"/>
            <a:ext cx="7709138" cy="1323439"/>
          </a:xfrm>
          <a:prstGeom prst="rect">
            <a:avLst/>
          </a:prstGeom>
          <a:noFill/>
        </p:spPr>
        <p:txBody>
          <a:bodyPr wrap="square" rtlCol="0">
            <a:spAutoFit/>
          </a:bodyPr>
          <a:lstStyle/>
          <a:p>
            <a:pPr algn="just"/>
            <a:r>
              <a:rPr lang="it-IT" sz="1600" dirty="0"/>
              <a:t>3.2. Ủy Ban kiểm tra phối hợp với Ban Tổ chức chuẩn bị các nội dung công việc liên quan đến công tác thẩm tra tư cách đại biểu đại hội, chủ động phát hiện những trường hợp có dấu hiệu vi phạm về tư cách đại biểu hoặc vi phạm về thực hiện nguyên tắc, thủ tục bầu cử để kịp thời báo cáo cấp có thẩm quyền xem xét, giải quyết</a:t>
            </a:r>
            <a:r>
              <a:rPr lang="de-DE" sz="1600" dirty="0">
                <a:latin typeface="#9Slide02 Noi dung rat dai" panose="02000000000000000000" pitchFamily="2" charset="0"/>
                <a:ea typeface="#9Slide02 Noi dung rat dai" panose="02000000000000000000" pitchFamily="2" charset="0"/>
              </a:rPr>
              <a:t>. </a:t>
            </a:r>
            <a:endParaRPr lang="vi-VN" sz="1600" dirty="0">
              <a:latin typeface="#9Slide02 Noi dung rat dai" panose="02000000000000000000" pitchFamily="2" charset="0"/>
              <a:ea typeface="#9Slide02 Noi dung rat dai" panose="02000000000000000000" pitchFamily="2" charset="0"/>
            </a:endParaRPr>
          </a:p>
        </p:txBody>
      </p:sp>
      <p:grpSp>
        <p:nvGrpSpPr>
          <p:cNvPr id="31" name="组合 43">
            <a:extLst>
              <a:ext uri="{FF2B5EF4-FFF2-40B4-BE49-F238E27FC236}">
                <a16:creationId xmlns:a16="http://schemas.microsoft.com/office/drawing/2014/main" id="{9CFFAEB6-E580-4A2B-86B1-581230235329}"/>
              </a:ext>
            </a:extLst>
          </p:cNvPr>
          <p:cNvGrpSpPr/>
          <p:nvPr/>
        </p:nvGrpSpPr>
        <p:grpSpPr>
          <a:xfrm>
            <a:off x="563744" y="1203598"/>
            <a:ext cx="2951637" cy="342424"/>
            <a:chOff x="2978150" y="1467485"/>
            <a:chExt cx="3398520" cy="456565"/>
          </a:xfrm>
        </p:grpSpPr>
        <p:cxnSp>
          <p:nvCxnSpPr>
            <p:cNvPr id="32" name="直接连接符 44">
              <a:extLst>
                <a:ext uri="{FF2B5EF4-FFF2-40B4-BE49-F238E27FC236}">
                  <a16:creationId xmlns:a16="http://schemas.microsoft.com/office/drawing/2014/main" id="{CCF4575B-AA86-4AB2-9BB5-E945FDFBDE9A}"/>
                </a:ext>
              </a:extLst>
            </p:cNvPr>
            <p:cNvCxnSpPr/>
            <p:nvPr/>
          </p:nvCxnSpPr>
          <p:spPr>
            <a:xfrm flipH="1">
              <a:off x="3457575" y="1605280"/>
              <a:ext cx="2919095" cy="10795"/>
            </a:xfrm>
            <a:prstGeom prst="line">
              <a:avLst/>
            </a:prstGeom>
            <a:ln w="9525">
              <a:solidFill>
                <a:srgbClr val="17375E"/>
              </a:solidFill>
            </a:ln>
          </p:spPr>
          <p:style>
            <a:lnRef idx="1">
              <a:schemeClr val="accent1"/>
            </a:lnRef>
            <a:fillRef idx="0">
              <a:schemeClr val="accent1"/>
            </a:fillRef>
            <a:effectRef idx="0">
              <a:schemeClr val="accent1"/>
            </a:effectRef>
            <a:fontRef idx="minor">
              <a:schemeClr val="tx1"/>
            </a:fontRef>
          </p:style>
        </p:cxnSp>
        <p:sp>
          <p:nvSpPr>
            <p:cNvPr id="34" name="矩形 45">
              <a:extLst>
                <a:ext uri="{FF2B5EF4-FFF2-40B4-BE49-F238E27FC236}">
                  <a16:creationId xmlns:a16="http://schemas.microsoft.com/office/drawing/2014/main" id="{C7C02167-6E1A-451C-BC8D-0EE49C29C263}"/>
                </a:ext>
              </a:extLst>
            </p:cNvPr>
            <p:cNvSpPr/>
            <p:nvPr/>
          </p:nvSpPr>
          <p:spPr>
            <a:xfrm>
              <a:off x="3114675" y="1467485"/>
              <a:ext cx="323215" cy="341630"/>
            </a:xfrm>
            <a:prstGeom prst="rect">
              <a:avLst/>
            </a:prstGeom>
            <a:noFill/>
            <a:ln w="22225">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0000"/>
                </a:solidFill>
              </a:endParaRPr>
            </a:p>
          </p:txBody>
        </p:sp>
        <p:sp>
          <p:nvSpPr>
            <p:cNvPr id="35" name="矩形 46">
              <a:extLst>
                <a:ext uri="{FF2B5EF4-FFF2-40B4-BE49-F238E27FC236}">
                  <a16:creationId xmlns:a16="http://schemas.microsoft.com/office/drawing/2014/main" id="{3358B54F-FBCB-4939-8594-77133C48B4B4}"/>
                </a:ext>
              </a:extLst>
            </p:cNvPr>
            <p:cNvSpPr/>
            <p:nvPr/>
          </p:nvSpPr>
          <p:spPr>
            <a:xfrm>
              <a:off x="2978150" y="1743710"/>
              <a:ext cx="187325" cy="180340"/>
            </a:xfrm>
            <a:prstGeom prst="rect">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0000"/>
                </a:solidFill>
              </a:endParaRPr>
            </a:p>
          </p:txBody>
        </p:sp>
      </p:grpSp>
      <p:grpSp>
        <p:nvGrpSpPr>
          <p:cNvPr id="36" name="组合 47">
            <a:extLst>
              <a:ext uri="{FF2B5EF4-FFF2-40B4-BE49-F238E27FC236}">
                <a16:creationId xmlns:a16="http://schemas.microsoft.com/office/drawing/2014/main" id="{3657BFEA-9F22-4A33-BDEF-8CA843F90556}"/>
              </a:ext>
            </a:extLst>
          </p:cNvPr>
          <p:cNvGrpSpPr/>
          <p:nvPr/>
        </p:nvGrpSpPr>
        <p:grpSpPr>
          <a:xfrm>
            <a:off x="563267" y="3207479"/>
            <a:ext cx="2990243" cy="342424"/>
            <a:chOff x="2977515" y="2849880"/>
            <a:chExt cx="3442970" cy="456565"/>
          </a:xfrm>
        </p:grpSpPr>
        <p:cxnSp>
          <p:nvCxnSpPr>
            <p:cNvPr id="58" name="直接连接符 48">
              <a:extLst>
                <a:ext uri="{FF2B5EF4-FFF2-40B4-BE49-F238E27FC236}">
                  <a16:creationId xmlns:a16="http://schemas.microsoft.com/office/drawing/2014/main" id="{3BE6910F-AA7D-4E83-979C-AEDF51EDA2E2}"/>
                </a:ext>
              </a:extLst>
            </p:cNvPr>
            <p:cNvCxnSpPr/>
            <p:nvPr/>
          </p:nvCxnSpPr>
          <p:spPr>
            <a:xfrm flipH="1">
              <a:off x="3501390" y="3014980"/>
              <a:ext cx="2919095" cy="10795"/>
            </a:xfrm>
            <a:prstGeom prst="line">
              <a:avLst/>
            </a:prstGeom>
            <a:ln w="9525">
              <a:solidFill>
                <a:srgbClr val="17375E"/>
              </a:solidFill>
            </a:ln>
          </p:spPr>
          <p:style>
            <a:lnRef idx="1">
              <a:schemeClr val="accent1"/>
            </a:lnRef>
            <a:fillRef idx="0">
              <a:schemeClr val="accent1"/>
            </a:fillRef>
            <a:effectRef idx="0">
              <a:schemeClr val="accent1"/>
            </a:effectRef>
            <a:fontRef idx="minor">
              <a:schemeClr val="tx1"/>
            </a:fontRef>
          </p:style>
        </p:cxnSp>
        <p:sp>
          <p:nvSpPr>
            <p:cNvPr id="59" name="矩形 49">
              <a:extLst>
                <a:ext uri="{FF2B5EF4-FFF2-40B4-BE49-F238E27FC236}">
                  <a16:creationId xmlns:a16="http://schemas.microsoft.com/office/drawing/2014/main" id="{A0ADE49F-6B7E-484C-BA2C-9AC14E159AEB}"/>
                </a:ext>
              </a:extLst>
            </p:cNvPr>
            <p:cNvSpPr/>
            <p:nvPr/>
          </p:nvSpPr>
          <p:spPr>
            <a:xfrm>
              <a:off x="3114040" y="2849880"/>
              <a:ext cx="323215" cy="341630"/>
            </a:xfrm>
            <a:prstGeom prst="rect">
              <a:avLst/>
            </a:prstGeom>
            <a:noFill/>
            <a:ln w="22225">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0000"/>
                </a:solidFill>
              </a:endParaRPr>
            </a:p>
          </p:txBody>
        </p:sp>
        <p:sp>
          <p:nvSpPr>
            <p:cNvPr id="60" name="矩形 50">
              <a:extLst>
                <a:ext uri="{FF2B5EF4-FFF2-40B4-BE49-F238E27FC236}">
                  <a16:creationId xmlns:a16="http://schemas.microsoft.com/office/drawing/2014/main" id="{7C415110-4A9D-46F3-9882-92104CF82A7D}"/>
                </a:ext>
              </a:extLst>
            </p:cNvPr>
            <p:cNvSpPr/>
            <p:nvPr/>
          </p:nvSpPr>
          <p:spPr>
            <a:xfrm>
              <a:off x="2977515" y="3126105"/>
              <a:ext cx="187325" cy="180340"/>
            </a:xfrm>
            <a:prstGeom prst="rect">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0000"/>
                </a:solidFill>
              </a:endParaRPr>
            </a:p>
          </p:txBody>
        </p:sp>
      </p:grpSp>
      <p:sp>
        <p:nvSpPr>
          <p:cNvPr id="2" name="Hộp Văn bản 1">
            <a:extLst>
              <a:ext uri="{FF2B5EF4-FFF2-40B4-BE49-F238E27FC236}">
                <a16:creationId xmlns:a16="http://schemas.microsoft.com/office/drawing/2014/main" id="{022F6593-12EE-4D6D-8156-B188D799AF90}"/>
              </a:ext>
            </a:extLst>
          </p:cNvPr>
          <p:cNvSpPr txBox="1"/>
          <p:nvPr/>
        </p:nvSpPr>
        <p:spPr>
          <a:xfrm>
            <a:off x="251521" y="826453"/>
            <a:ext cx="8784976" cy="646331"/>
          </a:xfrm>
          <a:prstGeom prst="rect">
            <a:avLst/>
          </a:prstGeom>
          <a:noFill/>
        </p:spPr>
        <p:txBody>
          <a:bodyPr wrap="square" rtlCol="0">
            <a:spAutoFit/>
          </a:bodyPr>
          <a:lstStyle/>
          <a:p>
            <a:r>
              <a:rPr lang="it-IT" b="1" dirty="0"/>
              <a:t>3. Tham gia thẩm tra tư cách đại biểu, thẩm định nhân sự phục vụ đại hội</a:t>
            </a:r>
            <a:endParaRPr lang="en-US" dirty="0"/>
          </a:p>
          <a:p>
            <a:endParaRPr lang="vi-VN" dirty="0"/>
          </a:p>
        </p:txBody>
      </p:sp>
      <p:sp>
        <p:nvSpPr>
          <p:cNvPr id="22" name="TextBox 14"/>
          <p:cNvSpPr txBox="1">
            <a:spLocks noChangeArrowheads="1"/>
          </p:cNvSpPr>
          <p:nvPr/>
        </p:nvSpPr>
        <p:spPr bwMode="auto">
          <a:xfrm>
            <a:off x="611560" y="186194"/>
            <a:ext cx="8496944" cy="369332"/>
          </a:xfrm>
          <a:prstGeom prst="rect">
            <a:avLst/>
          </a:prstGeom>
          <a:noFill/>
          <a:ln w="9525">
            <a:noFill/>
            <a:miter lim="800000"/>
          </a:ln>
        </p:spPr>
        <p:txBody>
          <a:bodyPr wrap="square">
            <a:spAutoFit/>
          </a:bodyPr>
          <a:lstStyle/>
          <a:p>
            <a:pPr algn="ctr"/>
            <a:r>
              <a:rPr lang="it-IT" b="1" dirty="0"/>
              <a:t>CÔNG TÁC KIỂM TRA, GIÁM SÁT PHỤC VỤ ĐẠI HỘI ĐOÀN CÁC CẤP</a:t>
            </a:r>
            <a:endParaRPr lang="en-US" b="1" dirty="0"/>
          </a:p>
        </p:txBody>
      </p:sp>
    </p:spTree>
    <p:extLst>
      <p:ext uri="{BB962C8B-B14F-4D97-AF65-F5344CB8AC3E}">
        <p14:creationId xmlns:p14="http://schemas.microsoft.com/office/powerpoint/2010/main" val="1385946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25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250"/>
                                        <p:tgtEl>
                                          <p:spTgt spid="7"/>
                                        </p:tgtEl>
                                      </p:cBhvr>
                                    </p:animEffect>
                                  </p:childTnLst>
                                </p:cTn>
                              </p:par>
                            </p:childTnLst>
                          </p:cTn>
                        </p:par>
                        <p:par>
                          <p:cTn id="11" fill="hold">
                            <p:stCondLst>
                              <p:cond delay="25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75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125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1750"/>
                            </p:stCondLst>
                            <p:childTnLst>
                              <p:par>
                                <p:cTn id="27" presetID="22" presetClass="entr" presetSubtype="4"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par>
                          <p:cTn id="30" fill="hold">
                            <p:stCondLst>
                              <p:cond delay="2250"/>
                            </p:stCondLst>
                            <p:childTnLst>
                              <p:par>
                                <p:cTn id="31" presetID="2" presetClass="entr" presetSubtype="4"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childTnLst>
                          </p:cTn>
                        </p:par>
                        <p:par>
                          <p:cTn id="35" fill="hold">
                            <p:stCondLst>
                              <p:cond delay="2750"/>
                            </p:stCondLst>
                            <p:childTnLst>
                              <p:par>
                                <p:cTn id="36" presetID="22" presetClass="entr" presetSubtype="4"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28" grpId="0"/>
      <p:bldP spid="29" grpId="0"/>
      <p:bldP spid="34" grpId="0" animBg="1"/>
      <p:bldP spid="35" grpId="0" animBg="1"/>
      <p:bldP spid="59" grpId="0" animBg="1"/>
      <p:bldP spid="60" grpId="0" animBg="1"/>
      <p:bldP spid="2"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直接连接符 23">
            <a:extLst>
              <a:ext uri="{FF2B5EF4-FFF2-40B4-BE49-F238E27FC236}">
                <a16:creationId xmlns:a16="http://schemas.microsoft.com/office/drawing/2014/main" id="{87527FE0-78EE-4DD0-A5C9-BD5CDC258605}"/>
              </a:ext>
            </a:extLst>
          </p:cNvPr>
          <p:cNvCxnSpPr>
            <a:cxnSpLocks noChangeShapeType="1"/>
            <a:endCxn id="48" idx="0"/>
          </p:cNvCxnSpPr>
          <p:nvPr/>
        </p:nvCxnSpPr>
        <p:spPr bwMode="auto">
          <a:xfrm>
            <a:off x="2869392" y="1864304"/>
            <a:ext cx="12757" cy="1673737"/>
          </a:xfrm>
          <a:prstGeom prst="line">
            <a:avLst/>
          </a:prstGeom>
          <a:noFill/>
          <a:ln w="19050">
            <a:solidFill>
              <a:srgbClr val="6C6A69"/>
            </a:solidFill>
            <a:round/>
            <a:headEnd/>
            <a:tailEnd/>
          </a:ln>
          <a:extLst>
            <a:ext uri="{909E8E84-426E-40DD-AFC4-6F175D3DCCD1}">
              <a14:hiddenFill xmlns:a14="http://schemas.microsoft.com/office/drawing/2010/main">
                <a:noFill/>
              </a14:hiddenFill>
            </a:ext>
          </a:extLst>
        </p:spPr>
      </p:cxnSp>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Hộp Văn bản 17">
            <a:extLst>
              <a:ext uri="{FF2B5EF4-FFF2-40B4-BE49-F238E27FC236}">
                <a16:creationId xmlns:a16="http://schemas.microsoft.com/office/drawing/2014/main" id="{7B594E95-25B1-4725-B457-031412E2878C}"/>
              </a:ext>
            </a:extLst>
          </p:cNvPr>
          <p:cNvSpPr txBox="1"/>
          <p:nvPr/>
        </p:nvSpPr>
        <p:spPr>
          <a:xfrm>
            <a:off x="4446240" y="731520"/>
            <a:ext cx="4697760" cy="370358"/>
          </a:xfrm>
          <a:prstGeom prst="rect">
            <a:avLst/>
          </a:prstGeom>
          <a:noFill/>
        </p:spPr>
        <p:txBody>
          <a:bodyPr wrap="square">
            <a:spAutoFit/>
          </a:bodyPr>
          <a:lstStyle/>
          <a:p>
            <a:pPr algn="r">
              <a:lnSpc>
                <a:spcPct val="115000"/>
              </a:lnSpc>
              <a:spcBef>
                <a:spcPts val="400"/>
              </a:spcBef>
              <a:spcAft>
                <a:spcPts val="1000"/>
              </a:spcAft>
            </a:pPr>
            <a:r>
              <a:rPr lang="en-US">
                <a:solidFill>
                  <a:schemeClr val="bg1"/>
                </a:solidFill>
                <a:latin typeface="#9Slide02 Tieu de rat dai 02" panose="020B0606020202050201" pitchFamily="34" charset="0"/>
              </a:rPr>
              <a:t>Tuyên truyền trước Đại hội</a:t>
            </a:r>
            <a:endParaRPr lang="vi-VN">
              <a:solidFill>
                <a:schemeClr val="bg1"/>
              </a:solidFill>
              <a:latin typeface="#9Slide02 Tieu de rat dai 02" panose="020B0606020202050201" pitchFamily="34" charset="0"/>
            </a:endParaRPr>
          </a:p>
        </p:txBody>
      </p:sp>
      <p:sp>
        <p:nvSpPr>
          <p:cNvPr id="46" name="椭圆 14">
            <a:extLst>
              <a:ext uri="{FF2B5EF4-FFF2-40B4-BE49-F238E27FC236}">
                <a16:creationId xmlns:a16="http://schemas.microsoft.com/office/drawing/2014/main" id="{1D586A0B-68E5-4458-9CF5-B3F6196C013D}"/>
              </a:ext>
            </a:extLst>
          </p:cNvPr>
          <p:cNvSpPr>
            <a:spLocks noChangeArrowheads="1"/>
          </p:cNvSpPr>
          <p:nvPr/>
        </p:nvSpPr>
        <p:spPr bwMode="auto">
          <a:xfrm>
            <a:off x="2632458" y="1494698"/>
            <a:ext cx="473869" cy="472678"/>
          </a:xfrm>
          <a:prstGeom prst="ellipse">
            <a:avLst/>
          </a:prstGeom>
          <a:solidFill>
            <a:srgbClr val="DA251C"/>
          </a:solidFill>
          <a:ln>
            <a:noFill/>
          </a:ln>
        </p:spPr>
        <p:txBody>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defTabSz="685800" eaLnBrk="1" fontAlgn="base" hangingPunct="1">
              <a:spcBef>
                <a:spcPct val="0"/>
              </a:spcBef>
              <a:spcAft>
                <a:spcPct val="0"/>
              </a:spcAft>
              <a:defRPr/>
            </a:pPr>
            <a:endParaRPr lang="zh-CN" altLang="en-US" sz="1350" kern="0">
              <a:solidFill>
                <a:srgbClr val="535258"/>
              </a:solidFill>
              <a:ea typeface="宋体" panose="02010600030101010101" pitchFamily="2" charset="-122"/>
            </a:endParaRPr>
          </a:p>
        </p:txBody>
      </p:sp>
      <p:sp>
        <p:nvSpPr>
          <p:cNvPr id="47" name="TextBox 15">
            <a:extLst>
              <a:ext uri="{FF2B5EF4-FFF2-40B4-BE49-F238E27FC236}">
                <a16:creationId xmlns:a16="http://schemas.microsoft.com/office/drawing/2014/main" id="{AF14F6EF-2EBB-4EDB-8C13-C4DC8A5DADBA}"/>
              </a:ext>
            </a:extLst>
          </p:cNvPr>
          <p:cNvSpPr txBox="1">
            <a:spLocks noChangeArrowheads="1"/>
          </p:cNvSpPr>
          <p:nvPr/>
        </p:nvSpPr>
        <p:spPr bwMode="auto">
          <a:xfrm>
            <a:off x="2610347" y="1535179"/>
            <a:ext cx="51809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fontAlgn="base" hangingPunct="1">
              <a:spcBef>
                <a:spcPct val="0"/>
              </a:spcBef>
              <a:spcAft>
                <a:spcPct val="0"/>
              </a:spcAft>
              <a:buFont typeface="Arial" panose="020B0604020202020204" pitchFamily="34" charset="0"/>
              <a:buNone/>
            </a:pPr>
            <a:r>
              <a:rPr lang="en-US" altLang="zh-CN" sz="2100" b="1" dirty="0">
                <a:solidFill>
                  <a:srgbClr val="F8F8F8"/>
                </a:solidFill>
                <a:latin typeface="微软雅黑" panose="020B0503020204020204" pitchFamily="34" charset="-122"/>
              </a:rPr>
              <a:t>04</a:t>
            </a:r>
            <a:endParaRPr lang="zh-CN" altLang="en-US" sz="2100" b="1" dirty="0">
              <a:solidFill>
                <a:srgbClr val="F8F8F8"/>
              </a:solidFill>
              <a:latin typeface="微软雅黑" panose="020B0503020204020204" pitchFamily="34" charset="-122"/>
            </a:endParaRPr>
          </a:p>
        </p:txBody>
      </p:sp>
      <p:sp>
        <p:nvSpPr>
          <p:cNvPr id="48" name="椭圆 16">
            <a:extLst>
              <a:ext uri="{FF2B5EF4-FFF2-40B4-BE49-F238E27FC236}">
                <a16:creationId xmlns:a16="http://schemas.microsoft.com/office/drawing/2014/main" id="{8B1657DD-7623-4F7F-B6C7-5137CFCA63F7}"/>
              </a:ext>
            </a:extLst>
          </p:cNvPr>
          <p:cNvSpPr>
            <a:spLocks noChangeArrowheads="1"/>
          </p:cNvSpPr>
          <p:nvPr/>
        </p:nvSpPr>
        <p:spPr bwMode="auto">
          <a:xfrm>
            <a:off x="2645214" y="3538041"/>
            <a:ext cx="473869" cy="473869"/>
          </a:xfrm>
          <a:prstGeom prst="ellipse">
            <a:avLst/>
          </a:prstGeom>
          <a:solidFill>
            <a:srgbClr val="0066FF"/>
          </a:solidFill>
          <a:ln>
            <a:noFill/>
          </a:ln>
        </p:spPr>
        <p:txBody>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defTabSz="685800" eaLnBrk="1" fontAlgn="base" hangingPunct="1">
              <a:spcBef>
                <a:spcPct val="0"/>
              </a:spcBef>
              <a:spcAft>
                <a:spcPct val="0"/>
              </a:spcAft>
              <a:defRPr/>
            </a:pPr>
            <a:endParaRPr lang="zh-CN" altLang="en-US" sz="1350" kern="0">
              <a:solidFill>
                <a:srgbClr val="535258"/>
              </a:solidFill>
              <a:ea typeface="宋体" panose="02010600030101010101" pitchFamily="2" charset="-122"/>
            </a:endParaRPr>
          </a:p>
        </p:txBody>
      </p:sp>
      <p:sp>
        <p:nvSpPr>
          <p:cNvPr id="49" name="TextBox 17">
            <a:extLst>
              <a:ext uri="{FF2B5EF4-FFF2-40B4-BE49-F238E27FC236}">
                <a16:creationId xmlns:a16="http://schemas.microsoft.com/office/drawing/2014/main" id="{25A5F2AA-D464-4E11-901B-6CB925E3839C}"/>
              </a:ext>
            </a:extLst>
          </p:cNvPr>
          <p:cNvSpPr txBox="1">
            <a:spLocks noChangeArrowheads="1"/>
          </p:cNvSpPr>
          <p:nvPr/>
        </p:nvSpPr>
        <p:spPr bwMode="auto">
          <a:xfrm>
            <a:off x="2632458" y="3596412"/>
            <a:ext cx="51809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fontAlgn="base" hangingPunct="1">
              <a:spcBef>
                <a:spcPct val="0"/>
              </a:spcBef>
              <a:spcAft>
                <a:spcPct val="0"/>
              </a:spcAft>
              <a:buFont typeface="Arial" panose="020B0604020202020204" pitchFamily="34" charset="0"/>
              <a:buNone/>
            </a:pPr>
            <a:r>
              <a:rPr lang="en-US" altLang="zh-CN" sz="2100" b="1" dirty="0">
                <a:solidFill>
                  <a:srgbClr val="F8F8F8"/>
                </a:solidFill>
                <a:latin typeface="微软雅黑" panose="020B0503020204020204" pitchFamily="34" charset="-122"/>
              </a:rPr>
              <a:t>05</a:t>
            </a:r>
            <a:endParaRPr lang="zh-CN" altLang="en-US" sz="2100" b="1" dirty="0">
              <a:solidFill>
                <a:srgbClr val="F8F8F8"/>
              </a:solidFill>
              <a:latin typeface="微软雅黑" panose="020B0503020204020204" pitchFamily="34" charset="-122"/>
            </a:endParaRPr>
          </a:p>
        </p:txBody>
      </p:sp>
      <p:sp>
        <p:nvSpPr>
          <p:cNvPr id="52" name="矩形 20">
            <a:extLst>
              <a:ext uri="{FF2B5EF4-FFF2-40B4-BE49-F238E27FC236}">
                <a16:creationId xmlns:a16="http://schemas.microsoft.com/office/drawing/2014/main" id="{767583A2-60DD-4A9A-89D6-20F57D8BB820}"/>
              </a:ext>
            </a:extLst>
          </p:cNvPr>
          <p:cNvSpPr>
            <a:spLocks noChangeArrowheads="1"/>
          </p:cNvSpPr>
          <p:nvPr/>
        </p:nvSpPr>
        <p:spPr bwMode="auto">
          <a:xfrm>
            <a:off x="3106327" y="915566"/>
            <a:ext cx="5616623"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just"/>
            <a:r>
              <a:rPr lang="it-IT" sz="1700" dirty="0">
                <a:latin typeface="#9Slide02 Noi dung rat dai" panose="020B0604020202020204" charset="0"/>
                <a:ea typeface="#9Slide02 Noi dung rat dai" panose="020B0604020202020204" charset="0"/>
              </a:rPr>
              <a:t>Khoản 3, Điều 7 quy định: </a:t>
            </a:r>
            <a:r>
              <a:rPr lang="it-IT" sz="1700" i="1" dirty="0">
                <a:latin typeface="#9Slide02 Noi dung rat dai" panose="020B0604020202020204" charset="0"/>
                <a:ea typeface="#9Slide02 Noi dung rat dai" panose="020B0604020202020204" charset="0"/>
              </a:rPr>
              <a:t>Những cán bộ, đoàn viên sau khi được bầu làm đại biểu nếu thôi công tác Đoàn, hoặc chuyển sang công tác, sinh hoạt Đoàn ở địa phương, đơn vị khác không thuộc Ban Chấp hành cấp triệu tập đại hội thì cho rút tên khỏi danh sách đoàn đại biểu. Việc cho rút tên và bổ sung đại biểu của đoàn đại biểu cấp nào do Ban Chấp hành hoặc Ban Thường vụ cấp triệu tập đại hội quyết định</a:t>
            </a:r>
            <a:endParaRPr lang="vi-VN" sz="1700" dirty="0">
              <a:latin typeface="#9Slide02 Noi dung rat dai" panose="020B0604020202020204" charset="0"/>
              <a:ea typeface="#9Slide02 Noi dung rat dai" panose="020B0604020202020204" charset="0"/>
            </a:endParaRPr>
          </a:p>
        </p:txBody>
      </p:sp>
      <p:sp>
        <p:nvSpPr>
          <p:cNvPr id="53" name="矩形 21">
            <a:extLst>
              <a:ext uri="{FF2B5EF4-FFF2-40B4-BE49-F238E27FC236}">
                <a16:creationId xmlns:a16="http://schemas.microsoft.com/office/drawing/2014/main" id="{ABEC6CFE-B2E0-4F28-B792-E30873EEBB0C}"/>
              </a:ext>
            </a:extLst>
          </p:cNvPr>
          <p:cNvSpPr>
            <a:spLocks noChangeArrowheads="1"/>
          </p:cNvSpPr>
          <p:nvPr/>
        </p:nvSpPr>
        <p:spPr bwMode="auto">
          <a:xfrm>
            <a:off x="3131839" y="3192527"/>
            <a:ext cx="5616623"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just"/>
            <a:r>
              <a:rPr lang="it-IT" sz="1700" dirty="0">
                <a:latin typeface="#9Slide02 Noi dung rat dai" panose="020B0604020202020204" charset="0"/>
                <a:ea typeface="#9Slide02 Noi dung rat dai" panose="020B0604020202020204" charset="0"/>
              </a:rPr>
              <a:t>Khoản 4, Điều 7 quy định: </a:t>
            </a:r>
            <a:r>
              <a:rPr lang="it-IT" sz="1700" i="1" dirty="0">
                <a:latin typeface="#9Slide02 Noi dung rat dai" panose="020B0604020202020204" charset="0"/>
                <a:ea typeface="#9Slide02 Noi dung rat dai" panose="020B0604020202020204" charset="0"/>
              </a:rPr>
              <a:t>Đại biểu dự đại hội phải được đại hội biểu quyết công nhận về tư cách đại biểu. Ban Chấp hành cấp triệu tập đại hội không được bác bỏ tư cách đại biểu do cấp dưới bầu, trừ trường hợp đại biểu bị kỷ luật từ cảnh cáo trở lên mà chưa hết thời hạn áp dụng kỷ luật.</a:t>
            </a:r>
            <a:endParaRPr lang="vi-VN" sz="1700" dirty="0">
              <a:latin typeface="#9Slide02 Noi dung rat dai" panose="020B0604020202020204" charset="0"/>
              <a:ea typeface="#9Slide02 Noi dung rat dai" panose="020B0604020202020204" charset="0"/>
            </a:endParaRPr>
          </a:p>
        </p:txBody>
      </p:sp>
      <p:sp>
        <p:nvSpPr>
          <p:cNvPr id="57" name="TextBox 9">
            <a:extLst>
              <a:ext uri="{FF2B5EF4-FFF2-40B4-BE49-F238E27FC236}">
                <a16:creationId xmlns:a16="http://schemas.microsoft.com/office/drawing/2014/main" id="{FB64C04F-A7EF-4223-ACC5-EF42F8BD85F6}"/>
              </a:ext>
            </a:extLst>
          </p:cNvPr>
          <p:cNvSpPr txBox="1">
            <a:spLocks noChangeArrowheads="1"/>
          </p:cNvSpPr>
          <p:nvPr/>
        </p:nvSpPr>
        <p:spPr bwMode="auto">
          <a:xfrm>
            <a:off x="179512" y="1365612"/>
            <a:ext cx="2268830" cy="2862322"/>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just"/>
            <a:r>
              <a:rPr lang="it-IT" dirty="0">
                <a:latin typeface="#9Slide02 Noi dung rat dai" panose="020B0604020202020204" charset="0"/>
                <a:ea typeface="#9Slide02 Noi dung rat dai" panose="020B0604020202020204" charset="0"/>
              </a:rPr>
              <a:t>3.3 Tổng hợp, báo cáo cấp bộ đoàn triệu tập đại hội quyết định những trường hợp vi phạm tư cách đại biểu không triệu tập đến đại hội theo quy định tại Khoản 3, Khoản 4, Điều 7 của Điều lệ Đoàn TNCS Hồ Chí Minh:</a:t>
            </a:r>
            <a:endParaRPr lang="vi-VN" sz="2400" dirty="0">
              <a:latin typeface="#9Slide02 Noi dung rat dai" panose="020B0604020202020204" charset="0"/>
              <a:ea typeface="#9Slide02 Noi dung rat dai" panose="020B0604020202020204" charset="0"/>
            </a:endParaRPr>
          </a:p>
        </p:txBody>
      </p:sp>
      <p:sp>
        <p:nvSpPr>
          <p:cNvPr id="19" name="TextBox 14"/>
          <p:cNvSpPr txBox="1">
            <a:spLocks noChangeArrowheads="1"/>
          </p:cNvSpPr>
          <p:nvPr/>
        </p:nvSpPr>
        <p:spPr bwMode="auto">
          <a:xfrm>
            <a:off x="611560" y="186194"/>
            <a:ext cx="8496944" cy="369332"/>
          </a:xfrm>
          <a:prstGeom prst="rect">
            <a:avLst/>
          </a:prstGeom>
          <a:noFill/>
          <a:ln w="9525">
            <a:noFill/>
            <a:miter lim="800000"/>
          </a:ln>
        </p:spPr>
        <p:txBody>
          <a:bodyPr wrap="square">
            <a:spAutoFit/>
          </a:bodyPr>
          <a:lstStyle/>
          <a:p>
            <a:pPr algn="ctr"/>
            <a:r>
              <a:rPr lang="it-IT" b="1" dirty="0"/>
              <a:t>CÔNG TÁC KIỂM TRA, GIÁM SÁT PHỤC VỤ ĐẠI HỘI ĐOÀN CÁC CẤP</a:t>
            </a:r>
            <a:endParaRPr lang="en-US" b="1" dirty="0"/>
          </a:p>
        </p:txBody>
      </p:sp>
    </p:spTree>
    <p:extLst>
      <p:ext uri="{BB962C8B-B14F-4D97-AF65-F5344CB8AC3E}">
        <p14:creationId xmlns:p14="http://schemas.microsoft.com/office/powerpoint/2010/main" val="2509324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par>
                          <p:cTn id="15" fill="hold">
                            <p:stCondLst>
                              <p:cond delay="1000"/>
                            </p:stCondLst>
                            <p:childTnLst>
                              <p:par>
                                <p:cTn id="16" presetID="31" presetClass="entr" presetSubtype="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 calcmode="lin" valueType="num">
                                      <p:cBhvr>
                                        <p:cTn id="20" dur="500" fill="hold"/>
                                        <p:tgtEl>
                                          <p:spTgt spid="57"/>
                                        </p:tgtEl>
                                        <p:attrNameLst>
                                          <p:attrName>style.rotation</p:attrName>
                                        </p:attrNameLst>
                                      </p:cBhvr>
                                      <p:tavLst>
                                        <p:tav tm="0">
                                          <p:val>
                                            <p:fltVal val="90"/>
                                          </p:val>
                                        </p:tav>
                                        <p:tav tm="100000">
                                          <p:val>
                                            <p:fltVal val="0"/>
                                          </p:val>
                                        </p:tav>
                                      </p:tavLst>
                                    </p:anim>
                                    <p:animEffect transition="in" filter="fade">
                                      <p:cBhvr>
                                        <p:cTn id="21" dur="500"/>
                                        <p:tgtEl>
                                          <p:spTgt spid="57"/>
                                        </p:tgtEl>
                                      </p:cBhvr>
                                    </p:animEffect>
                                  </p:childTnLst>
                                </p:cTn>
                              </p:par>
                            </p:childTnLst>
                          </p:cTn>
                        </p:par>
                        <p:par>
                          <p:cTn id="22" fill="hold">
                            <p:stCondLst>
                              <p:cond delay="1500"/>
                            </p:stCondLst>
                            <p:childTnLst>
                              <p:par>
                                <p:cTn id="23" presetID="21" presetClass="entr" presetSubtype="1"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heel(1)">
                                      <p:cBhvr>
                                        <p:cTn id="25" dur="600"/>
                                        <p:tgtEl>
                                          <p:spTgt spid="46"/>
                                        </p:tgtEl>
                                      </p:cBhvr>
                                    </p:animEffect>
                                  </p:childTnLst>
                                </p:cTn>
                              </p:par>
                            </p:childTnLst>
                          </p:cTn>
                        </p:par>
                        <p:par>
                          <p:cTn id="26" fill="hold">
                            <p:stCondLst>
                              <p:cond delay="2100"/>
                            </p:stCondLst>
                            <p:childTnLst>
                              <p:par>
                                <p:cTn id="27" presetID="31" presetClass="entr" presetSubtype="0"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300" fill="hold"/>
                                        <p:tgtEl>
                                          <p:spTgt spid="47"/>
                                        </p:tgtEl>
                                        <p:attrNameLst>
                                          <p:attrName>ppt_w</p:attrName>
                                        </p:attrNameLst>
                                      </p:cBhvr>
                                      <p:tavLst>
                                        <p:tav tm="0">
                                          <p:val>
                                            <p:fltVal val="0"/>
                                          </p:val>
                                        </p:tav>
                                        <p:tav tm="100000">
                                          <p:val>
                                            <p:strVal val="#ppt_w"/>
                                          </p:val>
                                        </p:tav>
                                      </p:tavLst>
                                    </p:anim>
                                    <p:anim calcmode="lin" valueType="num">
                                      <p:cBhvr>
                                        <p:cTn id="30" dur="300" fill="hold"/>
                                        <p:tgtEl>
                                          <p:spTgt spid="47"/>
                                        </p:tgtEl>
                                        <p:attrNameLst>
                                          <p:attrName>ppt_h</p:attrName>
                                        </p:attrNameLst>
                                      </p:cBhvr>
                                      <p:tavLst>
                                        <p:tav tm="0">
                                          <p:val>
                                            <p:fltVal val="0"/>
                                          </p:val>
                                        </p:tav>
                                        <p:tav tm="100000">
                                          <p:val>
                                            <p:strVal val="#ppt_h"/>
                                          </p:val>
                                        </p:tav>
                                      </p:tavLst>
                                    </p:anim>
                                    <p:anim calcmode="lin" valueType="num">
                                      <p:cBhvr>
                                        <p:cTn id="31" dur="300" fill="hold"/>
                                        <p:tgtEl>
                                          <p:spTgt spid="47"/>
                                        </p:tgtEl>
                                        <p:attrNameLst>
                                          <p:attrName>style.rotation</p:attrName>
                                        </p:attrNameLst>
                                      </p:cBhvr>
                                      <p:tavLst>
                                        <p:tav tm="0">
                                          <p:val>
                                            <p:fltVal val="90"/>
                                          </p:val>
                                        </p:tav>
                                        <p:tav tm="100000">
                                          <p:val>
                                            <p:fltVal val="0"/>
                                          </p:val>
                                        </p:tav>
                                      </p:tavLst>
                                    </p:anim>
                                    <p:animEffect transition="in" filter="fade">
                                      <p:cBhvr>
                                        <p:cTn id="32" dur="300"/>
                                        <p:tgtEl>
                                          <p:spTgt spid="47"/>
                                        </p:tgtEl>
                                      </p:cBhvr>
                                    </p:animEffect>
                                  </p:childTnLst>
                                </p:cTn>
                              </p:par>
                            </p:childTnLst>
                          </p:cTn>
                        </p:par>
                        <p:par>
                          <p:cTn id="33" fill="hold">
                            <p:stCondLst>
                              <p:cond delay="2400"/>
                            </p:stCondLst>
                            <p:childTnLst>
                              <p:par>
                                <p:cTn id="34" presetID="22" presetClass="entr" presetSubtype="8"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500"/>
                                        <p:tgtEl>
                                          <p:spTgt spid="52"/>
                                        </p:tgtEl>
                                      </p:cBhvr>
                                    </p:animEffect>
                                  </p:childTnLst>
                                </p:cTn>
                              </p:par>
                            </p:childTnLst>
                          </p:cTn>
                        </p:par>
                        <p:par>
                          <p:cTn id="37" fill="hold">
                            <p:stCondLst>
                              <p:cond delay="2900"/>
                            </p:stCondLst>
                            <p:childTnLst>
                              <p:par>
                                <p:cTn id="38" presetID="22" presetClass="entr" presetSubtype="1" fill="hold"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up)">
                                      <p:cBhvr>
                                        <p:cTn id="40" dur="300"/>
                                        <p:tgtEl>
                                          <p:spTgt spid="55"/>
                                        </p:tgtEl>
                                      </p:cBhvr>
                                    </p:animEffect>
                                  </p:childTnLst>
                                </p:cTn>
                              </p:par>
                            </p:childTnLst>
                          </p:cTn>
                        </p:par>
                        <p:par>
                          <p:cTn id="41" fill="hold">
                            <p:stCondLst>
                              <p:cond delay="3200"/>
                            </p:stCondLst>
                            <p:childTnLst>
                              <p:par>
                                <p:cTn id="42" presetID="1" presetClass="entr" presetSubtype="0" fill="hold" grpId="0" nodeType="after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par>
                                <p:cTn id="44" presetID="42" presetClass="path" presetSubtype="0" accel="50000" decel="50000" fill="hold" grpId="1" nodeType="withEffect">
                                  <p:stCondLst>
                                    <p:cond delay="0"/>
                                  </p:stCondLst>
                                  <p:childTnLst>
                                    <p:animMotion origin="layout" path="M 4.72222E-6 -3.7037E-6 L 4.72222E-6 -0.15987 " pathEditMode="relative" rAng="0" ptsTypes="AA">
                                      <p:cBhvr>
                                        <p:cTn id="45" dur="300" spd="-99800" fill="hold"/>
                                        <p:tgtEl>
                                          <p:spTgt spid="48"/>
                                        </p:tgtEl>
                                        <p:attrNameLst>
                                          <p:attrName>ppt_x,ppt_y</p:attrName>
                                        </p:attrNameLst>
                                      </p:cBhvr>
                                      <p:rCtr x="0" y="-7994"/>
                                    </p:animMotion>
                                  </p:childTnLst>
                                </p:cTn>
                              </p:par>
                            </p:childTnLst>
                          </p:cTn>
                        </p:par>
                        <p:par>
                          <p:cTn id="46" fill="hold">
                            <p:stCondLst>
                              <p:cond delay="3500"/>
                            </p:stCondLst>
                            <p:childTnLst>
                              <p:par>
                                <p:cTn id="47" presetID="31" presetClass="entr" presetSubtype="0"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p:cTn id="49" dur="300" fill="hold"/>
                                        <p:tgtEl>
                                          <p:spTgt spid="49"/>
                                        </p:tgtEl>
                                        <p:attrNameLst>
                                          <p:attrName>ppt_w</p:attrName>
                                        </p:attrNameLst>
                                      </p:cBhvr>
                                      <p:tavLst>
                                        <p:tav tm="0">
                                          <p:val>
                                            <p:fltVal val="0"/>
                                          </p:val>
                                        </p:tav>
                                        <p:tav tm="100000">
                                          <p:val>
                                            <p:strVal val="#ppt_w"/>
                                          </p:val>
                                        </p:tav>
                                      </p:tavLst>
                                    </p:anim>
                                    <p:anim calcmode="lin" valueType="num">
                                      <p:cBhvr>
                                        <p:cTn id="50" dur="300" fill="hold"/>
                                        <p:tgtEl>
                                          <p:spTgt spid="49"/>
                                        </p:tgtEl>
                                        <p:attrNameLst>
                                          <p:attrName>ppt_h</p:attrName>
                                        </p:attrNameLst>
                                      </p:cBhvr>
                                      <p:tavLst>
                                        <p:tav tm="0">
                                          <p:val>
                                            <p:fltVal val="0"/>
                                          </p:val>
                                        </p:tav>
                                        <p:tav tm="100000">
                                          <p:val>
                                            <p:strVal val="#ppt_h"/>
                                          </p:val>
                                        </p:tav>
                                      </p:tavLst>
                                    </p:anim>
                                    <p:anim calcmode="lin" valueType="num">
                                      <p:cBhvr>
                                        <p:cTn id="51" dur="300" fill="hold"/>
                                        <p:tgtEl>
                                          <p:spTgt spid="49"/>
                                        </p:tgtEl>
                                        <p:attrNameLst>
                                          <p:attrName>style.rotation</p:attrName>
                                        </p:attrNameLst>
                                      </p:cBhvr>
                                      <p:tavLst>
                                        <p:tav tm="0">
                                          <p:val>
                                            <p:fltVal val="90"/>
                                          </p:val>
                                        </p:tav>
                                        <p:tav tm="100000">
                                          <p:val>
                                            <p:fltVal val="0"/>
                                          </p:val>
                                        </p:tav>
                                      </p:tavLst>
                                    </p:anim>
                                    <p:animEffect transition="in" filter="fade">
                                      <p:cBhvr>
                                        <p:cTn id="52" dur="300"/>
                                        <p:tgtEl>
                                          <p:spTgt spid="49"/>
                                        </p:tgtEl>
                                      </p:cBhvr>
                                    </p:animEffect>
                                  </p:childTnLst>
                                </p:cTn>
                              </p:par>
                            </p:childTnLst>
                          </p:cTn>
                        </p:par>
                        <p:par>
                          <p:cTn id="53" fill="hold">
                            <p:stCondLst>
                              <p:cond delay="3800"/>
                            </p:stCondLst>
                            <p:childTnLst>
                              <p:par>
                                <p:cTn id="54" presetID="22" presetClass="entr" presetSubtype="8"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left)">
                                      <p:cBhvr>
                                        <p:cTn id="5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46" grpId="0" animBg="1"/>
      <p:bldP spid="47" grpId="0"/>
      <p:bldP spid="48" grpId="0" animBg="1"/>
      <p:bldP spid="48" grpId="1" animBg="1"/>
      <p:bldP spid="49" grpId="0"/>
      <p:bldP spid="52" grpId="0"/>
      <p:bldP spid="53" grpId="0"/>
      <p:bldP spid="57"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 name="文本框 27">
            <a:extLst>
              <a:ext uri="{FF2B5EF4-FFF2-40B4-BE49-F238E27FC236}">
                <a16:creationId xmlns:a16="http://schemas.microsoft.com/office/drawing/2014/main" id="{6BB51652-25C9-4B9A-8166-B798D33B93B9}"/>
              </a:ext>
            </a:extLst>
          </p:cNvPr>
          <p:cNvSpPr txBox="1"/>
          <p:nvPr/>
        </p:nvSpPr>
        <p:spPr>
          <a:xfrm>
            <a:off x="1039326" y="1563638"/>
            <a:ext cx="7781146" cy="1200329"/>
          </a:xfrm>
          <a:prstGeom prst="rect">
            <a:avLst/>
          </a:prstGeom>
          <a:noFill/>
        </p:spPr>
        <p:txBody>
          <a:bodyPr wrap="square" rtlCol="0">
            <a:spAutoFit/>
          </a:bodyPr>
          <a:lstStyle/>
          <a:p>
            <a:pPr algn="just"/>
            <a:r>
              <a:rPr lang="it-IT" dirty="0">
                <a:latin typeface="#9Slide02 Noi dung rat dai" panose="020B0604020202020204" charset="0"/>
                <a:ea typeface="#9Slide02 Noi dung rat dai" panose="020B0604020202020204" charset="0"/>
              </a:rPr>
              <a:t>3.4. Sau đại hội đoàn, nếu có những vấn đề phát sinh liên quan đến kết quả bầu cử Ban Chấp hành và đại biểu đi dự đại hội đoàn cấp trên thì Ủy Ban kiểm tra khoá mới đề nghị Ban Chấp hành đoàn cùng cấp báo cáo Ban Thường vụ đoàn cấp trên trực tiếp xem xét, quyết định.</a:t>
            </a:r>
            <a:endParaRPr lang="en-US" dirty="0">
              <a:latin typeface="#9Slide02 Noi dung rat dai" panose="020B0604020202020204" charset="0"/>
              <a:ea typeface="#9Slide02 Noi dung rat dai" panose="020B0604020202020204" charset="0"/>
            </a:endParaRPr>
          </a:p>
        </p:txBody>
      </p:sp>
      <p:grpSp>
        <p:nvGrpSpPr>
          <p:cNvPr id="31" name="组合 43">
            <a:extLst>
              <a:ext uri="{FF2B5EF4-FFF2-40B4-BE49-F238E27FC236}">
                <a16:creationId xmlns:a16="http://schemas.microsoft.com/office/drawing/2014/main" id="{9CFFAEB6-E580-4A2B-86B1-581230235329}"/>
              </a:ext>
            </a:extLst>
          </p:cNvPr>
          <p:cNvGrpSpPr/>
          <p:nvPr/>
        </p:nvGrpSpPr>
        <p:grpSpPr>
          <a:xfrm>
            <a:off x="563744" y="1203598"/>
            <a:ext cx="3432192" cy="490350"/>
            <a:chOff x="2978150" y="1467485"/>
            <a:chExt cx="3398520" cy="456565"/>
          </a:xfrm>
        </p:grpSpPr>
        <p:cxnSp>
          <p:nvCxnSpPr>
            <p:cNvPr id="32" name="直接连接符 44">
              <a:extLst>
                <a:ext uri="{FF2B5EF4-FFF2-40B4-BE49-F238E27FC236}">
                  <a16:creationId xmlns:a16="http://schemas.microsoft.com/office/drawing/2014/main" id="{CCF4575B-AA86-4AB2-9BB5-E945FDFBDE9A}"/>
                </a:ext>
              </a:extLst>
            </p:cNvPr>
            <p:cNvCxnSpPr/>
            <p:nvPr/>
          </p:nvCxnSpPr>
          <p:spPr>
            <a:xfrm flipH="1">
              <a:off x="3457575" y="1605280"/>
              <a:ext cx="2919095" cy="10795"/>
            </a:xfrm>
            <a:prstGeom prst="line">
              <a:avLst/>
            </a:prstGeom>
            <a:ln w="9525">
              <a:solidFill>
                <a:srgbClr val="17375E"/>
              </a:solidFill>
            </a:ln>
          </p:spPr>
          <p:style>
            <a:lnRef idx="1">
              <a:schemeClr val="accent1"/>
            </a:lnRef>
            <a:fillRef idx="0">
              <a:schemeClr val="accent1"/>
            </a:fillRef>
            <a:effectRef idx="0">
              <a:schemeClr val="accent1"/>
            </a:effectRef>
            <a:fontRef idx="minor">
              <a:schemeClr val="tx1"/>
            </a:fontRef>
          </p:style>
        </p:cxnSp>
        <p:sp>
          <p:nvSpPr>
            <p:cNvPr id="34" name="矩形 45">
              <a:extLst>
                <a:ext uri="{FF2B5EF4-FFF2-40B4-BE49-F238E27FC236}">
                  <a16:creationId xmlns:a16="http://schemas.microsoft.com/office/drawing/2014/main" id="{C7C02167-6E1A-451C-BC8D-0EE49C29C263}"/>
                </a:ext>
              </a:extLst>
            </p:cNvPr>
            <p:cNvSpPr/>
            <p:nvPr/>
          </p:nvSpPr>
          <p:spPr>
            <a:xfrm>
              <a:off x="3114675" y="1467485"/>
              <a:ext cx="323215" cy="341630"/>
            </a:xfrm>
            <a:prstGeom prst="rect">
              <a:avLst/>
            </a:prstGeom>
            <a:noFill/>
            <a:ln w="22225">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0000"/>
                </a:solidFill>
              </a:endParaRPr>
            </a:p>
          </p:txBody>
        </p:sp>
        <p:sp>
          <p:nvSpPr>
            <p:cNvPr id="35" name="矩形 46">
              <a:extLst>
                <a:ext uri="{FF2B5EF4-FFF2-40B4-BE49-F238E27FC236}">
                  <a16:creationId xmlns:a16="http://schemas.microsoft.com/office/drawing/2014/main" id="{3358B54F-FBCB-4939-8594-77133C48B4B4}"/>
                </a:ext>
              </a:extLst>
            </p:cNvPr>
            <p:cNvSpPr/>
            <p:nvPr/>
          </p:nvSpPr>
          <p:spPr>
            <a:xfrm>
              <a:off x="2978150" y="1743710"/>
              <a:ext cx="187325" cy="180340"/>
            </a:xfrm>
            <a:prstGeom prst="rect">
              <a:avLst/>
            </a:prstGeom>
            <a:solidFill>
              <a:srgbClr val="FF0000"/>
            </a:solidFill>
            <a:ln w="22225">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0000"/>
                </a:solidFill>
              </a:endParaRPr>
            </a:p>
          </p:txBody>
        </p:sp>
      </p:grpSp>
      <p:sp>
        <p:nvSpPr>
          <p:cNvPr id="22" name="TextBox 14"/>
          <p:cNvSpPr txBox="1">
            <a:spLocks noChangeArrowheads="1"/>
          </p:cNvSpPr>
          <p:nvPr/>
        </p:nvSpPr>
        <p:spPr bwMode="auto">
          <a:xfrm>
            <a:off x="611560" y="186194"/>
            <a:ext cx="8496944" cy="369332"/>
          </a:xfrm>
          <a:prstGeom prst="rect">
            <a:avLst/>
          </a:prstGeom>
          <a:noFill/>
          <a:ln w="9525">
            <a:noFill/>
            <a:miter lim="800000"/>
          </a:ln>
        </p:spPr>
        <p:txBody>
          <a:bodyPr wrap="square">
            <a:spAutoFit/>
          </a:bodyPr>
          <a:lstStyle/>
          <a:p>
            <a:pPr algn="ctr"/>
            <a:r>
              <a:rPr lang="it-IT" b="1" dirty="0"/>
              <a:t>CÔNG TÁC KIỂM TRA, GIÁM SÁT PHỤC VỤ ĐẠI HỘI ĐOÀN CÁC CẤP</a:t>
            </a:r>
            <a:endParaRPr lang="en-US" b="1" dirty="0"/>
          </a:p>
        </p:txBody>
      </p:sp>
    </p:spTree>
    <p:extLst>
      <p:ext uri="{BB962C8B-B14F-4D97-AF65-F5344CB8AC3E}">
        <p14:creationId xmlns:p14="http://schemas.microsoft.com/office/powerpoint/2010/main" val="1191778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500" fill="hold"/>
                                        <p:tgtEl>
                                          <p:spTgt spid="31"/>
                                        </p:tgtEl>
                                        <p:attrNameLst>
                                          <p:attrName>ppt_x</p:attrName>
                                        </p:attrNameLst>
                                      </p:cBhvr>
                                      <p:tavLst>
                                        <p:tav tm="0">
                                          <p:val>
                                            <p:strVal val="#ppt_x"/>
                                          </p:val>
                                        </p:tav>
                                        <p:tav tm="100000">
                                          <p:val>
                                            <p:strVal val="#ppt_x"/>
                                          </p:val>
                                        </p:tav>
                                      </p:tavLst>
                                    </p:anim>
                                    <p:anim calcmode="lin" valueType="num">
                                      <p:cBhvr additive="base">
                                        <p:cTn id="15" dur="500" fill="hold"/>
                                        <p:tgtEl>
                                          <p:spTgt spid="31"/>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28" grpId="0"/>
      <p:bldP spid="34" grpId="0" animBg="1"/>
      <p:bldP spid="35"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文本框 30">
            <a:extLst>
              <a:ext uri="{FF2B5EF4-FFF2-40B4-BE49-F238E27FC236}">
                <a16:creationId xmlns:a16="http://schemas.microsoft.com/office/drawing/2014/main" id="{0C1E6420-D79A-4359-8713-C0BE15D0A844}"/>
              </a:ext>
            </a:extLst>
          </p:cNvPr>
          <p:cNvSpPr txBox="1"/>
          <p:nvPr/>
        </p:nvSpPr>
        <p:spPr>
          <a:xfrm>
            <a:off x="614694" y="1653644"/>
            <a:ext cx="7812694" cy="2862322"/>
          </a:xfrm>
          <a:prstGeom prst="rect">
            <a:avLst/>
          </a:prstGeom>
          <a:noFill/>
        </p:spPr>
        <p:txBody>
          <a:bodyPr wrap="square" rtlCol="0">
            <a:spAutoFit/>
          </a:bodyPr>
          <a:lstStyle/>
          <a:p>
            <a:pPr algn="just">
              <a:spcBef>
                <a:spcPts val="600"/>
              </a:spcBef>
              <a:spcAft>
                <a:spcPts val="600"/>
              </a:spcAft>
            </a:pPr>
            <a:r>
              <a:rPr lang="it-IT" dirty="0">
                <a:latin typeface="#9Slide02 Noi dung rat dai" panose="020B0604020202020204" charset="0"/>
                <a:ea typeface="#9Slide02 Noi dung rat dai" panose="020B0604020202020204" charset="0"/>
              </a:rPr>
              <a:t>Ủy Ban kiểm tra các cấp chủ động phối hợp với Ban Tổ chức và các đơn vị liên quan tham mưu cho Ban Chấp hành cùng cấp chuẩn bị tốt nhân sự Ủy Ban kiểm tra tra khoá mới. Phương pháp, quy trình chuẩn bị nhân sự Ủy Ban kiểm tra các cấp được thực hiện theo Phụ lục số 01 hướng dẫn kiện toàn nhân sự tham gia Ban chấp hành và các chức danh chủ chốt của Đoàn nhiệm kỳ 2022 - 2027 (ban hành kèm theo Hướng dẫn số 66 - HD/TWĐTN - BTC ngày 01/11/2021 của Ban Bí thư Trung ương Đoàn về việc </a:t>
            </a:r>
            <a:r>
              <a:rPr lang="it-IT" i="1" dirty="0">
                <a:latin typeface="#9Slide02 Noi dung rat dai" panose="020B0604020202020204" charset="0"/>
                <a:ea typeface="#9Slide02 Noi dung rat dai" panose="020B0604020202020204" charset="0"/>
              </a:rPr>
              <a:t>“Tổ chức đại hội Đoàn các cấp tiến tới Đại hội đại biểu Đoàn TNCS Hồ Chí Minh toàn quốc lần thứ XII, nhiệm kỳ 2022 - 2027”)</a:t>
            </a:r>
            <a:r>
              <a:rPr lang="it-IT" dirty="0">
                <a:latin typeface="#9Slide02 Noi dung rat dai" panose="020B0604020202020204" charset="0"/>
                <a:ea typeface="#9Slide02 Noi dung rat dai" panose="020B0604020202020204" charset="0"/>
              </a:rPr>
              <a:t>. Tiêu chuẩn, cơ cấu, số lượng ủy viên Ủy Ban kiểm tra các cấp thực hiện theo Mục 19.2, Điều 28, Hướng dẫn thực hiện Điều lệ Đoàn TNCS Hồ Chí Minh khóa XI</a:t>
            </a:r>
            <a:endParaRPr lang="vi-VN" dirty="0">
              <a:latin typeface="#9Slide02 Noi dung rat dai" panose="020B0604020202020204" charset="0"/>
              <a:ea typeface="#9Slide02 Noi dung rat dai" panose="020B0604020202020204" charset="0"/>
            </a:endParaRPr>
          </a:p>
        </p:txBody>
      </p:sp>
      <p:grpSp>
        <p:nvGrpSpPr>
          <p:cNvPr id="37" name="组合 31">
            <a:extLst>
              <a:ext uri="{FF2B5EF4-FFF2-40B4-BE49-F238E27FC236}">
                <a16:creationId xmlns:a16="http://schemas.microsoft.com/office/drawing/2014/main" id="{6E70B67F-F8BE-44F2-9A07-ED7BBA594746}"/>
              </a:ext>
            </a:extLst>
          </p:cNvPr>
          <p:cNvGrpSpPr/>
          <p:nvPr/>
        </p:nvGrpSpPr>
        <p:grpSpPr>
          <a:xfrm>
            <a:off x="7325019" y="1324398"/>
            <a:ext cx="1561711" cy="1433458"/>
            <a:chOff x="10106025" y="2705100"/>
            <a:chExt cx="1677035" cy="1165860"/>
          </a:xfrm>
        </p:grpSpPr>
        <p:cxnSp>
          <p:nvCxnSpPr>
            <p:cNvPr id="38" name="直接连接符 32">
              <a:extLst>
                <a:ext uri="{FF2B5EF4-FFF2-40B4-BE49-F238E27FC236}">
                  <a16:creationId xmlns:a16="http://schemas.microsoft.com/office/drawing/2014/main" id="{0E70DCA9-2068-439C-8E24-F35395F81DC1}"/>
                </a:ext>
              </a:extLst>
            </p:cNvPr>
            <p:cNvCxnSpPr/>
            <p:nvPr/>
          </p:nvCxnSpPr>
          <p:spPr>
            <a:xfrm flipV="1">
              <a:off x="11783060" y="2705100"/>
              <a:ext cx="0" cy="116586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直接连接符 33">
              <a:extLst>
                <a:ext uri="{FF2B5EF4-FFF2-40B4-BE49-F238E27FC236}">
                  <a16:creationId xmlns:a16="http://schemas.microsoft.com/office/drawing/2014/main" id="{72731650-4345-45D9-A87A-6AE5E0546562}"/>
                </a:ext>
              </a:extLst>
            </p:cNvPr>
            <p:cNvCxnSpPr/>
            <p:nvPr/>
          </p:nvCxnSpPr>
          <p:spPr>
            <a:xfrm>
              <a:off x="10106025" y="2705100"/>
              <a:ext cx="167703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直接连接符 34">
              <a:extLst>
                <a:ext uri="{FF2B5EF4-FFF2-40B4-BE49-F238E27FC236}">
                  <a16:creationId xmlns:a16="http://schemas.microsoft.com/office/drawing/2014/main" id="{99BCDB42-4829-4FEC-9D24-0071E6092DF2}"/>
                </a:ext>
              </a:extLst>
            </p:cNvPr>
            <p:cNvCxnSpPr/>
            <p:nvPr/>
          </p:nvCxnSpPr>
          <p:spPr>
            <a:xfrm rot="16200000">
              <a:off x="11352530" y="3133725"/>
              <a:ext cx="62293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1" name="组合 35">
            <a:extLst>
              <a:ext uri="{FF2B5EF4-FFF2-40B4-BE49-F238E27FC236}">
                <a16:creationId xmlns:a16="http://schemas.microsoft.com/office/drawing/2014/main" id="{8C040187-70CF-4467-804F-16E453F4BD07}"/>
              </a:ext>
            </a:extLst>
          </p:cNvPr>
          <p:cNvGrpSpPr/>
          <p:nvPr/>
        </p:nvGrpSpPr>
        <p:grpSpPr>
          <a:xfrm flipV="1">
            <a:off x="381808" y="1187022"/>
            <a:ext cx="1093848" cy="3616975"/>
            <a:chOff x="3041650" y="2586990"/>
            <a:chExt cx="1139825" cy="2564130"/>
          </a:xfrm>
        </p:grpSpPr>
        <p:cxnSp>
          <p:nvCxnSpPr>
            <p:cNvPr id="42" name="直接连接符 36">
              <a:extLst>
                <a:ext uri="{FF2B5EF4-FFF2-40B4-BE49-F238E27FC236}">
                  <a16:creationId xmlns:a16="http://schemas.microsoft.com/office/drawing/2014/main" id="{16D5FB64-74A6-485F-89DB-A73CDCC87AE3}"/>
                </a:ext>
              </a:extLst>
            </p:cNvPr>
            <p:cNvCxnSpPr/>
            <p:nvPr/>
          </p:nvCxnSpPr>
          <p:spPr>
            <a:xfrm>
              <a:off x="3191510" y="2586990"/>
              <a:ext cx="41084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直接连接符 37">
              <a:extLst>
                <a:ext uri="{FF2B5EF4-FFF2-40B4-BE49-F238E27FC236}">
                  <a16:creationId xmlns:a16="http://schemas.microsoft.com/office/drawing/2014/main" id="{E8DDA1C7-7C2F-479E-83A7-9FA28A774A31}"/>
                </a:ext>
              </a:extLst>
            </p:cNvPr>
            <p:cNvCxnSpPr/>
            <p:nvPr/>
          </p:nvCxnSpPr>
          <p:spPr>
            <a:xfrm>
              <a:off x="3183255" y="4963795"/>
              <a:ext cx="99822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直接连接符 38">
              <a:extLst>
                <a:ext uri="{FF2B5EF4-FFF2-40B4-BE49-F238E27FC236}">
                  <a16:creationId xmlns:a16="http://schemas.microsoft.com/office/drawing/2014/main" id="{BA05A831-6476-4F56-9CCE-83DC7C5431C9}"/>
                </a:ext>
              </a:extLst>
            </p:cNvPr>
            <p:cNvCxnSpPr/>
            <p:nvPr/>
          </p:nvCxnSpPr>
          <p:spPr>
            <a:xfrm flipH="1" flipV="1">
              <a:off x="3191510" y="2586990"/>
              <a:ext cx="1270" cy="2378075"/>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直接连接符 39">
              <a:extLst>
                <a:ext uri="{FF2B5EF4-FFF2-40B4-BE49-F238E27FC236}">
                  <a16:creationId xmlns:a16="http://schemas.microsoft.com/office/drawing/2014/main" id="{1C27188D-0195-4061-A389-C4DFEFBA4BE8}"/>
                </a:ext>
              </a:extLst>
            </p:cNvPr>
            <p:cNvCxnSpPr/>
            <p:nvPr/>
          </p:nvCxnSpPr>
          <p:spPr>
            <a:xfrm>
              <a:off x="3396615" y="2693035"/>
              <a:ext cx="64579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矩形 40">
              <a:extLst>
                <a:ext uri="{FF2B5EF4-FFF2-40B4-BE49-F238E27FC236}">
                  <a16:creationId xmlns:a16="http://schemas.microsoft.com/office/drawing/2014/main" id="{FB4C21A3-4B5F-44D3-8139-C7C275FE2DE1}"/>
                </a:ext>
              </a:extLst>
            </p:cNvPr>
            <p:cNvSpPr/>
            <p:nvPr/>
          </p:nvSpPr>
          <p:spPr>
            <a:xfrm>
              <a:off x="3041650" y="4811395"/>
              <a:ext cx="307975" cy="33972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8" name="TextBox 14"/>
          <p:cNvSpPr txBox="1">
            <a:spLocks noChangeArrowheads="1"/>
          </p:cNvSpPr>
          <p:nvPr/>
        </p:nvSpPr>
        <p:spPr bwMode="auto">
          <a:xfrm>
            <a:off x="611560" y="186194"/>
            <a:ext cx="8496944" cy="369332"/>
          </a:xfrm>
          <a:prstGeom prst="rect">
            <a:avLst/>
          </a:prstGeom>
          <a:noFill/>
          <a:ln w="9525">
            <a:noFill/>
            <a:miter lim="800000"/>
          </a:ln>
        </p:spPr>
        <p:txBody>
          <a:bodyPr wrap="square">
            <a:spAutoFit/>
          </a:bodyPr>
          <a:lstStyle/>
          <a:p>
            <a:pPr algn="ctr"/>
            <a:r>
              <a:rPr lang="it-IT" b="1"/>
              <a:t>CÔNG TÁC KIỂM TRA, GIÁM SÁT PHỤC VỤ ĐẠI HỘI ĐOÀN CÁC CẤP</a:t>
            </a:r>
            <a:endParaRPr lang="en-US" b="1" dirty="0"/>
          </a:p>
        </p:txBody>
      </p:sp>
      <p:sp>
        <p:nvSpPr>
          <p:cNvPr id="2" name="Rectangle 1"/>
          <p:cNvSpPr/>
          <p:nvPr/>
        </p:nvSpPr>
        <p:spPr>
          <a:xfrm>
            <a:off x="1619672" y="906274"/>
            <a:ext cx="7632848" cy="369332"/>
          </a:xfrm>
          <a:prstGeom prst="rect">
            <a:avLst/>
          </a:prstGeom>
        </p:spPr>
        <p:txBody>
          <a:bodyPr wrap="square">
            <a:spAutoFit/>
          </a:bodyPr>
          <a:lstStyle/>
          <a:p>
            <a:pPr algn="just">
              <a:spcBef>
                <a:spcPts val="600"/>
              </a:spcBef>
              <a:spcAft>
                <a:spcPts val="0"/>
              </a:spcAft>
            </a:pPr>
            <a:r>
              <a:rPr lang="it-IT" b="1" dirty="0">
                <a:solidFill>
                  <a:srgbClr val="333333"/>
                </a:solidFill>
                <a:ea typeface="Times New Roman" panose="02020603050405020304" pitchFamily="18" charset="0"/>
              </a:rPr>
              <a:t>4. Phối hợp chuẩn bị nhân sự Ủy Ban kiểm tra </a:t>
            </a:r>
            <a:endParaRPr lang="en-US" dirty="0">
              <a:solidFill>
                <a:srgbClr val="333333"/>
              </a:solidFill>
              <a:ea typeface="Times New Roman" panose="02020603050405020304" pitchFamily="18" charset="0"/>
            </a:endParaRPr>
          </a:p>
        </p:txBody>
      </p:sp>
    </p:spTree>
    <p:extLst>
      <p:ext uri="{BB962C8B-B14F-4D97-AF65-F5344CB8AC3E}">
        <p14:creationId xmlns:p14="http://schemas.microsoft.com/office/powerpoint/2010/main" val="3461949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ppt_x"/>
                                          </p:val>
                                        </p:tav>
                                        <p:tav tm="100000">
                                          <p:val>
                                            <p:strVal val="#ppt_x"/>
                                          </p:val>
                                        </p:tav>
                                      </p:tavLst>
                                    </p:anim>
                                    <p:anim calcmode="lin" valueType="num">
                                      <p:cBhvr additive="base">
                                        <p:cTn id="25" dur="500" fill="hold"/>
                                        <p:tgtEl>
                                          <p:spTgt spid="41"/>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14" presetClass="entr" presetSubtype="10"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randombar(horizontal)">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33" grpId="0"/>
      <p:bldP spid="28"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圆角矩形 3"/>
          <p:cNvSpPr/>
          <p:nvPr/>
        </p:nvSpPr>
        <p:spPr>
          <a:xfrm>
            <a:off x="0" y="1842713"/>
            <a:ext cx="9144000" cy="1458074"/>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noFill/>
          <a:ln w="25400" cap="flat" cmpd="sng" algn="ctr">
            <a:noFill/>
            <a:prstDash val="solid"/>
          </a:ln>
          <a:effectLst/>
          <a:extLst>
            <a:ext uri="{909E8E84-426E-40DD-AFC4-6F175D3DCCD1}">
              <a14:hiddenFill xmlns:a14="http://schemas.microsoft.com/office/drawing/2010/main">
                <a:solidFill>
                  <a:schemeClr val="tx2">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pPr algn="ctr"/>
            <a:r>
              <a:rPr lang="en-US" sz="2000" b="1" dirty="0">
                <a:latin typeface="+mj-lt"/>
              </a:rPr>
              <a:t>PHẦN  THỨ NHẤT</a:t>
            </a:r>
          </a:p>
          <a:p>
            <a:pPr algn="ctr"/>
            <a:r>
              <a:rPr lang="en-US" sz="2000" b="1" dirty="0">
                <a:latin typeface="+mj-lt"/>
              </a:rPr>
              <a:t> </a:t>
            </a:r>
            <a:r>
              <a:rPr lang="en-US" sz="2800" b="1" dirty="0">
                <a:solidFill>
                  <a:srgbClr val="FFFF00"/>
                </a:solidFill>
                <a:latin typeface="+mj-lt"/>
              </a:rPr>
              <a:t>CÔNG TÁC KIỂM TRA, GIÁM SÁT CỦA ĐOÀN</a:t>
            </a:r>
            <a:endParaRPr lang="en-US" sz="2000" b="1" dirty="0">
              <a:solidFill>
                <a:srgbClr val="FFFF00"/>
              </a:solidFill>
              <a:latin typeface="+mj-lt"/>
            </a:endParaRPr>
          </a:p>
        </p:txBody>
      </p:sp>
    </p:spTree>
    <p:extLst>
      <p:ext uri="{BB962C8B-B14F-4D97-AF65-F5344CB8AC3E}">
        <p14:creationId xmlns:p14="http://schemas.microsoft.com/office/powerpoint/2010/main" val="1693240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 name="文本框 27">
            <a:extLst>
              <a:ext uri="{FF2B5EF4-FFF2-40B4-BE49-F238E27FC236}">
                <a16:creationId xmlns:a16="http://schemas.microsoft.com/office/drawing/2014/main" id="{6BB51652-25C9-4B9A-8166-B798D33B93B9}"/>
              </a:ext>
            </a:extLst>
          </p:cNvPr>
          <p:cNvSpPr txBox="1"/>
          <p:nvPr/>
        </p:nvSpPr>
        <p:spPr>
          <a:xfrm>
            <a:off x="967318" y="1392327"/>
            <a:ext cx="7709138" cy="923330"/>
          </a:xfrm>
          <a:prstGeom prst="rect">
            <a:avLst/>
          </a:prstGeom>
          <a:noFill/>
        </p:spPr>
        <p:txBody>
          <a:bodyPr wrap="square" rtlCol="0">
            <a:spAutoFit/>
          </a:bodyPr>
          <a:lstStyle/>
          <a:p>
            <a:pPr algn="just"/>
            <a:r>
              <a:rPr lang="it-IT" dirty="0">
                <a:latin typeface="#9Slide02 Noi dung rat dai" panose="020B0604020202020204" charset="0"/>
                <a:ea typeface="#9Slide02 Noi dung rat dai" panose="020B0604020202020204" charset="0"/>
              </a:rPr>
              <a:t>Ủy Ban kiểm tra các tỉnh, thành đoàn và đoàn trực thuộc căn cứ hướng dẫn này chủ động xây dựng kế hoạch và tham mưu cho ban thường vụ tỉnh, thành, đoàn trực thuộc triển khai thực hiện.</a:t>
            </a:r>
            <a:endParaRPr lang="vi-VN" sz="1600" dirty="0">
              <a:latin typeface="#9Slide02 Noi dung rat dai" panose="020B0604020202020204" charset="0"/>
              <a:ea typeface="#9Slide02 Noi dung rat dai" panose="020B0604020202020204" charset="0"/>
            </a:endParaRPr>
          </a:p>
        </p:txBody>
      </p:sp>
      <p:sp>
        <p:nvSpPr>
          <p:cNvPr id="29" name="文本框 41">
            <a:extLst>
              <a:ext uri="{FF2B5EF4-FFF2-40B4-BE49-F238E27FC236}">
                <a16:creationId xmlns:a16="http://schemas.microsoft.com/office/drawing/2014/main" id="{41B99E48-8E95-4677-8DE7-8CA7AF28A71C}"/>
              </a:ext>
            </a:extLst>
          </p:cNvPr>
          <p:cNvSpPr txBox="1"/>
          <p:nvPr/>
        </p:nvSpPr>
        <p:spPr>
          <a:xfrm>
            <a:off x="962079" y="2643758"/>
            <a:ext cx="7709138" cy="2308324"/>
          </a:xfrm>
          <a:prstGeom prst="rect">
            <a:avLst/>
          </a:prstGeom>
          <a:noFill/>
        </p:spPr>
        <p:txBody>
          <a:bodyPr wrap="square" rtlCol="0">
            <a:spAutoFit/>
          </a:bodyPr>
          <a:lstStyle/>
          <a:p>
            <a:pPr algn="just"/>
            <a:r>
              <a:rPr lang="it-IT" dirty="0">
                <a:latin typeface="#9Slide02 Noi dung rat dai" panose="020B0604020202020204" charset="0"/>
                <a:ea typeface="#9Slide02 Noi dung rat dai" panose="020B0604020202020204" charset="0"/>
              </a:rPr>
              <a:t>Trong quá trình tiến hành nhiệm vụ công tác kiểm tra, giám sát phục vụ đại hội Đoàn các cấp, tiến tới Đại hội đại biểu Đoàn toàn quốc lần thứ XII, Ủy Ban kiểm tra các cấp theo chức năng, nhiệm vụ được giao, chủ động phối hợp với các cơ quan tham mưu của cấp bộ đoàn hướng dẫn, đôn đốc, theo dõi thực hiện, tổng hợp và báo cáo kịp thời những khó khăn, vướng mắc (nếu có) với cấp bộ Đoàn cùng cấp và Ủy Ban kiểm tra cấp trên; Ủy Ban kiểm tra các tỉnh, thành đoàn, đoàn trực thuộc gửi báo cáo về Ủy Ban kiểm tra Trung ương Đoàn để phối hợp xem xét, giải quyết và tổng hợp báo cáo Ban Chấp hành, Ban Thường vụ, Ban Bí thư Trung ương Đoàn.</a:t>
            </a:r>
            <a:endParaRPr lang="en-US" dirty="0">
              <a:latin typeface="#9Slide02 Noi dung rat dai" panose="020B0604020202020204" charset="0"/>
              <a:ea typeface="#9Slide02 Noi dung rat dai" panose="020B0604020202020204" charset="0"/>
            </a:endParaRPr>
          </a:p>
        </p:txBody>
      </p:sp>
      <p:grpSp>
        <p:nvGrpSpPr>
          <p:cNvPr id="31" name="组合 43">
            <a:extLst>
              <a:ext uri="{FF2B5EF4-FFF2-40B4-BE49-F238E27FC236}">
                <a16:creationId xmlns:a16="http://schemas.microsoft.com/office/drawing/2014/main" id="{9CFFAEB6-E580-4A2B-86B1-581230235329}"/>
              </a:ext>
            </a:extLst>
          </p:cNvPr>
          <p:cNvGrpSpPr/>
          <p:nvPr/>
        </p:nvGrpSpPr>
        <p:grpSpPr>
          <a:xfrm>
            <a:off x="563744" y="1203598"/>
            <a:ext cx="2951637" cy="342424"/>
            <a:chOff x="2978150" y="1467485"/>
            <a:chExt cx="3398520" cy="456565"/>
          </a:xfrm>
        </p:grpSpPr>
        <p:cxnSp>
          <p:nvCxnSpPr>
            <p:cNvPr id="32" name="直接连接符 44">
              <a:extLst>
                <a:ext uri="{FF2B5EF4-FFF2-40B4-BE49-F238E27FC236}">
                  <a16:creationId xmlns:a16="http://schemas.microsoft.com/office/drawing/2014/main" id="{CCF4575B-AA86-4AB2-9BB5-E945FDFBDE9A}"/>
                </a:ext>
              </a:extLst>
            </p:cNvPr>
            <p:cNvCxnSpPr/>
            <p:nvPr/>
          </p:nvCxnSpPr>
          <p:spPr>
            <a:xfrm flipH="1">
              <a:off x="3457575" y="1605280"/>
              <a:ext cx="2919095" cy="10795"/>
            </a:xfrm>
            <a:prstGeom prst="line">
              <a:avLst/>
            </a:prstGeom>
            <a:ln w="9525">
              <a:solidFill>
                <a:srgbClr val="17375E"/>
              </a:solidFill>
            </a:ln>
          </p:spPr>
          <p:style>
            <a:lnRef idx="1">
              <a:schemeClr val="accent1"/>
            </a:lnRef>
            <a:fillRef idx="0">
              <a:schemeClr val="accent1"/>
            </a:fillRef>
            <a:effectRef idx="0">
              <a:schemeClr val="accent1"/>
            </a:effectRef>
            <a:fontRef idx="minor">
              <a:schemeClr val="tx1"/>
            </a:fontRef>
          </p:style>
        </p:cxnSp>
        <p:sp>
          <p:nvSpPr>
            <p:cNvPr id="34" name="矩形 45">
              <a:extLst>
                <a:ext uri="{FF2B5EF4-FFF2-40B4-BE49-F238E27FC236}">
                  <a16:creationId xmlns:a16="http://schemas.microsoft.com/office/drawing/2014/main" id="{C7C02167-6E1A-451C-BC8D-0EE49C29C263}"/>
                </a:ext>
              </a:extLst>
            </p:cNvPr>
            <p:cNvSpPr/>
            <p:nvPr/>
          </p:nvSpPr>
          <p:spPr>
            <a:xfrm>
              <a:off x="3114675" y="1467485"/>
              <a:ext cx="323215" cy="341630"/>
            </a:xfrm>
            <a:prstGeom prst="rect">
              <a:avLst/>
            </a:prstGeom>
            <a:noFill/>
            <a:ln w="22225">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0000"/>
                </a:solidFill>
              </a:endParaRPr>
            </a:p>
          </p:txBody>
        </p:sp>
        <p:sp>
          <p:nvSpPr>
            <p:cNvPr id="35" name="矩形 46">
              <a:extLst>
                <a:ext uri="{FF2B5EF4-FFF2-40B4-BE49-F238E27FC236}">
                  <a16:creationId xmlns:a16="http://schemas.microsoft.com/office/drawing/2014/main" id="{3358B54F-FBCB-4939-8594-77133C48B4B4}"/>
                </a:ext>
              </a:extLst>
            </p:cNvPr>
            <p:cNvSpPr/>
            <p:nvPr/>
          </p:nvSpPr>
          <p:spPr>
            <a:xfrm>
              <a:off x="2978150" y="1743710"/>
              <a:ext cx="187325" cy="180340"/>
            </a:xfrm>
            <a:prstGeom prst="rect">
              <a:avLst/>
            </a:prstGeom>
            <a:solidFill>
              <a:srgbClr val="FF0000"/>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0000"/>
                </a:solidFill>
              </a:endParaRPr>
            </a:p>
          </p:txBody>
        </p:sp>
      </p:grpSp>
      <p:grpSp>
        <p:nvGrpSpPr>
          <p:cNvPr id="36" name="组合 47">
            <a:extLst>
              <a:ext uri="{FF2B5EF4-FFF2-40B4-BE49-F238E27FC236}">
                <a16:creationId xmlns:a16="http://schemas.microsoft.com/office/drawing/2014/main" id="{3657BFEA-9F22-4A33-BDEF-8CA843F90556}"/>
              </a:ext>
            </a:extLst>
          </p:cNvPr>
          <p:cNvGrpSpPr/>
          <p:nvPr/>
        </p:nvGrpSpPr>
        <p:grpSpPr>
          <a:xfrm>
            <a:off x="563267" y="2373342"/>
            <a:ext cx="2990243" cy="342424"/>
            <a:chOff x="2977515" y="2849880"/>
            <a:chExt cx="3442970" cy="456565"/>
          </a:xfrm>
        </p:grpSpPr>
        <p:cxnSp>
          <p:nvCxnSpPr>
            <p:cNvPr id="58" name="直接连接符 48">
              <a:extLst>
                <a:ext uri="{FF2B5EF4-FFF2-40B4-BE49-F238E27FC236}">
                  <a16:creationId xmlns:a16="http://schemas.microsoft.com/office/drawing/2014/main" id="{3BE6910F-AA7D-4E83-979C-AEDF51EDA2E2}"/>
                </a:ext>
              </a:extLst>
            </p:cNvPr>
            <p:cNvCxnSpPr/>
            <p:nvPr/>
          </p:nvCxnSpPr>
          <p:spPr>
            <a:xfrm flipH="1">
              <a:off x="3501390" y="3014980"/>
              <a:ext cx="2919095" cy="10795"/>
            </a:xfrm>
            <a:prstGeom prst="line">
              <a:avLst/>
            </a:prstGeom>
            <a:ln w="9525">
              <a:solidFill>
                <a:srgbClr val="17375E"/>
              </a:solidFill>
            </a:ln>
          </p:spPr>
          <p:style>
            <a:lnRef idx="1">
              <a:schemeClr val="accent1"/>
            </a:lnRef>
            <a:fillRef idx="0">
              <a:schemeClr val="accent1"/>
            </a:fillRef>
            <a:effectRef idx="0">
              <a:schemeClr val="accent1"/>
            </a:effectRef>
            <a:fontRef idx="minor">
              <a:schemeClr val="tx1"/>
            </a:fontRef>
          </p:style>
        </p:cxnSp>
        <p:sp>
          <p:nvSpPr>
            <p:cNvPr id="59" name="矩形 49">
              <a:extLst>
                <a:ext uri="{FF2B5EF4-FFF2-40B4-BE49-F238E27FC236}">
                  <a16:creationId xmlns:a16="http://schemas.microsoft.com/office/drawing/2014/main" id="{A0ADE49F-6B7E-484C-BA2C-9AC14E159AEB}"/>
                </a:ext>
              </a:extLst>
            </p:cNvPr>
            <p:cNvSpPr/>
            <p:nvPr/>
          </p:nvSpPr>
          <p:spPr>
            <a:xfrm>
              <a:off x="3114040" y="2849880"/>
              <a:ext cx="323215" cy="341630"/>
            </a:xfrm>
            <a:prstGeom prst="rect">
              <a:avLst/>
            </a:prstGeom>
            <a:noFill/>
            <a:ln w="22225">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0000"/>
                </a:solidFill>
              </a:endParaRPr>
            </a:p>
          </p:txBody>
        </p:sp>
        <p:sp>
          <p:nvSpPr>
            <p:cNvPr id="60" name="矩形 50">
              <a:extLst>
                <a:ext uri="{FF2B5EF4-FFF2-40B4-BE49-F238E27FC236}">
                  <a16:creationId xmlns:a16="http://schemas.microsoft.com/office/drawing/2014/main" id="{7C415110-4A9D-46F3-9882-92104CF82A7D}"/>
                </a:ext>
              </a:extLst>
            </p:cNvPr>
            <p:cNvSpPr/>
            <p:nvPr/>
          </p:nvSpPr>
          <p:spPr>
            <a:xfrm>
              <a:off x="2977515" y="3126105"/>
              <a:ext cx="187325" cy="180340"/>
            </a:xfrm>
            <a:prstGeom prst="rect">
              <a:avLst/>
            </a:prstGeom>
            <a:solidFill>
              <a:srgbClr val="FF0000"/>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0000"/>
                </a:solidFill>
              </a:endParaRPr>
            </a:p>
          </p:txBody>
        </p:sp>
      </p:grpSp>
      <p:sp>
        <p:nvSpPr>
          <p:cNvPr id="2" name="Hộp Văn bản 1">
            <a:extLst>
              <a:ext uri="{FF2B5EF4-FFF2-40B4-BE49-F238E27FC236}">
                <a16:creationId xmlns:a16="http://schemas.microsoft.com/office/drawing/2014/main" id="{022F6593-12EE-4D6D-8156-B188D799AF90}"/>
              </a:ext>
            </a:extLst>
          </p:cNvPr>
          <p:cNvSpPr txBox="1"/>
          <p:nvPr/>
        </p:nvSpPr>
        <p:spPr>
          <a:xfrm>
            <a:off x="251521" y="826453"/>
            <a:ext cx="8784976" cy="646331"/>
          </a:xfrm>
          <a:prstGeom prst="rect">
            <a:avLst/>
          </a:prstGeom>
          <a:noFill/>
        </p:spPr>
        <p:txBody>
          <a:bodyPr wrap="square" rtlCol="0">
            <a:spAutoFit/>
          </a:bodyPr>
          <a:lstStyle/>
          <a:p>
            <a:r>
              <a:rPr lang="it-IT" b="1" dirty="0"/>
              <a:t>5. </a:t>
            </a:r>
            <a:r>
              <a:rPr lang="en-US" b="1" dirty="0" err="1"/>
              <a:t>Tổ</a:t>
            </a:r>
            <a:r>
              <a:rPr lang="en-US" b="1" dirty="0"/>
              <a:t> </a:t>
            </a:r>
            <a:r>
              <a:rPr lang="en-US" b="1" dirty="0" err="1"/>
              <a:t>chức</a:t>
            </a:r>
            <a:r>
              <a:rPr lang="en-US" b="1" dirty="0"/>
              <a:t> </a:t>
            </a:r>
            <a:r>
              <a:rPr lang="en-US" b="1" dirty="0" err="1"/>
              <a:t>thực</a:t>
            </a:r>
            <a:r>
              <a:rPr lang="en-US" b="1" dirty="0"/>
              <a:t> </a:t>
            </a:r>
            <a:r>
              <a:rPr lang="en-US" b="1" dirty="0" err="1"/>
              <a:t>hiện</a:t>
            </a:r>
            <a:endParaRPr lang="en-US" dirty="0"/>
          </a:p>
          <a:p>
            <a:endParaRPr lang="vi-VN" dirty="0"/>
          </a:p>
        </p:txBody>
      </p:sp>
      <p:sp>
        <p:nvSpPr>
          <p:cNvPr id="22" name="TextBox 14"/>
          <p:cNvSpPr txBox="1">
            <a:spLocks noChangeArrowheads="1"/>
          </p:cNvSpPr>
          <p:nvPr/>
        </p:nvSpPr>
        <p:spPr bwMode="auto">
          <a:xfrm>
            <a:off x="611560" y="186194"/>
            <a:ext cx="8496944" cy="369332"/>
          </a:xfrm>
          <a:prstGeom prst="rect">
            <a:avLst/>
          </a:prstGeom>
          <a:noFill/>
          <a:ln w="9525">
            <a:noFill/>
            <a:miter lim="800000"/>
          </a:ln>
        </p:spPr>
        <p:txBody>
          <a:bodyPr wrap="square">
            <a:spAutoFit/>
          </a:bodyPr>
          <a:lstStyle/>
          <a:p>
            <a:pPr algn="ctr"/>
            <a:r>
              <a:rPr lang="it-IT" b="1" dirty="0"/>
              <a:t>CÔNG TÁC KIỂM TRA, GIÁM SÁT PHỤC VỤ ĐẠI HỘI ĐOÀN CÁC CẤP</a:t>
            </a:r>
            <a:endParaRPr lang="en-US" b="1" dirty="0"/>
          </a:p>
        </p:txBody>
      </p:sp>
    </p:spTree>
    <p:extLst>
      <p:ext uri="{BB962C8B-B14F-4D97-AF65-F5344CB8AC3E}">
        <p14:creationId xmlns:p14="http://schemas.microsoft.com/office/powerpoint/2010/main" val="1399502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par>
                          <p:cTn id="30" fill="hold">
                            <p:stCondLst>
                              <p:cond delay="2500"/>
                            </p:stCondLst>
                            <p:childTnLst>
                              <p:par>
                                <p:cTn id="31" presetID="2" presetClass="entr" presetSubtype="4"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22" presetClass="entr" presetSubtype="4"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28" grpId="0"/>
      <p:bldP spid="29" grpId="0"/>
      <p:bldP spid="34" grpId="0" animBg="1"/>
      <p:bldP spid="35" grpId="0" animBg="1"/>
      <p:bldP spid="59" grpId="0" animBg="1"/>
      <p:bldP spid="60" grpId="0" animBg="1"/>
      <p:bldP spid="2"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圆角矩形 3"/>
          <p:cNvSpPr/>
          <p:nvPr/>
        </p:nvSpPr>
        <p:spPr>
          <a:xfrm>
            <a:off x="467544" y="1590621"/>
            <a:ext cx="8208912" cy="1962259"/>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noFill/>
          <a:ln w="25400" cap="flat" cmpd="sng" algn="ctr">
            <a:noFill/>
            <a:prstDash val="solid"/>
          </a:ln>
          <a:effectLst/>
          <a:extLst>
            <a:ext uri="{909E8E84-426E-40DD-AFC4-6F175D3DCCD1}">
              <a14:hiddenFill xmlns:a14="http://schemas.microsoft.com/office/drawing/2010/main">
                <a:solidFill>
                  <a:schemeClr val="tx2">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pPr algn="ctr"/>
            <a:r>
              <a:rPr lang="en-US" sz="3200" b="1" dirty="0"/>
              <a:t>MỘT SỐ TÌNH </a:t>
            </a:r>
            <a:r>
              <a:rPr lang="en-US" sz="3200" b="1"/>
              <a:t>HUỐNG </a:t>
            </a:r>
          </a:p>
          <a:p>
            <a:pPr algn="ctr"/>
            <a:r>
              <a:rPr lang="en-US" sz="3200" b="1"/>
              <a:t>LIÊN </a:t>
            </a:r>
            <a:r>
              <a:rPr lang="en-US" sz="3200" b="1" dirty="0"/>
              <a:t>QUAN ĐẾN TƯ CÁCH ĐẠI BIÊU</a:t>
            </a:r>
          </a:p>
        </p:txBody>
      </p:sp>
    </p:spTree>
    <p:extLst>
      <p:ext uri="{BB962C8B-B14F-4D97-AF65-F5344CB8AC3E}">
        <p14:creationId xmlns:p14="http://schemas.microsoft.com/office/powerpoint/2010/main" val="720243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TextBox 14"/>
          <p:cNvSpPr txBox="1">
            <a:spLocks noChangeArrowheads="1"/>
          </p:cNvSpPr>
          <p:nvPr/>
        </p:nvSpPr>
        <p:spPr bwMode="auto">
          <a:xfrm>
            <a:off x="611560" y="186194"/>
            <a:ext cx="8496944" cy="369332"/>
          </a:xfrm>
          <a:prstGeom prst="rect">
            <a:avLst/>
          </a:prstGeom>
          <a:noFill/>
          <a:ln w="9525">
            <a:noFill/>
            <a:miter lim="800000"/>
          </a:ln>
        </p:spPr>
        <p:txBody>
          <a:bodyPr wrap="square">
            <a:spAutoFit/>
          </a:bodyPr>
          <a:lstStyle/>
          <a:p>
            <a:pPr algn="ctr"/>
            <a:r>
              <a:rPr lang="vi-VN" b="1"/>
              <a:t>MỘT SỐ TÌNH HUỐNG LIÊN QUAN ĐẾN TƯ CÁCH ĐẠI BIÊU</a:t>
            </a:r>
            <a:endParaRPr lang="en-US" b="1" dirty="0"/>
          </a:p>
        </p:txBody>
      </p:sp>
      <p:sp>
        <p:nvSpPr>
          <p:cNvPr id="17" name="矩形 29">
            <a:extLst>
              <a:ext uri="{FF2B5EF4-FFF2-40B4-BE49-F238E27FC236}">
                <a16:creationId xmlns:a16="http://schemas.microsoft.com/office/drawing/2014/main" id="{4C305E87-1FC8-4800-B333-660FD80BD234}"/>
              </a:ext>
            </a:extLst>
          </p:cNvPr>
          <p:cNvSpPr/>
          <p:nvPr/>
        </p:nvSpPr>
        <p:spPr>
          <a:xfrm>
            <a:off x="4710914" y="2405090"/>
            <a:ext cx="2955659" cy="787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zh-CN" altLang="en-US" sz="2399"/>
          </a:p>
        </p:txBody>
      </p:sp>
      <p:sp>
        <p:nvSpPr>
          <p:cNvPr id="18" name="矩形 30">
            <a:extLst>
              <a:ext uri="{FF2B5EF4-FFF2-40B4-BE49-F238E27FC236}">
                <a16:creationId xmlns:a16="http://schemas.microsoft.com/office/drawing/2014/main" id="{AAF7EA29-8729-4789-8499-BBF7DA58C839}"/>
              </a:ext>
            </a:extLst>
          </p:cNvPr>
          <p:cNvSpPr/>
          <p:nvPr/>
        </p:nvSpPr>
        <p:spPr>
          <a:xfrm>
            <a:off x="1601520" y="1234953"/>
            <a:ext cx="2952743" cy="82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zh-CN" altLang="en-US" sz="2399"/>
          </a:p>
        </p:txBody>
      </p:sp>
      <p:sp>
        <p:nvSpPr>
          <p:cNvPr id="19" name="椭圆 64">
            <a:extLst>
              <a:ext uri="{FF2B5EF4-FFF2-40B4-BE49-F238E27FC236}">
                <a16:creationId xmlns:a16="http://schemas.microsoft.com/office/drawing/2014/main" id="{212FE095-7FB3-4DFA-A30C-AB2A9F6DB679}"/>
              </a:ext>
            </a:extLst>
          </p:cNvPr>
          <p:cNvSpPr>
            <a:spLocks noChangeArrowheads="1"/>
          </p:cNvSpPr>
          <p:nvPr/>
        </p:nvSpPr>
        <p:spPr bwMode="auto">
          <a:xfrm>
            <a:off x="467544" y="987574"/>
            <a:ext cx="1243885" cy="1243212"/>
          </a:xfrm>
          <a:prstGeom prst="ellipse">
            <a:avLst/>
          </a:prstGeom>
          <a:solidFill>
            <a:schemeClr val="accent1"/>
          </a:solidFill>
          <a:ln w="190500" cap="sq" cmpd="sng">
            <a:solidFill>
              <a:schemeClr val="bg1">
                <a:lumMod val="65000"/>
              </a:schemeClr>
            </a:solidFill>
            <a:round/>
            <a:headEnd/>
            <a:tailEnd/>
          </a:ln>
        </p:spPr>
        <p:txBody>
          <a:bodyPr lIns="68577" tIns="34288" rIns="68577" bIns="34288" anchor="ctr"/>
          <a:lstStyle/>
          <a:p>
            <a:pPr algn="ctr"/>
            <a:r>
              <a:rPr lang="en-US" altLang="zh-CN" sz="1400" b="1">
                <a:solidFill>
                  <a:schemeClr val="bg1"/>
                </a:solidFill>
                <a:latin typeface="+mj-lt"/>
                <a:ea typeface="微软雅黑" pitchFamily="34" charset="-122"/>
                <a:sym typeface="宋体" panose="02010600030101010101" pitchFamily="2" charset="-122"/>
              </a:rPr>
              <a:t>TÌNH HUỐNG</a:t>
            </a:r>
            <a:endParaRPr lang="zh-CN" altLang="zh-CN" sz="1400" b="1" dirty="0">
              <a:solidFill>
                <a:schemeClr val="bg1"/>
              </a:solidFill>
              <a:latin typeface="+mj-lt"/>
              <a:ea typeface="微软雅黑" pitchFamily="34" charset="-122"/>
              <a:sym typeface="宋体" panose="02010600030101010101" pitchFamily="2" charset="-122"/>
            </a:endParaRPr>
          </a:p>
        </p:txBody>
      </p:sp>
      <p:sp>
        <p:nvSpPr>
          <p:cNvPr id="20" name="TextBox 4">
            <a:extLst>
              <a:ext uri="{FF2B5EF4-FFF2-40B4-BE49-F238E27FC236}">
                <a16:creationId xmlns:a16="http://schemas.microsoft.com/office/drawing/2014/main" id="{8D843020-FD18-4E86-9D1B-B41A041597C4}"/>
              </a:ext>
            </a:extLst>
          </p:cNvPr>
          <p:cNvSpPr txBox="1"/>
          <p:nvPr/>
        </p:nvSpPr>
        <p:spPr>
          <a:xfrm>
            <a:off x="1950069" y="1359752"/>
            <a:ext cx="5214219" cy="623244"/>
          </a:xfrm>
          <a:prstGeom prst="rect">
            <a:avLst/>
          </a:prstGeom>
          <a:noFill/>
        </p:spPr>
        <p:txBody>
          <a:bodyPr wrap="square" lIns="68577" tIns="34288" rIns="68577" bIns="34288" rtlCol="0">
            <a:spAutoFit/>
          </a:bodyPr>
          <a:lstStyle/>
          <a:p>
            <a:r>
              <a:rPr lang="en-US" b="1"/>
              <a:t>Câu 1</a:t>
            </a:r>
            <a:r>
              <a:rPr lang="en-US"/>
              <a:t>: </a:t>
            </a:r>
            <a:r>
              <a:rPr lang="en-US" b="1"/>
              <a:t>Những trường hợp nào phải bác tư cách đại biểu dự Đại hội Đoàn các cấp?</a:t>
            </a:r>
            <a:endParaRPr lang="vi-VN"/>
          </a:p>
        </p:txBody>
      </p:sp>
      <p:sp>
        <p:nvSpPr>
          <p:cNvPr id="21" name="椭圆 64">
            <a:extLst>
              <a:ext uri="{FF2B5EF4-FFF2-40B4-BE49-F238E27FC236}">
                <a16:creationId xmlns:a16="http://schemas.microsoft.com/office/drawing/2014/main" id="{5D406B01-B1AF-4FC7-9B8D-8AB37A3106B2}"/>
              </a:ext>
            </a:extLst>
          </p:cNvPr>
          <p:cNvSpPr>
            <a:spLocks noChangeArrowheads="1"/>
          </p:cNvSpPr>
          <p:nvPr/>
        </p:nvSpPr>
        <p:spPr bwMode="auto">
          <a:xfrm>
            <a:off x="7504579" y="1923678"/>
            <a:ext cx="1243885" cy="1243212"/>
          </a:xfrm>
          <a:prstGeom prst="ellipse">
            <a:avLst/>
          </a:prstGeom>
          <a:solidFill>
            <a:schemeClr val="accent2"/>
          </a:solidFill>
          <a:ln w="190500" cap="sq" cmpd="sng">
            <a:solidFill>
              <a:schemeClr val="bg1">
                <a:lumMod val="65000"/>
              </a:schemeClr>
            </a:solidFill>
            <a:round/>
            <a:headEnd/>
            <a:tailEnd/>
          </a:ln>
        </p:spPr>
        <p:txBody>
          <a:bodyPr lIns="68577" tIns="34288" rIns="68577" bIns="34288" anchor="ctr"/>
          <a:lstStyle/>
          <a:p>
            <a:pPr algn="ctr"/>
            <a:r>
              <a:rPr lang="en-US" altLang="zh-CN" b="1">
                <a:solidFill>
                  <a:schemeClr val="bg1"/>
                </a:solidFill>
                <a:latin typeface="+mj-lt"/>
                <a:ea typeface="微软雅黑" pitchFamily="34" charset="-122"/>
                <a:sym typeface="宋体" panose="02010600030101010101" pitchFamily="2" charset="-122"/>
              </a:rPr>
              <a:t>TRẢ LỜI</a:t>
            </a:r>
            <a:endParaRPr lang="zh-CN" altLang="zh-CN" b="1" dirty="0">
              <a:solidFill>
                <a:schemeClr val="bg1"/>
              </a:solidFill>
              <a:latin typeface="+mj-lt"/>
              <a:ea typeface="微软雅黑" pitchFamily="34" charset="-122"/>
              <a:sym typeface="宋体" panose="02010600030101010101" pitchFamily="2" charset="-122"/>
            </a:endParaRPr>
          </a:p>
        </p:txBody>
      </p:sp>
      <p:sp>
        <p:nvSpPr>
          <p:cNvPr id="23" name="TextBox 6">
            <a:extLst>
              <a:ext uri="{FF2B5EF4-FFF2-40B4-BE49-F238E27FC236}">
                <a16:creationId xmlns:a16="http://schemas.microsoft.com/office/drawing/2014/main" id="{3C5178E0-03D6-4AD0-BFCF-0C13FE8EC626}"/>
              </a:ext>
            </a:extLst>
          </p:cNvPr>
          <p:cNvSpPr txBox="1"/>
          <p:nvPr/>
        </p:nvSpPr>
        <p:spPr>
          <a:xfrm>
            <a:off x="395536" y="2545288"/>
            <a:ext cx="7109043" cy="2100571"/>
          </a:xfrm>
          <a:prstGeom prst="rect">
            <a:avLst/>
          </a:prstGeom>
          <a:noFill/>
        </p:spPr>
        <p:txBody>
          <a:bodyPr wrap="square" lIns="68577" tIns="34288" rIns="68577" bIns="34288" rtlCol="0">
            <a:spAutoFit/>
          </a:bodyPr>
          <a:lstStyle/>
          <a:p>
            <a:r>
              <a:rPr lang="en-US" sz="1200"/>
              <a:t>Bác tư cách đại biểu dự đại hội Đoàn các cấp là việc không triệu tập đại biểu nào đó đến dự đại hội (cả đại biểu đương nhiên và đại biểu bầu) do đại biểu đó không đủ tư cách.</a:t>
            </a:r>
            <a:endParaRPr lang="vi-VN" sz="1200"/>
          </a:p>
          <a:p>
            <a:r>
              <a:rPr lang="en-US" sz="1200" b="1" i="1" spc="-40"/>
              <a:t>Đối với đại hội toàn thể đoàn viên, những trường hợp sau đây không triệu tập đến dự đại hội:</a:t>
            </a:r>
            <a:endParaRPr lang="vi-VN" sz="1200" spc="-40"/>
          </a:p>
          <a:p>
            <a:r>
              <a:rPr lang="en-US" sz="1200"/>
              <a:t>1. Đoàn viên bị cấp bộ đoàn ra quyết định đình chỉ sinh hoạt đoàn.</a:t>
            </a:r>
            <a:endParaRPr lang="vi-VN" sz="1200"/>
          </a:p>
          <a:p>
            <a:pPr lvl="0"/>
            <a:r>
              <a:rPr lang="en-US" sz="1200"/>
              <a:t>Đoàn viên bị tạm giam, bị truy tố trước pháp luật.</a:t>
            </a:r>
            <a:endParaRPr lang="vi-VN" sz="1200"/>
          </a:p>
          <a:p>
            <a:r>
              <a:rPr lang="en-US" sz="1200" b="1" i="1"/>
              <a:t>Đối với đại hội đại biểu thì ngoài các trường hợp trên còn các trường hợp sau đây cũng không triệu tập đến đại hội:</a:t>
            </a:r>
            <a:endParaRPr lang="vi-VN" sz="1200"/>
          </a:p>
          <a:p>
            <a:r>
              <a:rPr lang="en-US" sz="1200"/>
              <a:t>1. Đại biểu được bầu cử không đúng nguyên tắc quy định.</a:t>
            </a:r>
            <a:endParaRPr lang="vi-VN" sz="1200"/>
          </a:p>
          <a:p>
            <a:r>
              <a:rPr lang="en-US" sz="1200"/>
              <a:t>2. Đại biểu (cả đại biểu đương nhiên và đại biểu bầu) bị kỷ luật từ cảnh cáo trở lên (kỷ luật của Đoàn, Đảng, chính quyền, đoàn thể) mà chưa được công nhận tiến bộ (khoản 4, Điều 7, Điều lệ Đoàn và theo điểm b, mục II, phần II, Hướng dẫn Điều lệ Đoàn).</a:t>
            </a:r>
            <a:endParaRPr lang="vi-VN" sz="1200"/>
          </a:p>
        </p:txBody>
      </p:sp>
    </p:spTree>
    <p:extLst>
      <p:ext uri="{BB962C8B-B14F-4D97-AF65-F5344CB8AC3E}">
        <p14:creationId xmlns:p14="http://schemas.microsoft.com/office/powerpoint/2010/main" val="239487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0-#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par>
                                <p:cTn id="20" presetID="8" presetClass="emph" presetSubtype="0" fill="hold" grpId="1" nodeType="withEffect">
                                  <p:stCondLst>
                                    <p:cond delay="0"/>
                                  </p:stCondLst>
                                  <p:childTnLst>
                                    <p:animRot by="21600000">
                                      <p:cBhvr>
                                        <p:cTn id="21" dur="500" fill="hold"/>
                                        <p:tgtEl>
                                          <p:spTgt spid="19"/>
                                        </p:tgtEl>
                                        <p:attrNameLst>
                                          <p:attrName>r</p:attrName>
                                        </p:attrNameLst>
                                      </p:cBhvr>
                                    </p:animRo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2000"/>
                            </p:stCondLst>
                            <p:childTnLst>
                              <p:par>
                                <p:cTn id="27" presetID="12" presetClass="entr" presetSubtype="4"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slide(fromBottom)">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1+#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par>
                                <p:cTn id="36" presetID="8" presetClass="emph" presetSubtype="0" fill="hold" grpId="1" nodeType="withEffect">
                                  <p:stCondLst>
                                    <p:cond delay="0"/>
                                  </p:stCondLst>
                                  <p:childTnLst>
                                    <p:animRot by="-21600000">
                                      <p:cBhvr>
                                        <p:cTn id="37" dur="500" fill="hold"/>
                                        <p:tgtEl>
                                          <p:spTgt spid="21"/>
                                        </p:tgtEl>
                                        <p:attrNameLst>
                                          <p:attrName>r</p:attrName>
                                        </p:attrNameLst>
                                      </p:cBhvr>
                                    </p:animRot>
                                  </p:childTnLst>
                                </p:cTn>
                              </p:par>
                              <p:par>
                                <p:cTn id="38" presetID="22" presetClass="entr" presetSubtype="2"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righ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slide(fromBottom)">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22" grpId="0"/>
      <p:bldP spid="17" grpId="0" animBg="1"/>
      <p:bldP spid="18" grpId="0" animBg="1"/>
      <p:bldP spid="19" grpId="0" animBg="1"/>
      <p:bldP spid="19" grpId="1" animBg="1"/>
      <p:bldP spid="20" grpId="0"/>
      <p:bldP spid="21" grpId="0" animBg="1"/>
      <p:bldP spid="21" grpId="1"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TextBox 14"/>
          <p:cNvSpPr txBox="1">
            <a:spLocks noChangeArrowheads="1"/>
          </p:cNvSpPr>
          <p:nvPr/>
        </p:nvSpPr>
        <p:spPr bwMode="auto">
          <a:xfrm>
            <a:off x="611560" y="186194"/>
            <a:ext cx="8496944" cy="369332"/>
          </a:xfrm>
          <a:prstGeom prst="rect">
            <a:avLst/>
          </a:prstGeom>
          <a:noFill/>
          <a:ln w="9525">
            <a:noFill/>
            <a:miter lim="800000"/>
          </a:ln>
        </p:spPr>
        <p:txBody>
          <a:bodyPr wrap="square">
            <a:spAutoFit/>
          </a:bodyPr>
          <a:lstStyle/>
          <a:p>
            <a:pPr algn="ctr"/>
            <a:r>
              <a:rPr lang="vi-VN" b="1"/>
              <a:t>MỘT SỐ TÌNH HUỐNG LIÊN QUAN ĐẾN TƯ CÁCH ĐẠI BIÊU</a:t>
            </a:r>
            <a:endParaRPr lang="en-US" b="1" dirty="0"/>
          </a:p>
        </p:txBody>
      </p:sp>
      <p:sp>
        <p:nvSpPr>
          <p:cNvPr id="17" name="矩形 29">
            <a:extLst>
              <a:ext uri="{FF2B5EF4-FFF2-40B4-BE49-F238E27FC236}">
                <a16:creationId xmlns:a16="http://schemas.microsoft.com/office/drawing/2014/main" id="{4C305E87-1FC8-4800-B333-660FD80BD234}"/>
              </a:ext>
            </a:extLst>
          </p:cNvPr>
          <p:cNvSpPr/>
          <p:nvPr/>
        </p:nvSpPr>
        <p:spPr>
          <a:xfrm>
            <a:off x="4710914" y="2405090"/>
            <a:ext cx="2955659" cy="787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zh-CN" altLang="en-US" sz="2399"/>
          </a:p>
        </p:txBody>
      </p:sp>
      <p:sp>
        <p:nvSpPr>
          <p:cNvPr id="18" name="矩形 30">
            <a:extLst>
              <a:ext uri="{FF2B5EF4-FFF2-40B4-BE49-F238E27FC236}">
                <a16:creationId xmlns:a16="http://schemas.microsoft.com/office/drawing/2014/main" id="{AAF7EA29-8729-4789-8499-BBF7DA58C839}"/>
              </a:ext>
            </a:extLst>
          </p:cNvPr>
          <p:cNvSpPr/>
          <p:nvPr/>
        </p:nvSpPr>
        <p:spPr>
          <a:xfrm>
            <a:off x="1601520" y="1234953"/>
            <a:ext cx="2952743" cy="82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zh-CN" altLang="en-US" sz="2399"/>
          </a:p>
        </p:txBody>
      </p:sp>
      <p:sp>
        <p:nvSpPr>
          <p:cNvPr id="19" name="椭圆 64">
            <a:extLst>
              <a:ext uri="{FF2B5EF4-FFF2-40B4-BE49-F238E27FC236}">
                <a16:creationId xmlns:a16="http://schemas.microsoft.com/office/drawing/2014/main" id="{212FE095-7FB3-4DFA-A30C-AB2A9F6DB679}"/>
              </a:ext>
            </a:extLst>
          </p:cNvPr>
          <p:cNvSpPr>
            <a:spLocks noChangeArrowheads="1"/>
          </p:cNvSpPr>
          <p:nvPr/>
        </p:nvSpPr>
        <p:spPr bwMode="auto">
          <a:xfrm>
            <a:off x="467544" y="987574"/>
            <a:ext cx="1243885" cy="1243212"/>
          </a:xfrm>
          <a:prstGeom prst="ellipse">
            <a:avLst/>
          </a:prstGeom>
          <a:solidFill>
            <a:schemeClr val="accent1"/>
          </a:solidFill>
          <a:ln w="190500" cap="sq" cmpd="sng">
            <a:solidFill>
              <a:schemeClr val="bg1">
                <a:lumMod val="65000"/>
              </a:schemeClr>
            </a:solidFill>
            <a:round/>
            <a:headEnd/>
            <a:tailEnd/>
          </a:ln>
        </p:spPr>
        <p:txBody>
          <a:bodyPr lIns="68577" tIns="34288" rIns="68577" bIns="34288" anchor="ctr"/>
          <a:lstStyle/>
          <a:p>
            <a:pPr algn="ctr"/>
            <a:r>
              <a:rPr lang="en-US" altLang="zh-CN" sz="1400" b="1">
                <a:solidFill>
                  <a:schemeClr val="bg1"/>
                </a:solidFill>
                <a:latin typeface="+mj-lt"/>
                <a:ea typeface="微软雅黑" pitchFamily="34" charset="-122"/>
                <a:sym typeface="宋体" panose="02010600030101010101" pitchFamily="2" charset="-122"/>
              </a:rPr>
              <a:t>TÌNH HUỐNG</a:t>
            </a:r>
            <a:endParaRPr lang="zh-CN" altLang="zh-CN" sz="1400" b="1" dirty="0">
              <a:solidFill>
                <a:schemeClr val="bg1"/>
              </a:solidFill>
              <a:latin typeface="+mj-lt"/>
              <a:ea typeface="微软雅黑" pitchFamily="34" charset="-122"/>
              <a:sym typeface="宋体" panose="02010600030101010101" pitchFamily="2" charset="-122"/>
            </a:endParaRPr>
          </a:p>
        </p:txBody>
      </p:sp>
      <p:sp>
        <p:nvSpPr>
          <p:cNvPr id="20" name="TextBox 4">
            <a:extLst>
              <a:ext uri="{FF2B5EF4-FFF2-40B4-BE49-F238E27FC236}">
                <a16:creationId xmlns:a16="http://schemas.microsoft.com/office/drawing/2014/main" id="{8D843020-FD18-4E86-9D1B-B41A041597C4}"/>
              </a:ext>
            </a:extLst>
          </p:cNvPr>
          <p:cNvSpPr txBox="1"/>
          <p:nvPr/>
        </p:nvSpPr>
        <p:spPr>
          <a:xfrm>
            <a:off x="1950069" y="1359752"/>
            <a:ext cx="5554510" cy="807909"/>
          </a:xfrm>
          <a:prstGeom prst="rect">
            <a:avLst/>
          </a:prstGeom>
          <a:noFill/>
        </p:spPr>
        <p:txBody>
          <a:bodyPr wrap="square" lIns="68577" tIns="34288" rIns="68577" bIns="34288" rtlCol="0">
            <a:spAutoFit/>
          </a:bodyPr>
          <a:lstStyle/>
          <a:p>
            <a:r>
              <a:rPr lang="vi-VN" sz="1600" b="1"/>
              <a:t>Câu 2: Trường hợp phải bác tư cách đại biểu và phải xem xét tư cách đại biểu có gì khác nhau? Những trường hợp nào phải xem xét tư cách đại biểu?</a:t>
            </a:r>
            <a:endParaRPr lang="vi-VN" sz="1600"/>
          </a:p>
        </p:txBody>
      </p:sp>
      <p:sp>
        <p:nvSpPr>
          <p:cNvPr id="21" name="椭圆 64">
            <a:extLst>
              <a:ext uri="{FF2B5EF4-FFF2-40B4-BE49-F238E27FC236}">
                <a16:creationId xmlns:a16="http://schemas.microsoft.com/office/drawing/2014/main" id="{5D406B01-B1AF-4FC7-9B8D-8AB37A3106B2}"/>
              </a:ext>
            </a:extLst>
          </p:cNvPr>
          <p:cNvSpPr>
            <a:spLocks noChangeArrowheads="1"/>
          </p:cNvSpPr>
          <p:nvPr/>
        </p:nvSpPr>
        <p:spPr bwMode="auto">
          <a:xfrm>
            <a:off x="7504579" y="1923678"/>
            <a:ext cx="1243885" cy="1243212"/>
          </a:xfrm>
          <a:prstGeom prst="ellipse">
            <a:avLst/>
          </a:prstGeom>
          <a:solidFill>
            <a:schemeClr val="accent2"/>
          </a:solidFill>
          <a:ln w="190500" cap="sq" cmpd="sng">
            <a:solidFill>
              <a:schemeClr val="bg1">
                <a:lumMod val="65000"/>
              </a:schemeClr>
            </a:solidFill>
            <a:round/>
            <a:headEnd/>
            <a:tailEnd/>
          </a:ln>
        </p:spPr>
        <p:txBody>
          <a:bodyPr lIns="68577" tIns="34288" rIns="68577" bIns="34288" anchor="ctr"/>
          <a:lstStyle/>
          <a:p>
            <a:pPr algn="ctr"/>
            <a:r>
              <a:rPr lang="en-US" altLang="zh-CN" b="1">
                <a:solidFill>
                  <a:schemeClr val="bg1"/>
                </a:solidFill>
                <a:latin typeface="+mj-lt"/>
                <a:ea typeface="微软雅黑" pitchFamily="34" charset="-122"/>
                <a:sym typeface="宋体" panose="02010600030101010101" pitchFamily="2" charset="-122"/>
              </a:rPr>
              <a:t>TRẢ LỜI</a:t>
            </a:r>
            <a:endParaRPr lang="zh-CN" altLang="zh-CN" b="1" dirty="0">
              <a:solidFill>
                <a:schemeClr val="bg1"/>
              </a:solidFill>
              <a:latin typeface="+mj-lt"/>
              <a:ea typeface="微软雅黑" pitchFamily="34" charset="-122"/>
              <a:sym typeface="宋体" panose="02010600030101010101" pitchFamily="2" charset="-122"/>
            </a:endParaRPr>
          </a:p>
        </p:txBody>
      </p:sp>
      <p:sp>
        <p:nvSpPr>
          <p:cNvPr id="23" name="TextBox 6">
            <a:extLst>
              <a:ext uri="{FF2B5EF4-FFF2-40B4-BE49-F238E27FC236}">
                <a16:creationId xmlns:a16="http://schemas.microsoft.com/office/drawing/2014/main" id="{3C5178E0-03D6-4AD0-BFCF-0C13FE8EC626}"/>
              </a:ext>
            </a:extLst>
          </p:cNvPr>
          <p:cNvSpPr txBox="1"/>
          <p:nvPr/>
        </p:nvSpPr>
        <p:spPr>
          <a:xfrm>
            <a:off x="395536" y="2545288"/>
            <a:ext cx="7109043" cy="2469903"/>
          </a:xfrm>
          <a:prstGeom prst="rect">
            <a:avLst/>
          </a:prstGeom>
          <a:noFill/>
        </p:spPr>
        <p:txBody>
          <a:bodyPr wrap="square" lIns="68577" tIns="34288" rIns="68577" bIns="34288" rtlCol="0">
            <a:spAutoFit/>
          </a:bodyPr>
          <a:lstStyle/>
          <a:p>
            <a:r>
              <a:rPr lang="en-US" sz="1200" spc="-50">
                <a:latin typeface="#9Slide02 Noi dung rat dai" panose="02000000000000000000" pitchFamily="2" charset="0"/>
                <a:ea typeface="#9Slide02 Noi dung rat dai" panose="02000000000000000000" pitchFamily="2" charset="0"/>
              </a:rPr>
              <a:t>- Trường hợp bác tư cách đại biểu là: Trường hợp không đủ tư cách đại biểu, cấp bộ đoàn không triệu tập đến dự đại hội.</a:t>
            </a:r>
            <a:endParaRPr lang="vi-VN" sz="1200" spc="-50">
              <a:latin typeface="#9Slide02 Noi dung rat dai" panose="02000000000000000000" pitchFamily="2" charset="0"/>
              <a:ea typeface="#9Slide02 Noi dung rat dai" panose="02000000000000000000" pitchFamily="2" charset="0"/>
            </a:endParaRPr>
          </a:p>
          <a:p>
            <a:r>
              <a:rPr lang="en-US" sz="1200">
                <a:latin typeface="#9Slide02 Noi dung rat dai" panose="02000000000000000000" pitchFamily="2" charset="0"/>
                <a:ea typeface="#9Slide02 Noi dung rat dai" panose="02000000000000000000" pitchFamily="2" charset="0"/>
              </a:rPr>
              <a:t>- Trường hợp phải xem xét tư cách đại biểu là trường hợp có vi phạm kỷ luật Đảng, pháp luật, chuyên môn, đoàn thể chính trị xã hội khác song tuỳ theo từng trường hợp mà cấp bộ đoàn báo cáo Ban thẩm tra tư cách đại biểu xem xét và trình đại hội quyết định triệu tập hoặc không triệu tập đến dự đại hội (đủ tư cách hoặc không đủ tư cách là đại biểu chính thức của đại hội).</a:t>
            </a:r>
            <a:endParaRPr lang="vi-VN" sz="1200">
              <a:latin typeface="#9Slide02 Noi dung rat dai" panose="02000000000000000000" pitchFamily="2" charset="0"/>
              <a:ea typeface="#9Slide02 Noi dung rat dai" panose="02000000000000000000" pitchFamily="2" charset="0"/>
            </a:endParaRPr>
          </a:p>
          <a:p>
            <a:r>
              <a:rPr lang="en-US" sz="1200" i="1">
                <a:latin typeface="#9Slide02 Noi dung rat dai" panose="02000000000000000000" pitchFamily="2" charset="0"/>
                <a:ea typeface="#9Slide02 Noi dung rat dai" panose="02000000000000000000" pitchFamily="2" charset="0"/>
              </a:rPr>
              <a:t>Các trường hợp cần xem xét tư cách đại biểu cụ thể là:</a:t>
            </a:r>
            <a:endParaRPr lang="vi-VN" sz="1200">
              <a:latin typeface="#9Slide02 Noi dung rat dai" panose="02000000000000000000" pitchFamily="2" charset="0"/>
              <a:ea typeface="#9Slide02 Noi dung rat dai" panose="02000000000000000000" pitchFamily="2" charset="0"/>
            </a:endParaRPr>
          </a:p>
          <a:p>
            <a:r>
              <a:rPr lang="en-US" sz="1200">
                <a:latin typeface="#9Slide02 Noi dung rat dai" panose="02000000000000000000" pitchFamily="2" charset="0"/>
                <a:ea typeface="#9Slide02 Noi dung rat dai" panose="02000000000000000000" pitchFamily="2" charset="0"/>
              </a:rPr>
              <a:t>+ Đại biểu do cấp dưới bầu, bị kỷ luật khiển khách.</a:t>
            </a:r>
            <a:endParaRPr lang="vi-VN" sz="1200">
              <a:latin typeface="#9Slide02 Noi dung rat dai" panose="02000000000000000000" pitchFamily="2" charset="0"/>
              <a:ea typeface="#9Slide02 Noi dung rat dai" panose="02000000000000000000" pitchFamily="2" charset="0"/>
            </a:endParaRPr>
          </a:p>
          <a:p>
            <a:r>
              <a:rPr lang="en-US" sz="1200">
                <a:latin typeface="#9Slide02 Noi dung rat dai" panose="02000000000000000000" pitchFamily="2" charset="0"/>
                <a:ea typeface="#9Slide02 Noi dung rat dai" panose="02000000000000000000" pitchFamily="2" charset="0"/>
              </a:rPr>
              <a:t>+ Đại biểu đương nhiên bị thi hành kỷ luật khiển trách.</a:t>
            </a:r>
            <a:endParaRPr lang="vi-VN" sz="1200">
              <a:latin typeface="#9Slide02 Noi dung rat dai" panose="02000000000000000000" pitchFamily="2" charset="0"/>
              <a:ea typeface="#9Slide02 Noi dung rat dai" panose="02000000000000000000" pitchFamily="2" charset="0"/>
            </a:endParaRPr>
          </a:p>
          <a:p>
            <a:r>
              <a:rPr lang="en-US" sz="1200">
                <a:latin typeface="#9Slide02 Noi dung rat dai" panose="02000000000000000000" pitchFamily="2" charset="0"/>
                <a:ea typeface="#9Slide02 Noi dung rat dai" panose="02000000000000000000" pitchFamily="2" charset="0"/>
              </a:rPr>
              <a:t>+ Đại biểu đang bị đình chỉ công tác (của Đảng, đoàn thể khác, chuyên môn).</a:t>
            </a:r>
            <a:endParaRPr lang="vi-VN" sz="1200">
              <a:latin typeface="#9Slide02 Noi dung rat dai" panose="02000000000000000000" pitchFamily="2" charset="0"/>
              <a:ea typeface="#9Slide02 Noi dung rat dai" panose="02000000000000000000" pitchFamily="2" charset="0"/>
            </a:endParaRPr>
          </a:p>
          <a:p>
            <a:r>
              <a:rPr lang="en-US" sz="1200">
                <a:latin typeface="#9Slide02 Noi dung rat dai" panose="02000000000000000000" pitchFamily="2" charset="0"/>
                <a:ea typeface="#9Slide02 Noi dung rat dai" panose="02000000000000000000" pitchFamily="2" charset="0"/>
              </a:rPr>
              <a:t>+ Trúng cử trong trường hợp không đúng nguyên tắc, thủ tục mà đến đại hội mới phát hiện.</a:t>
            </a:r>
            <a:endParaRPr lang="vi-VN" sz="1200">
              <a:latin typeface="#9Slide02 Noi dung rat dai" panose="02000000000000000000" pitchFamily="2" charset="0"/>
              <a:ea typeface="#9Slide02 Noi dung rat dai" panose="02000000000000000000" pitchFamily="2" charset="0"/>
            </a:endParaRPr>
          </a:p>
          <a:p>
            <a:r>
              <a:rPr lang="en-US" sz="1200">
                <a:latin typeface="#9Slide02 Noi dung rat dai" panose="02000000000000000000" pitchFamily="2" charset="0"/>
                <a:ea typeface="#9Slide02 Noi dung rat dai" panose="02000000000000000000" pitchFamily="2" charset="0"/>
              </a:rPr>
              <a:t>+ Bị khởi tố về hình sự.</a:t>
            </a:r>
            <a:endParaRPr lang="vi-VN" sz="1200">
              <a:latin typeface="#9Slide02 Noi dung rat dai" panose="02000000000000000000" pitchFamily="2" charset="0"/>
              <a:ea typeface="#9Slide02 Noi dung rat dai" panose="02000000000000000000" pitchFamily="2" charset="0"/>
            </a:endParaRPr>
          </a:p>
          <a:p>
            <a:r>
              <a:rPr lang="en-US" sz="1200">
                <a:latin typeface="#9Slide02 Noi dung rat dai" panose="02000000000000000000" pitchFamily="2" charset="0"/>
                <a:ea typeface="#9Slide02 Noi dung rat dai" panose="02000000000000000000" pitchFamily="2" charset="0"/>
              </a:rPr>
              <a:t>+ Vi phạm khuyết điểm đến mức bị xử lý kỷ luật song vì lý do nào đó mà cấp bộ đoàn chưa tổ chức họp xem xét quyết định kỷ luật được.</a:t>
            </a:r>
            <a:endParaRPr lang="vi-VN" sz="1200">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4171729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0-#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par>
                                <p:cTn id="20" presetID="8" presetClass="emph" presetSubtype="0" fill="hold" grpId="1" nodeType="withEffect">
                                  <p:stCondLst>
                                    <p:cond delay="0"/>
                                  </p:stCondLst>
                                  <p:childTnLst>
                                    <p:animRot by="21600000">
                                      <p:cBhvr>
                                        <p:cTn id="21" dur="500" fill="hold"/>
                                        <p:tgtEl>
                                          <p:spTgt spid="19"/>
                                        </p:tgtEl>
                                        <p:attrNameLst>
                                          <p:attrName>r</p:attrName>
                                        </p:attrNameLst>
                                      </p:cBhvr>
                                    </p:animRo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2000"/>
                            </p:stCondLst>
                            <p:childTnLst>
                              <p:par>
                                <p:cTn id="27" presetID="12" presetClass="entr" presetSubtype="4"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slide(fromBottom)">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1+#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par>
                                <p:cTn id="36" presetID="8" presetClass="emph" presetSubtype="0" fill="hold" grpId="1" nodeType="withEffect">
                                  <p:stCondLst>
                                    <p:cond delay="0"/>
                                  </p:stCondLst>
                                  <p:childTnLst>
                                    <p:animRot by="-21600000">
                                      <p:cBhvr>
                                        <p:cTn id="37" dur="500" fill="hold"/>
                                        <p:tgtEl>
                                          <p:spTgt spid="21"/>
                                        </p:tgtEl>
                                        <p:attrNameLst>
                                          <p:attrName>r</p:attrName>
                                        </p:attrNameLst>
                                      </p:cBhvr>
                                    </p:animRot>
                                  </p:childTnLst>
                                </p:cTn>
                              </p:par>
                              <p:par>
                                <p:cTn id="38" presetID="22" presetClass="entr" presetSubtype="2"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righ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slide(fromBottom)">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22" grpId="0"/>
      <p:bldP spid="17" grpId="0" animBg="1"/>
      <p:bldP spid="18" grpId="0" animBg="1"/>
      <p:bldP spid="19" grpId="0" animBg="1"/>
      <p:bldP spid="19" grpId="1" animBg="1"/>
      <p:bldP spid="20" grpId="0"/>
      <p:bldP spid="21" grpId="0" animBg="1"/>
      <p:bldP spid="21" grpId="1" animBg="1"/>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TextBox 14"/>
          <p:cNvSpPr txBox="1">
            <a:spLocks noChangeArrowheads="1"/>
          </p:cNvSpPr>
          <p:nvPr/>
        </p:nvSpPr>
        <p:spPr bwMode="auto">
          <a:xfrm>
            <a:off x="611560" y="186194"/>
            <a:ext cx="8496944" cy="369332"/>
          </a:xfrm>
          <a:prstGeom prst="rect">
            <a:avLst/>
          </a:prstGeom>
          <a:noFill/>
          <a:ln w="9525">
            <a:noFill/>
            <a:miter lim="800000"/>
          </a:ln>
        </p:spPr>
        <p:txBody>
          <a:bodyPr wrap="square">
            <a:spAutoFit/>
          </a:bodyPr>
          <a:lstStyle/>
          <a:p>
            <a:pPr algn="ctr"/>
            <a:r>
              <a:rPr lang="vi-VN" b="1"/>
              <a:t>MỘT SỐ TÌNH HUỐNG LIÊN QUAN ĐẾN TƯ CÁCH ĐẠI BIÊU</a:t>
            </a:r>
            <a:endParaRPr lang="en-US" b="1" dirty="0"/>
          </a:p>
        </p:txBody>
      </p:sp>
      <p:sp>
        <p:nvSpPr>
          <p:cNvPr id="17" name="矩形 29">
            <a:extLst>
              <a:ext uri="{FF2B5EF4-FFF2-40B4-BE49-F238E27FC236}">
                <a16:creationId xmlns:a16="http://schemas.microsoft.com/office/drawing/2014/main" id="{4C305E87-1FC8-4800-B333-660FD80BD234}"/>
              </a:ext>
            </a:extLst>
          </p:cNvPr>
          <p:cNvSpPr/>
          <p:nvPr/>
        </p:nvSpPr>
        <p:spPr>
          <a:xfrm>
            <a:off x="4710914" y="2829195"/>
            <a:ext cx="2955659" cy="787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zh-CN" altLang="en-US" sz="2399"/>
          </a:p>
        </p:txBody>
      </p:sp>
      <p:sp>
        <p:nvSpPr>
          <p:cNvPr id="18" name="矩形 30">
            <a:extLst>
              <a:ext uri="{FF2B5EF4-FFF2-40B4-BE49-F238E27FC236}">
                <a16:creationId xmlns:a16="http://schemas.microsoft.com/office/drawing/2014/main" id="{AAF7EA29-8729-4789-8499-BBF7DA58C839}"/>
              </a:ext>
            </a:extLst>
          </p:cNvPr>
          <p:cNvSpPr/>
          <p:nvPr/>
        </p:nvSpPr>
        <p:spPr>
          <a:xfrm>
            <a:off x="1601520" y="1234953"/>
            <a:ext cx="2952743" cy="82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zh-CN" altLang="en-US" sz="2399"/>
          </a:p>
        </p:txBody>
      </p:sp>
      <p:sp>
        <p:nvSpPr>
          <p:cNvPr id="19" name="椭圆 64">
            <a:extLst>
              <a:ext uri="{FF2B5EF4-FFF2-40B4-BE49-F238E27FC236}">
                <a16:creationId xmlns:a16="http://schemas.microsoft.com/office/drawing/2014/main" id="{212FE095-7FB3-4DFA-A30C-AB2A9F6DB679}"/>
              </a:ext>
            </a:extLst>
          </p:cNvPr>
          <p:cNvSpPr>
            <a:spLocks noChangeArrowheads="1"/>
          </p:cNvSpPr>
          <p:nvPr/>
        </p:nvSpPr>
        <p:spPr bwMode="auto">
          <a:xfrm>
            <a:off x="467544" y="987574"/>
            <a:ext cx="1243885" cy="1243212"/>
          </a:xfrm>
          <a:prstGeom prst="ellipse">
            <a:avLst/>
          </a:prstGeom>
          <a:solidFill>
            <a:schemeClr val="accent1"/>
          </a:solidFill>
          <a:ln w="190500" cap="sq" cmpd="sng">
            <a:solidFill>
              <a:schemeClr val="bg1">
                <a:lumMod val="65000"/>
              </a:schemeClr>
            </a:solidFill>
            <a:round/>
            <a:headEnd/>
            <a:tailEnd/>
          </a:ln>
        </p:spPr>
        <p:txBody>
          <a:bodyPr lIns="68577" tIns="34288" rIns="68577" bIns="34288" anchor="ctr"/>
          <a:lstStyle/>
          <a:p>
            <a:pPr algn="ctr"/>
            <a:r>
              <a:rPr lang="en-US" altLang="zh-CN" sz="1400" b="1">
                <a:solidFill>
                  <a:schemeClr val="bg1"/>
                </a:solidFill>
                <a:latin typeface="+mj-lt"/>
                <a:ea typeface="微软雅黑" pitchFamily="34" charset="-122"/>
                <a:sym typeface="宋体" panose="02010600030101010101" pitchFamily="2" charset="-122"/>
              </a:rPr>
              <a:t>TÌNH HUỐNG</a:t>
            </a:r>
            <a:endParaRPr lang="zh-CN" altLang="zh-CN" sz="1400" b="1" dirty="0">
              <a:solidFill>
                <a:schemeClr val="bg1"/>
              </a:solidFill>
              <a:latin typeface="+mj-lt"/>
              <a:ea typeface="微软雅黑" pitchFamily="34" charset="-122"/>
              <a:sym typeface="宋体" panose="02010600030101010101" pitchFamily="2" charset="-122"/>
            </a:endParaRPr>
          </a:p>
        </p:txBody>
      </p:sp>
      <p:sp>
        <p:nvSpPr>
          <p:cNvPr id="20" name="TextBox 4">
            <a:extLst>
              <a:ext uri="{FF2B5EF4-FFF2-40B4-BE49-F238E27FC236}">
                <a16:creationId xmlns:a16="http://schemas.microsoft.com/office/drawing/2014/main" id="{8D843020-FD18-4E86-9D1B-B41A041597C4}"/>
              </a:ext>
            </a:extLst>
          </p:cNvPr>
          <p:cNvSpPr txBox="1"/>
          <p:nvPr/>
        </p:nvSpPr>
        <p:spPr>
          <a:xfrm>
            <a:off x="1950069" y="1359752"/>
            <a:ext cx="5554510" cy="1146464"/>
          </a:xfrm>
          <a:prstGeom prst="rect">
            <a:avLst/>
          </a:prstGeom>
          <a:noFill/>
        </p:spPr>
        <p:txBody>
          <a:bodyPr wrap="square" lIns="68577" tIns="34288" rIns="68577" bIns="34288" rtlCol="0">
            <a:spAutoFit/>
          </a:bodyPr>
          <a:lstStyle/>
          <a:p>
            <a:r>
              <a:rPr lang="en-US" sz="1400" b="1">
                <a:latin typeface="#9Slide02 Tieu de rat dai 01" panose="02000000000000000000" pitchFamily="2" charset="0"/>
                <a:ea typeface="#9Slide02 Tieu de rat dai 01" panose="02000000000000000000" pitchFamily="2" charset="0"/>
              </a:rPr>
              <a:t>Câu 3: Tôi là uỷ viên Ban chấp hành, là đại biểu đương nhiên của đại hội Huyện Đoàn sắp tới. Do tôi vi phạm khuyết điểm tới mức phải xử lý kỷ luật với hình thức cảnh cáo, nên theo hướng dẫn của UBKT Trung ương Đoàn, tôi sẽ bị xem xét tư cách đại biểu. Nếu tôi bị bác tư cách đại biểu thì có phải là do UBKT Trung ương Đoàn hướng dẫn sai tinh thần Điều lệ Đoàn hay không? </a:t>
            </a:r>
            <a:endParaRPr lang="vi-VN" sz="1400">
              <a:latin typeface="#9Slide02 Tieu de rat dai 01" panose="02000000000000000000" pitchFamily="2" charset="0"/>
              <a:ea typeface="#9Slide02 Tieu de rat dai 01" panose="02000000000000000000" pitchFamily="2" charset="0"/>
            </a:endParaRPr>
          </a:p>
        </p:txBody>
      </p:sp>
      <p:sp>
        <p:nvSpPr>
          <p:cNvPr id="21" name="椭圆 64">
            <a:extLst>
              <a:ext uri="{FF2B5EF4-FFF2-40B4-BE49-F238E27FC236}">
                <a16:creationId xmlns:a16="http://schemas.microsoft.com/office/drawing/2014/main" id="{5D406B01-B1AF-4FC7-9B8D-8AB37A3106B2}"/>
              </a:ext>
            </a:extLst>
          </p:cNvPr>
          <p:cNvSpPr>
            <a:spLocks noChangeArrowheads="1"/>
          </p:cNvSpPr>
          <p:nvPr/>
        </p:nvSpPr>
        <p:spPr bwMode="auto">
          <a:xfrm>
            <a:off x="7504579" y="2347783"/>
            <a:ext cx="1243885" cy="1243212"/>
          </a:xfrm>
          <a:prstGeom prst="ellipse">
            <a:avLst/>
          </a:prstGeom>
          <a:solidFill>
            <a:schemeClr val="accent2"/>
          </a:solidFill>
          <a:ln w="190500" cap="sq" cmpd="sng">
            <a:solidFill>
              <a:schemeClr val="bg1">
                <a:lumMod val="65000"/>
              </a:schemeClr>
            </a:solidFill>
            <a:round/>
            <a:headEnd/>
            <a:tailEnd/>
          </a:ln>
        </p:spPr>
        <p:txBody>
          <a:bodyPr lIns="68577" tIns="34288" rIns="68577" bIns="34288" anchor="ctr"/>
          <a:lstStyle/>
          <a:p>
            <a:pPr algn="ctr"/>
            <a:r>
              <a:rPr lang="en-US" altLang="zh-CN" b="1">
                <a:solidFill>
                  <a:schemeClr val="bg1"/>
                </a:solidFill>
                <a:latin typeface="+mj-lt"/>
                <a:ea typeface="微软雅黑" pitchFamily="34" charset="-122"/>
                <a:sym typeface="宋体" panose="02010600030101010101" pitchFamily="2" charset="-122"/>
              </a:rPr>
              <a:t>TRẢ LỜI</a:t>
            </a:r>
            <a:endParaRPr lang="zh-CN" altLang="zh-CN" b="1" dirty="0">
              <a:solidFill>
                <a:schemeClr val="bg1"/>
              </a:solidFill>
              <a:latin typeface="+mj-lt"/>
              <a:ea typeface="微软雅黑" pitchFamily="34" charset="-122"/>
              <a:sym typeface="宋体" panose="02010600030101010101" pitchFamily="2" charset="-122"/>
            </a:endParaRPr>
          </a:p>
        </p:txBody>
      </p:sp>
      <p:sp>
        <p:nvSpPr>
          <p:cNvPr id="23" name="TextBox 6">
            <a:extLst>
              <a:ext uri="{FF2B5EF4-FFF2-40B4-BE49-F238E27FC236}">
                <a16:creationId xmlns:a16="http://schemas.microsoft.com/office/drawing/2014/main" id="{3C5178E0-03D6-4AD0-BFCF-0C13FE8EC626}"/>
              </a:ext>
            </a:extLst>
          </p:cNvPr>
          <p:cNvSpPr txBox="1"/>
          <p:nvPr/>
        </p:nvSpPr>
        <p:spPr>
          <a:xfrm>
            <a:off x="395536" y="2969393"/>
            <a:ext cx="7109043" cy="1546573"/>
          </a:xfrm>
          <a:prstGeom prst="rect">
            <a:avLst/>
          </a:prstGeom>
          <a:noFill/>
        </p:spPr>
        <p:txBody>
          <a:bodyPr wrap="square" lIns="68577" tIns="34288" rIns="68577" bIns="34288" rtlCol="0">
            <a:spAutoFit/>
          </a:bodyPr>
          <a:lstStyle/>
          <a:p>
            <a:r>
              <a:rPr lang="en-US" sz="1200"/>
              <a:t>Về nguyên tắc các đại biểu đương nhiên, đại biểu được bầu tham dự đại hội và các đoàn viên được tham dự đại hội toàn thể đoàn viên. Tuy nhiên có một thực tế đặt ra là: có một số đại biểu (cả đương nhiên và được bầu) trước khi đại hội tiến hành có vi phạm, bị thi hành kỷ luật hoặc phát hiện có vi phạm trong bầu cử phải xem xét tư cách đại biểu nên Điều lệ Đoàn có quy định "Đại biểu dự đại hội phải được đại hội biểu quyết công nhận về tư cách đại biểu" (khoản 5 Điều 7 Điều lệ Đoàn). Do đó việc xem xét tư cách đại biểu của đồng chí và các đại biểu dự đại hội là đúng với Hướng dẫn thực hiện Điều lệ Đoàn. Việc công nhận hay bác bỏ tư cách Đại biểu của đồng chí do Đại hội quyết định.  </a:t>
            </a:r>
            <a:endParaRPr lang="vi-VN" sz="1200"/>
          </a:p>
        </p:txBody>
      </p:sp>
    </p:spTree>
    <p:extLst>
      <p:ext uri="{BB962C8B-B14F-4D97-AF65-F5344CB8AC3E}">
        <p14:creationId xmlns:p14="http://schemas.microsoft.com/office/powerpoint/2010/main" val="1326123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0-#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par>
                                <p:cTn id="20" presetID="8" presetClass="emph" presetSubtype="0" fill="hold" grpId="1" nodeType="withEffect">
                                  <p:stCondLst>
                                    <p:cond delay="0"/>
                                  </p:stCondLst>
                                  <p:childTnLst>
                                    <p:animRot by="21600000">
                                      <p:cBhvr>
                                        <p:cTn id="21" dur="500" fill="hold"/>
                                        <p:tgtEl>
                                          <p:spTgt spid="19"/>
                                        </p:tgtEl>
                                        <p:attrNameLst>
                                          <p:attrName>r</p:attrName>
                                        </p:attrNameLst>
                                      </p:cBhvr>
                                    </p:animRo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2000"/>
                            </p:stCondLst>
                            <p:childTnLst>
                              <p:par>
                                <p:cTn id="27" presetID="12" presetClass="entr" presetSubtype="4"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slide(fromBottom)">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1+#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par>
                                <p:cTn id="36" presetID="8" presetClass="emph" presetSubtype="0" fill="hold" grpId="1" nodeType="withEffect">
                                  <p:stCondLst>
                                    <p:cond delay="0"/>
                                  </p:stCondLst>
                                  <p:childTnLst>
                                    <p:animRot by="-21600000">
                                      <p:cBhvr>
                                        <p:cTn id="37" dur="500" fill="hold"/>
                                        <p:tgtEl>
                                          <p:spTgt spid="21"/>
                                        </p:tgtEl>
                                        <p:attrNameLst>
                                          <p:attrName>r</p:attrName>
                                        </p:attrNameLst>
                                      </p:cBhvr>
                                    </p:animRot>
                                  </p:childTnLst>
                                </p:cTn>
                              </p:par>
                              <p:par>
                                <p:cTn id="38" presetID="22" presetClass="entr" presetSubtype="2"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righ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slide(fromBottom)">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22" grpId="0"/>
      <p:bldP spid="17" grpId="0" animBg="1"/>
      <p:bldP spid="18" grpId="0" animBg="1"/>
      <p:bldP spid="19" grpId="0" animBg="1"/>
      <p:bldP spid="19" grpId="1" animBg="1"/>
      <p:bldP spid="20" grpId="0"/>
      <p:bldP spid="21" grpId="0" animBg="1"/>
      <p:bldP spid="21" grpId="1" animBg="1"/>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TextBox 14"/>
          <p:cNvSpPr txBox="1">
            <a:spLocks noChangeArrowheads="1"/>
          </p:cNvSpPr>
          <p:nvPr/>
        </p:nvSpPr>
        <p:spPr bwMode="auto">
          <a:xfrm>
            <a:off x="611560" y="186194"/>
            <a:ext cx="8496944" cy="369332"/>
          </a:xfrm>
          <a:prstGeom prst="rect">
            <a:avLst/>
          </a:prstGeom>
          <a:noFill/>
          <a:ln w="9525">
            <a:noFill/>
            <a:miter lim="800000"/>
          </a:ln>
        </p:spPr>
        <p:txBody>
          <a:bodyPr wrap="square">
            <a:spAutoFit/>
          </a:bodyPr>
          <a:lstStyle/>
          <a:p>
            <a:pPr algn="ctr"/>
            <a:r>
              <a:rPr lang="vi-VN" b="1"/>
              <a:t>MỘT SỐ TÌNH HUỐNG LIÊN QUAN ĐẾN TƯ CÁCH ĐẠI BIÊU</a:t>
            </a:r>
            <a:endParaRPr lang="en-US" b="1" dirty="0"/>
          </a:p>
        </p:txBody>
      </p:sp>
      <p:sp>
        <p:nvSpPr>
          <p:cNvPr id="17" name="矩形 29">
            <a:extLst>
              <a:ext uri="{FF2B5EF4-FFF2-40B4-BE49-F238E27FC236}">
                <a16:creationId xmlns:a16="http://schemas.microsoft.com/office/drawing/2014/main" id="{4C305E87-1FC8-4800-B333-660FD80BD234}"/>
              </a:ext>
            </a:extLst>
          </p:cNvPr>
          <p:cNvSpPr/>
          <p:nvPr/>
        </p:nvSpPr>
        <p:spPr>
          <a:xfrm>
            <a:off x="4710914" y="3197178"/>
            <a:ext cx="2955659" cy="787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zh-CN" altLang="en-US" sz="2399"/>
          </a:p>
        </p:txBody>
      </p:sp>
      <p:sp>
        <p:nvSpPr>
          <p:cNvPr id="18" name="矩形 30">
            <a:extLst>
              <a:ext uri="{FF2B5EF4-FFF2-40B4-BE49-F238E27FC236}">
                <a16:creationId xmlns:a16="http://schemas.microsoft.com/office/drawing/2014/main" id="{AAF7EA29-8729-4789-8499-BBF7DA58C839}"/>
              </a:ext>
            </a:extLst>
          </p:cNvPr>
          <p:cNvSpPr/>
          <p:nvPr/>
        </p:nvSpPr>
        <p:spPr>
          <a:xfrm>
            <a:off x="1601520" y="1234953"/>
            <a:ext cx="2952743" cy="82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zh-CN" altLang="en-US" sz="2399"/>
          </a:p>
        </p:txBody>
      </p:sp>
      <p:sp>
        <p:nvSpPr>
          <p:cNvPr id="19" name="椭圆 64">
            <a:extLst>
              <a:ext uri="{FF2B5EF4-FFF2-40B4-BE49-F238E27FC236}">
                <a16:creationId xmlns:a16="http://schemas.microsoft.com/office/drawing/2014/main" id="{212FE095-7FB3-4DFA-A30C-AB2A9F6DB679}"/>
              </a:ext>
            </a:extLst>
          </p:cNvPr>
          <p:cNvSpPr>
            <a:spLocks noChangeArrowheads="1"/>
          </p:cNvSpPr>
          <p:nvPr/>
        </p:nvSpPr>
        <p:spPr bwMode="auto">
          <a:xfrm>
            <a:off x="467544" y="987574"/>
            <a:ext cx="1243885" cy="1243212"/>
          </a:xfrm>
          <a:prstGeom prst="ellipse">
            <a:avLst/>
          </a:prstGeom>
          <a:solidFill>
            <a:schemeClr val="accent1"/>
          </a:solidFill>
          <a:ln w="190500" cap="sq" cmpd="sng">
            <a:solidFill>
              <a:schemeClr val="bg1">
                <a:lumMod val="65000"/>
              </a:schemeClr>
            </a:solidFill>
            <a:round/>
            <a:headEnd/>
            <a:tailEnd/>
          </a:ln>
        </p:spPr>
        <p:txBody>
          <a:bodyPr lIns="68577" tIns="34288" rIns="68577" bIns="34288" anchor="ctr"/>
          <a:lstStyle/>
          <a:p>
            <a:pPr algn="ctr"/>
            <a:r>
              <a:rPr lang="en-US" altLang="zh-CN" sz="1400" b="1">
                <a:solidFill>
                  <a:schemeClr val="bg1"/>
                </a:solidFill>
                <a:latin typeface="+mj-lt"/>
                <a:ea typeface="微软雅黑" pitchFamily="34" charset="-122"/>
                <a:sym typeface="宋体" panose="02010600030101010101" pitchFamily="2" charset="-122"/>
              </a:rPr>
              <a:t>TÌNH HUỐNG</a:t>
            </a:r>
            <a:endParaRPr lang="zh-CN" altLang="zh-CN" sz="1400" b="1" dirty="0">
              <a:solidFill>
                <a:schemeClr val="bg1"/>
              </a:solidFill>
              <a:latin typeface="+mj-lt"/>
              <a:ea typeface="微软雅黑" pitchFamily="34" charset="-122"/>
              <a:sym typeface="宋体" panose="02010600030101010101" pitchFamily="2" charset="-122"/>
            </a:endParaRPr>
          </a:p>
        </p:txBody>
      </p:sp>
      <p:sp>
        <p:nvSpPr>
          <p:cNvPr id="20" name="TextBox 4">
            <a:extLst>
              <a:ext uri="{FF2B5EF4-FFF2-40B4-BE49-F238E27FC236}">
                <a16:creationId xmlns:a16="http://schemas.microsoft.com/office/drawing/2014/main" id="{8D843020-FD18-4E86-9D1B-B41A041597C4}"/>
              </a:ext>
            </a:extLst>
          </p:cNvPr>
          <p:cNvSpPr txBox="1"/>
          <p:nvPr/>
        </p:nvSpPr>
        <p:spPr>
          <a:xfrm>
            <a:off x="1950069" y="1359752"/>
            <a:ext cx="5554510" cy="1792794"/>
          </a:xfrm>
          <a:prstGeom prst="rect">
            <a:avLst/>
          </a:prstGeom>
          <a:noFill/>
        </p:spPr>
        <p:txBody>
          <a:bodyPr wrap="square" lIns="68577" tIns="34288" rIns="68577" bIns="34288" rtlCol="0">
            <a:spAutoFit/>
          </a:bodyPr>
          <a:lstStyle/>
          <a:p>
            <a:r>
              <a:rPr lang="en-US" sz="1400" b="1">
                <a:latin typeface="#9Slide02 Tieu de rat dai 01" panose="02000000000000000000" pitchFamily="2" charset="0"/>
                <a:ea typeface="#9Slide02 Tieu de rat dai 01" panose="02000000000000000000" pitchFamily="2" charset="0"/>
              </a:rPr>
              <a:t>Câu 4: Một Uỷ viên Ban chấp hành Huyện đoàn vi phạm kỷ luật đến mức phải cách chức Uỷ viên Ban chấp hành nhưng Ban chấp hành chưa xem xét quyết định kỷ luật. Khi chuẩn bị nhân sự Đại hội đại biểu Huyện Đoàn, Ban chấp hành huyện đoàn gợi ý đồng chí đó rút khỏi danh sách đại biểu, việc đó đúng hay sai? Nếu đồng chí đó không tự ý rút khỏi danh sách đại biểu bằng đơn hoặc bằng ý kiến chính thức trong cuộc họp ghi biên bản, Ban Chấp hành Huyện Đoàn không triệu tập đồng chí đó đên dự đại hội là đúng hay sai?</a:t>
            </a:r>
            <a:endParaRPr lang="vi-VN" sz="1400">
              <a:latin typeface="#9Slide02 Tieu de rat dai 01" panose="02000000000000000000" pitchFamily="2" charset="0"/>
              <a:ea typeface="#9Slide02 Tieu de rat dai 01" panose="02000000000000000000" pitchFamily="2" charset="0"/>
            </a:endParaRPr>
          </a:p>
        </p:txBody>
      </p:sp>
      <p:sp>
        <p:nvSpPr>
          <p:cNvPr id="21" name="椭圆 64">
            <a:extLst>
              <a:ext uri="{FF2B5EF4-FFF2-40B4-BE49-F238E27FC236}">
                <a16:creationId xmlns:a16="http://schemas.microsoft.com/office/drawing/2014/main" id="{5D406B01-B1AF-4FC7-9B8D-8AB37A3106B2}"/>
              </a:ext>
            </a:extLst>
          </p:cNvPr>
          <p:cNvSpPr>
            <a:spLocks noChangeArrowheads="1"/>
          </p:cNvSpPr>
          <p:nvPr/>
        </p:nvSpPr>
        <p:spPr bwMode="auto">
          <a:xfrm>
            <a:off x="7504579" y="2715766"/>
            <a:ext cx="1243885" cy="1243212"/>
          </a:xfrm>
          <a:prstGeom prst="ellipse">
            <a:avLst/>
          </a:prstGeom>
          <a:solidFill>
            <a:schemeClr val="accent2"/>
          </a:solidFill>
          <a:ln w="190500" cap="sq" cmpd="sng">
            <a:solidFill>
              <a:schemeClr val="bg1">
                <a:lumMod val="65000"/>
              </a:schemeClr>
            </a:solidFill>
            <a:round/>
            <a:headEnd/>
            <a:tailEnd/>
          </a:ln>
        </p:spPr>
        <p:txBody>
          <a:bodyPr lIns="68577" tIns="34288" rIns="68577" bIns="34288" anchor="ctr"/>
          <a:lstStyle/>
          <a:p>
            <a:pPr algn="ctr"/>
            <a:r>
              <a:rPr lang="en-US" altLang="zh-CN" b="1">
                <a:solidFill>
                  <a:schemeClr val="bg1"/>
                </a:solidFill>
                <a:latin typeface="+mj-lt"/>
                <a:ea typeface="微软雅黑" pitchFamily="34" charset="-122"/>
                <a:sym typeface="宋体" panose="02010600030101010101" pitchFamily="2" charset="-122"/>
              </a:rPr>
              <a:t>TRẢ LỜI</a:t>
            </a:r>
            <a:endParaRPr lang="zh-CN" altLang="zh-CN" b="1" dirty="0">
              <a:solidFill>
                <a:schemeClr val="bg1"/>
              </a:solidFill>
              <a:latin typeface="+mj-lt"/>
              <a:ea typeface="微软雅黑" pitchFamily="34" charset="-122"/>
              <a:sym typeface="宋体" panose="02010600030101010101" pitchFamily="2" charset="-122"/>
            </a:endParaRPr>
          </a:p>
        </p:txBody>
      </p:sp>
      <p:sp>
        <p:nvSpPr>
          <p:cNvPr id="23" name="TextBox 6">
            <a:extLst>
              <a:ext uri="{FF2B5EF4-FFF2-40B4-BE49-F238E27FC236}">
                <a16:creationId xmlns:a16="http://schemas.microsoft.com/office/drawing/2014/main" id="{3C5178E0-03D6-4AD0-BFCF-0C13FE8EC626}"/>
              </a:ext>
            </a:extLst>
          </p:cNvPr>
          <p:cNvSpPr txBox="1"/>
          <p:nvPr/>
        </p:nvSpPr>
        <p:spPr>
          <a:xfrm>
            <a:off x="395536" y="3337376"/>
            <a:ext cx="7109043" cy="1546573"/>
          </a:xfrm>
          <a:prstGeom prst="rect">
            <a:avLst/>
          </a:prstGeom>
          <a:noFill/>
        </p:spPr>
        <p:txBody>
          <a:bodyPr wrap="square" lIns="68577" tIns="34288" rIns="68577" bIns="34288" rtlCol="0">
            <a:spAutoFit/>
          </a:bodyPr>
          <a:lstStyle/>
          <a:p>
            <a:r>
              <a:rPr lang="en-US" sz="1200"/>
              <a:t>Trường hợp này về thực tế là đồng chí Uỷ viên Ban Chấp hành đã vi phạm nghiêm trọng kỷ luật đoàn (đến mức phải cách chức) nhưng vì lý do nào đó Ban Chấp hành chưa xử lý kịp thời nên phải gợi ý đồng chí đó rút khỏi danh sách đại biểu để tránh làm ảnh hưởng đến sự tín nhiệm của cá nhân đồng chí đó, uy tín của tổ chức đoàn, chất lượng đại biểu và tiến trình đại hội. Nếu đồng chí đó không tự rút khỏi danh sách đại biểu mà cấp bộ đoàn không triệu tập đồng chí đó đến đại hội là vi phạm quy định của Điều lệ Đoàn và Hướng dẫn thực hiện Điều lệ Đoàn. Tuy nhiên, Ban Thẩm tra tư cách đại biểu phải báo cáo với Đại hội để xem xét quyết định đồng chí có đủ tư cách là đại biểu chính thức hay không.</a:t>
            </a:r>
            <a:endParaRPr lang="vi-VN" sz="1050"/>
          </a:p>
        </p:txBody>
      </p:sp>
    </p:spTree>
    <p:extLst>
      <p:ext uri="{BB962C8B-B14F-4D97-AF65-F5344CB8AC3E}">
        <p14:creationId xmlns:p14="http://schemas.microsoft.com/office/powerpoint/2010/main" val="660229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0-#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par>
                                <p:cTn id="20" presetID="8" presetClass="emph" presetSubtype="0" fill="hold" grpId="1" nodeType="withEffect">
                                  <p:stCondLst>
                                    <p:cond delay="0"/>
                                  </p:stCondLst>
                                  <p:childTnLst>
                                    <p:animRot by="21600000">
                                      <p:cBhvr>
                                        <p:cTn id="21" dur="500" fill="hold"/>
                                        <p:tgtEl>
                                          <p:spTgt spid="19"/>
                                        </p:tgtEl>
                                        <p:attrNameLst>
                                          <p:attrName>r</p:attrName>
                                        </p:attrNameLst>
                                      </p:cBhvr>
                                    </p:animRo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2000"/>
                            </p:stCondLst>
                            <p:childTnLst>
                              <p:par>
                                <p:cTn id="27" presetID="12" presetClass="entr" presetSubtype="4"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slide(fromBottom)">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1+#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par>
                                <p:cTn id="36" presetID="8" presetClass="emph" presetSubtype="0" fill="hold" grpId="1" nodeType="withEffect">
                                  <p:stCondLst>
                                    <p:cond delay="0"/>
                                  </p:stCondLst>
                                  <p:childTnLst>
                                    <p:animRot by="-21600000">
                                      <p:cBhvr>
                                        <p:cTn id="37" dur="500" fill="hold"/>
                                        <p:tgtEl>
                                          <p:spTgt spid="21"/>
                                        </p:tgtEl>
                                        <p:attrNameLst>
                                          <p:attrName>r</p:attrName>
                                        </p:attrNameLst>
                                      </p:cBhvr>
                                    </p:animRot>
                                  </p:childTnLst>
                                </p:cTn>
                              </p:par>
                              <p:par>
                                <p:cTn id="38" presetID="22" presetClass="entr" presetSubtype="2"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righ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slide(fromBottom)">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22" grpId="0"/>
      <p:bldP spid="17" grpId="0" animBg="1"/>
      <p:bldP spid="18" grpId="0" animBg="1"/>
      <p:bldP spid="19" grpId="0" animBg="1"/>
      <p:bldP spid="19" grpId="1" animBg="1"/>
      <p:bldP spid="20" grpId="0"/>
      <p:bldP spid="21" grpId="0" animBg="1"/>
      <p:bldP spid="21" grpId="1" animBg="1"/>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TextBox 14"/>
          <p:cNvSpPr txBox="1">
            <a:spLocks noChangeArrowheads="1"/>
          </p:cNvSpPr>
          <p:nvPr/>
        </p:nvSpPr>
        <p:spPr bwMode="auto">
          <a:xfrm>
            <a:off x="611560" y="186194"/>
            <a:ext cx="8496944" cy="369332"/>
          </a:xfrm>
          <a:prstGeom prst="rect">
            <a:avLst/>
          </a:prstGeom>
          <a:noFill/>
          <a:ln w="9525">
            <a:noFill/>
            <a:miter lim="800000"/>
          </a:ln>
        </p:spPr>
        <p:txBody>
          <a:bodyPr wrap="square">
            <a:spAutoFit/>
          </a:bodyPr>
          <a:lstStyle/>
          <a:p>
            <a:pPr algn="ctr"/>
            <a:r>
              <a:rPr lang="vi-VN" b="1"/>
              <a:t>MỘT SỐ TÌNH HUỐNG LIÊN QUAN ĐẾN TƯ CÁCH ĐẠI BIÊU</a:t>
            </a:r>
            <a:endParaRPr lang="en-US" b="1" dirty="0"/>
          </a:p>
        </p:txBody>
      </p:sp>
      <p:sp>
        <p:nvSpPr>
          <p:cNvPr id="17" name="矩形 29">
            <a:extLst>
              <a:ext uri="{FF2B5EF4-FFF2-40B4-BE49-F238E27FC236}">
                <a16:creationId xmlns:a16="http://schemas.microsoft.com/office/drawing/2014/main" id="{4C305E87-1FC8-4800-B333-660FD80BD234}"/>
              </a:ext>
            </a:extLst>
          </p:cNvPr>
          <p:cNvSpPr/>
          <p:nvPr/>
        </p:nvSpPr>
        <p:spPr>
          <a:xfrm>
            <a:off x="4710914" y="3197178"/>
            <a:ext cx="2955659" cy="787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zh-CN" altLang="en-US" sz="2399"/>
          </a:p>
        </p:txBody>
      </p:sp>
      <p:sp>
        <p:nvSpPr>
          <p:cNvPr id="18" name="矩形 30">
            <a:extLst>
              <a:ext uri="{FF2B5EF4-FFF2-40B4-BE49-F238E27FC236}">
                <a16:creationId xmlns:a16="http://schemas.microsoft.com/office/drawing/2014/main" id="{AAF7EA29-8729-4789-8499-BBF7DA58C839}"/>
              </a:ext>
            </a:extLst>
          </p:cNvPr>
          <p:cNvSpPr/>
          <p:nvPr/>
        </p:nvSpPr>
        <p:spPr>
          <a:xfrm>
            <a:off x="1601520" y="1234953"/>
            <a:ext cx="2952743" cy="82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zh-CN" altLang="en-US" sz="2399"/>
          </a:p>
        </p:txBody>
      </p:sp>
      <p:sp>
        <p:nvSpPr>
          <p:cNvPr id="19" name="椭圆 64">
            <a:extLst>
              <a:ext uri="{FF2B5EF4-FFF2-40B4-BE49-F238E27FC236}">
                <a16:creationId xmlns:a16="http://schemas.microsoft.com/office/drawing/2014/main" id="{212FE095-7FB3-4DFA-A30C-AB2A9F6DB679}"/>
              </a:ext>
            </a:extLst>
          </p:cNvPr>
          <p:cNvSpPr>
            <a:spLocks noChangeArrowheads="1"/>
          </p:cNvSpPr>
          <p:nvPr/>
        </p:nvSpPr>
        <p:spPr bwMode="auto">
          <a:xfrm>
            <a:off x="467544" y="987574"/>
            <a:ext cx="1243885" cy="1243212"/>
          </a:xfrm>
          <a:prstGeom prst="ellipse">
            <a:avLst/>
          </a:prstGeom>
          <a:solidFill>
            <a:schemeClr val="accent1"/>
          </a:solidFill>
          <a:ln w="190500" cap="sq" cmpd="sng">
            <a:solidFill>
              <a:schemeClr val="bg1">
                <a:lumMod val="65000"/>
              </a:schemeClr>
            </a:solidFill>
            <a:round/>
            <a:headEnd/>
            <a:tailEnd/>
          </a:ln>
        </p:spPr>
        <p:txBody>
          <a:bodyPr lIns="68577" tIns="34288" rIns="68577" bIns="34288" anchor="ctr"/>
          <a:lstStyle/>
          <a:p>
            <a:pPr algn="ctr"/>
            <a:r>
              <a:rPr lang="en-US" altLang="zh-CN" sz="1400" b="1">
                <a:solidFill>
                  <a:schemeClr val="bg1"/>
                </a:solidFill>
                <a:latin typeface="+mj-lt"/>
                <a:ea typeface="微软雅黑" pitchFamily="34" charset="-122"/>
                <a:sym typeface="宋体" panose="02010600030101010101" pitchFamily="2" charset="-122"/>
              </a:rPr>
              <a:t>TÌNH HUỐNG</a:t>
            </a:r>
            <a:endParaRPr lang="zh-CN" altLang="zh-CN" sz="1400" b="1" dirty="0">
              <a:solidFill>
                <a:schemeClr val="bg1"/>
              </a:solidFill>
              <a:latin typeface="+mj-lt"/>
              <a:ea typeface="微软雅黑" pitchFamily="34" charset="-122"/>
              <a:sym typeface="宋体" panose="02010600030101010101" pitchFamily="2" charset="-122"/>
            </a:endParaRPr>
          </a:p>
        </p:txBody>
      </p:sp>
      <p:sp>
        <p:nvSpPr>
          <p:cNvPr id="20" name="TextBox 4">
            <a:extLst>
              <a:ext uri="{FF2B5EF4-FFF2-40B4-BE49-F238E27FC236}">
                <a16:creationId xmlns:a16="http://schemas.microsoft.com/office/drawing/2014/main" id="{8D843020-FD18-4E86-9D1B-B41A041597C4}"/>
              </a:ext>
            </a:extLst>
          </p:cNvPr>
          <p:cNvSpPr txBox="1"/>
          <p:nvPr/>
        </p:nvSpPr>
        <p:spPr>
          <a:xfrm>
            <a:off x="1950069" y="1359752"/>
            <a:ext cx="5554510" cy="1731239"/>
          </a:xfrm>
          <a:prstGeom prst="rect">
            <a:avLst/>
          </a:prstGeom>
          <a:noFill/>
        </p:spPr>
        <p:txBody>
          <a:bodyPr wrap="square" lIns="68577" tIns="34288" rIns="68577" bIns="34288" rtlCol="0">
            <a:spAutoFit/>
          </a:bodyPr>
          <a:lstStyle/>
          <a:p>
            <a:r>
              <a:rPr lang="en-US" b="1"/>
              <a:t>Câu 5: Một đoàn viên vi phạm khuyết điểm và bị xử lý kỷ luật với hình thức cảnh cáo chuyển đến sinh hoạt taị một Đoàn cơ sở mới. Đoàn viên đó được bầu làm đại biểu chính thức đi dự Đại hội Đại biểu Đoàn cấp trên. Việc này đúng hay sai?</a:t>
            </a:r>
            <a:endParaRPr lang="vi-VN"/>
          </a:p>
        </p:txBody>
      </p:sp>
      <p:sp>
        <p:nvSpPr>
          <p:cNvPr id="21" name="椭圆 64">
            <a:extLst>
              <a:ext uri="{FF2B5EF4-FFF2-40B4-BE49-F238E27FC236}">
                <a16:creationId xmlns:a16="http://schemas.microsoft.com/office/drawing/2014/main" id="{5D406B01-B1AF-4FC7-9B8D-8AB37A3106B2}"/>
              </a:ext>
            </a:extLst>
          </p:cNvPr>
          <p:cNvSpPr>
            <a:spLocks noChangeArrowheads="1"/>
          </p:cNvSpPr>
          <p:nvPr/>
        </p:nvSpPr>
        <p:spPr bwMode="auto">
          <a:xfrm>
            <a:off x="7504579" y="2715766"/>
            <a:ext cx="1243885" cy="1243212"/>
          </a:xfrm>
          <a:prstGeom prst="ellipse">
            <a:avLst/>
          </a:prstGeom>
          <a:solidFill>
            <a:schemeClr val="accent2"/>
          </a:solidFill>
          <a:ln w="190500" cap="sq" cmpd="sng">
            <a:solidFill>
              <a:schemeClr val="bg1">
                <a:lumMod val="65000"/>
              </a:schemeClr>
            </a:solidFill>
            <a:round/>
            <a:headEnd/>
            <a:tailEnd/>
          </a:ln>
        </p:spPr>
        <p:txBody>
          <a:bodyPr lIns="68577" tIns="34288" rIns="68577" bIns="34288" anchor="ctr"/>
          <a:lstStyle/>
          <a:p>
            <a:pPr algn="ctr"/>
            <a:r>
              <a:rPr lang="en-US" altLang="zh-CN" b="1">
                <a:solidFill>
                  <a:schemeClr val="bg1"/>
                </a:solidFill>
                <a:latin typeface="+mj-lt"/>
                <a:ea typeface="微软雅黑" pitchFamily="34" charset="-122"/>
                <a:sym typeface="宋体" panose="02010600030101010101" pitchFamily="2" charset="-122"/>
              </a:rPr>
              <a:t>TRẢ LỜI</a:t>
            </a:r>
            <a:endParaRPr lang="zh-CN" altLang="zh-CN" b="1" dirty="0">
              <a:solidFill>
                <a:schemeClr val="bg1"/>
              </a:solidFill>
              <a:latin typeface="+mj-lt"/>
              <a:ea typeface="微软雅黑" pitchFamily="34" charset="-122"/>
              <a:sym typeface="宋体" panose="02010600030101010101" pitchFamily="2" charset="-122"/>
            </a:endParaRPr>
          </a:p>
        </p:txBody>
      </p:sp>
      <p:sp>
        <p:nvSpPr>
          <p:cNvPr id="23" name="TextBox 6">
            <a:extLst>
              <a:ext uri="{FF2B5EF4-FFF2-40B4-BE49-F238E27FC236}">
                <a16:creationId xmlns:a16="http://schemas.microsoft.com/office/drawing/2014/main" id="{3C5178E0-03D6-4AD0-BFCF-0C13FE8EC626}"/>
              </a:ext>
            </a:extLst>
          </p:cNvPr>
          <p:cNvSpPr txBox="1"/>
          <p:nvPr/>
        </p:nvSpPr>
        <p:spPr>
          <a:xfrm>
            <a:off x="395536" y="3337376"/>
            <a:ext cx="7109043" cy="1361907"/>
          </a:xfrm>
          <a:prstGeom prst="rect">
            <a:avLst/>
          </a:prstGeom>
          <a:noFill/>
        </p:spPr>
        <p:txBody>
          <a:bodyPr wrap="square" lIns="68577" tIns="34288" rIns="68577" bIns="34288" rtlCol="0">
            <a:spAutoFit/>
          </a:bodyPr>
          <a:lstStyle/>
          <a:p>
            <a:r>
              <a:rPr lang="en-US" sz="1400"/>
              <a:t>Mục 4, Điều 7, Điều lệ Đoàn quy định: “</a:t>
            </a:r>
            <a:r>
              <a:rPr lang="en-US" sz="1400" i="1"/>
              <a:t>Đại biểu dự Đại hội, phải được đại hội biểu quyết công nhận về tư cách đại biểu. Ban chấp hành cấp triệu tập đại hội không được bác bỏ tư cách địa biểu do cấp dưới bầu, trừ trường hợp đại biểu bị kỷ luật từ cảnh cáo trở lên mà chưa được quyết định công nhận tiến bộ</a:t>
            </a:r>
            <a:r>
              <a:rPr lang="en-US" sz="1400"/>
              <a:t>”. Như vậy việc bầu đồng chí đó làm đại biểu chính thức đi dự Đại hội đại biểu Đoàn cấp trên là sai với quy định của Điều lệ Đoàn.</a:t>
            </a:r>
            <a:endParaRPr lang="vi-VN" sz="1400"/>
          </a:p>
        </p:txBody>
      </p:sp>
    </p:spTree>
    <p:extLst>
      <p:ext uri="{BB962C8B-B14F-4D97-AF65-F5344CB8AC3E}">
        <p14:creationId xmlns:p14="http://schemas.microsoft.com/office/powerpoint/2010/main" val="980117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0-#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par>
                                <p:cTn id="20" presetID="8" presetClass="emph" presetSubtype="0" fill="hold" grpId="1" nodeType="withEffect">
                                  <p:stCondLst>
                                    <p:cond delay="0"/>
                                  </p:stCondLst>
                                  <p:childTnLst>
                                    <p:animRot by="21600000">
                                      <p:cBhvr>
                                        <p:cTn id="21" dur="500" fill="hold"/>
                                        <p:tgtEl>
                                          <p:spTgt spid="19"/>
                                        </p:tgtEl>
                                        <p:attrNameLst>
                                          <p:attrName>r</p:attrName>
                                        </p:attrNameLst>
                                      </p:cBhvr>
                                    </p:animRo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2000"/>
                            </p:stCondLst>
                            <p:childTnLst>
                              <p:par>
                                <p:cTn id="27" presetID="12" presetClass="entr" presetSubtype="4"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slide(fromBottom)">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1+#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par>
                                <p:cTn id="36" presetID="8" presetClass="emph" presetSubtype="0" fill="hold" grpId="1" nodeType="withEffect">
                                  <p:stCondLst>
                                    <p:cond delay="0"/>
                                  </p:stCondLst>
                                  <p:childTnLst>
                                    <p:animRot by="-21600000">
                                      <p:cBhvr>
                                        <p:cTn id="37" dur="500" fill="hold"/>
                                        <p:tgtEl>
                                          <p:spTgt spid="21"/>
                                        </p:tgtEl>
                                        <p:attrNameLst>
                                          <p:attrName>r</p:attrName>
                                        </p:attrNameLst>
                                      </p:cBhvr>
                                    </p:animRot>
                                  </p:childTnLst>
                                </p:cTn>
                              </p:par>
                              <p:par>
                                <p:cTn id="38" presetID="22" presetClass="entr" presetSubtype="2"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righ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slide(fromBottom)">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22" grpId="0"/>
      <p:bldP spid="17" grpId="0" animBg="1"/>
      <p:bldP spid="18" grpId="0" animBg="1"/>
      <p:bldP spid="19" grpId="0" animBg="1"/>
      <p:bldP spid="19" grpId="1" animBg="1"/>
      <p:bldP spid="20" grpId="0"/>
      <p:bldP spid="21" grpId="0" animBg="1"/>
      <p:bldP spid="21" grpId="1" animBg="1"/>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TextBox 14"/>
          <p:cNvSpPr txBox="1">
            <a:spLocks noChangeArrowheads="1"/>
          </p:cNvSpPr>
          <p:nvPr/>
        </p:nvSpPr>
        <p:spPr bwMode="auto">
          <a:xfrm>
            <a:off x="611560" y="186194"/>
            <a:ext cx="8496944" cy="369332"/>
          </a:xfrm>
          <a:prstGeom prst="rect">
            <a:avLst/>
          </a:prstGeom>
          <a:noFill/>
          <a:ln w="9525">
            <a:noFill/>
            <a:miter lim="800000"/>
          </a:ln>
        </p:spPr>
        <p:txBody>
          <a:bodyPr wrap="square">
            <a:spAutoFit/>
          </a:bodyPr>
          <a:lstStyle/>
          <a:p>
            <a:pPr algn="ctr"/>
            <a:r>
              <a:rPr lang="vi-VN" b="1"/>
              <a:t>MỘT SỐ TÌNH HUỐNG LIÊN QUAN ĐẾN TƯ CÁCH ĐẠI BIÊU</a:t>
            </a:r>
            <a:endParaRPr lang="en-US" b="1" dirty="0"/>
          </a:p>
        </p:txBody>
      </p:sp>
      <p:sp>
        <p:nvSpPr>
          <p:cNvPr id="17" name="矩形 29">
            <a:extLst>
              <a:ext uri="{FF2B5EF4-FFF2-40B4-BE49-F238E27FC236}">
                <a16:creationId xmlns:a16="http://schemas.microsoft.com/office/drawing/2014/main" id="{4C305E87-1FC8-4800-B333-660FD80BD234}"/>
              </a:ext>
            </a:extLst>
          </p:cNvPr>
          <p:cNvSpPr/>
          <p:nvPr/>
        </p:nvSpPr>
        <p:spPr>
          <a:xfrm>
            <a:off x="4710914" y="2477098"/>
            <a:ext cx="2955659" cy="787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zh-CN" altLang="en-US" sz="2399"/>
          </a:p>
        </p:txBody>
      </p:sp>
      <p:sp>
        <p:nvSpPr>
          <p:cNvPr id="18" name="矩形 30">
            <a:extLst>
              <a:ext uri="{FF2B5EF4-FFF2-40B4-BE49-F238E27FC236}">
                <a16:creationId xmlns:a16="http://schemas.microsoft.com/office/drawing/2014/main" id="{AAF7EA29-8729-4789-8499-BBF7DA58C839}"/>
              </a:ext>
            </a:extLst>
          </p:cNvPr>
          <p:cNvSpPr/>
          <p:nvPr/>
        </p:nvSpPr>
        <p:spPr>
          <a:xfrm>
            <a:off x="1601520" y="1234953"/>
            <a:ext cx="2952743" cy="82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zh-CN" altLang="en-US" sz="2399"/>
          </a:p>
        </p:txBody>
      </p:sp>
      <p:sp>
        <p:nvSpPr>
          <p:cNvPr id="19" name="椭圆 64">
            <a:extLst>
              <a:ext uri="{FF2B5EF4-FFF2-40B4-BE49-F238E27FC236}">
                <a16:creationId xmlns:a16="http://schemas.microsoft.com/office/drawing/2014/main" id="{212FE095-7FB3-4DFA-A30C-AB2A9F6DB679}"/>
              </a:ext>
            </a:extLst>
          </p:cNvPr>
          <p:cNvSpPr>
            <a:spLocks noChangeArrowheads="1"/>
          </p:cNvSpPr>
          <p:nvPr/>
        </p:nvSpPr>
        <p:spPr bwMode="auto">
          <a:xfrm>
            <a:off x="467544" y="987574"/>
            <a:ext cx="1243885" cy="1243212"/>
          </a:xfrm>
          <a:prstGeom prst="ellipse">
            <a:avLst/>
          </a:prstGeom>
          <a:solidFill>
            <a:schemeClr val="accent1"/>
          </a:solidFill>
          <a:ln w="190500" cap="sq" cmpd="sng">
            <a:solidFill>
              <a:schemeClr val="bg1">
                <a:lumMod val="65000"/>
              </a:schemeClr>
            </a:solidFill>
            <a:round/>
            <a:headEnd/>
            <a:tailEnd/>
          </a:ln>
        </p:spPr>
        <p:txBody>
          <a:bodyPr lIns="68577" tIns="34288" rIns="68577" bIns="34288" anchor="ctr"/>
          <a:lstStyle/>
          <a:p>
            <a:pPr algn="ctr"/>
            <a:r>
              <a:rPr lang="en-US" altLang="zh-CN" sz="1400" b="1">
                <a:solidFill>
                  <a:schemeClr val="bg1"/>
                </a:solidFill>
                <a:latin typeface="+mj-lt"/>
                <a:ea typeface="微软雅黑" pitchFamily="34" charset="-122"/>
                <a:sym typeface="宋体" panose="02010600030101010101" pitchFamily="2" charset="-122"/>
              </a:rPr>
              <a:t>TÌNH HUỐNG</a:t>
            </a:r>
            <a:endParaRPr lang="zh-CN" altLang="zh-CN" sz="1400" b="1" dirty="0">
              <a:solidFill>
                <a:schemeClr val="bg1"/>
              </a:solidFill>
              <a:latin typeface="+mj-lt"/>
              <a:ea typeface="微软雅黑" pitchFamily="34" charset="-122"/>
              <a:sym typeface="宋体" panose="02010600030101010101" pitchFamily="2" charset="-122"/>
            </a:endParaRPr>
          </a:p>
        </p:txBody>
      </p:sp>
      <p:sp>
        <p:nvSpPr>
          <p:cNvPr id="20" name="TextBox 4">
            <a:extLst>
              <a:ext uri="{FF2B5EF4-FFF2-40B4-BE49-F238E27FC236}">
                <a16:creationId xmlns:a16="http://schemas.microsoft.com/office/drawing/2014/main" id="{8D843020-FD18-4E86-9D1B-B41A041597C4}"/>
              </a:ext>
            </a:extLst>
          </p:cNvPr>
          <p:cNvSpPr txBox="1"/>
          <p:nvPr/>
        </p:nvSpPr>
        <p:spPr>
          <a:xfrm>
            <a:off x="1950069" y="1359752"/>
            <a:ext cx="5554510" cy="1177241"/>
          </a:xfrm>
          <a:prstGeom prst="rect">
            <a:avLst/>
          </a:prstGeom>
          <a:noFill/>
        </p:spPr>
        <p:txBody>
          <a:bodyPr wrap="square" lIns="68577" tIns="34288" rIns="68577" bIns="34288" rtlCol="0">
            <a:spAutoFit/>
          </a:bodyPr>
          <a:lstStyle/>
          <a:p>
            <a:r>
              <a:rPr lang="en-US" b="1"/>
              <a:t>Câu 6: Đại hội nào có Ban thẩm tra tư cách đại biểu? Ban thẩm tra tư cách đại biểu có phải điều hành đại hội thông qua tư cách đại biểu của Đại hội không?</a:t>
            </a:r>
            <a:endParaRPr lang="vi-VN"/>
          </a:p>
        </p:txBody>
      </p:sp>
      <p:sp>
        <p:nvSpPr>
          <p:cNvPr id="21" name="椭圆 64">
            <a:extLst>
              <a:ext uri="{FF2B5EF4-FFF2-40B4-BE49-F238E27FC236}">
                <a16:creationId xmlns:a16="http://schemas.microsoft.com/office/drawing/2014/main" id="{5D406B01-B1AF-4FC7-9B8D-8AB37A3106B2}"/>
              </a:ext>
            </a:extLst>
          </p:cNvPr>
          <p:cNvSpPr>
            <a:spLocks noChangeArrowheads="1"/>
          </p:cNvSpPr>
          <p:nvPr/>
        </p:nvSpPr>
        <p:spPr bwMode="auto">
          <a:xfrm>
            <a:off x="7504579" y="1995686"/>
            <a:ext cx="1243885" cy="1243212"/>
          </a:xfrm>
          <a:prstGeom prst="ellipse">
            <a:avLst/>
          </a:prstGeom>
          <a:solidFill>
            <a:schemeClr val="accent2"/>
          </a:solidFill>
          <a:ln w="190500" cap="sq" cmpd="sng">
            <a:solidFill>
              <a:schemeClr val="bg1">
                <a:lumMod val="65000"/>
              </a:schemeClr>
            </a:solidFill>
            <a:round/>
            <a:headEnd/>
            <a:tailEnd/>
          </a:ln>
        </p:spPr>
        <p:txBody>
          <a:bodyPr lIns="68577" tIns="34288" rIns="68577" bIns="34288" anchor="ctr"/>
          <a:lstStyle/>
          <a:p>
            <a:pPr algn="ctr"/>
            <a:r>
              <a:rPr lang="en-US" altLang="zh-CN" b="1">
                <a:solidFill>
                  <a:schemeClr val="bg1"/>
                </a:solidFill>
                <a:latin typeface="+mj-lt"/>
                <a:ea typeface="微软雅黑" pitchFamily="34" charset="-122"/>
                <a:sym typeface="宋体" panose="02010600030101010101" pitchFamily="2" charset="-122"/>
              </a:rPr>
              <a:t>TRẢ LỜI</a:t>
            </a:r>
            <a:endParaRPr lang="zh-CN" altLang="zh-CN" b="1" dirty="0">
              <a:solidFill>
                <a:schemeClr val="bg1"/>
              </a:solidFill>
              <a:latin typeface="+mj-lt"/>
              <a:ea typeface="微软雅黑" pitchFamily="34" charset="-122"/>
              <a:sym typeface="宋体" panose="02010600030101010101" pitchFamily="2" charset="-122"/>
            </a:endParaRPr>
          </a:p>
        </p:txBody>
      </p:sp>
      <p:sp>
        <p:nvSpPr>
          <p:cNvPr id="23" name="TextBox 6">
            <a:extLst>
              <a:ext uri="{FF2B5EF4-FFF2-40B4-BE49-F238E27FC236}">
                <a16:creationId xmlns:a16="http://schemas.microsoft.com/office/drawing/2014/main" id="{3C5178E0-03D6-4AD0-BFCF-0C13FE8EC626}"/>
              </a:ext>
            </a:extLst>
          </p:cNvPr>
          <p:cNvSpPr txBox="1"/>
          <p:nvPr/>
        </p:nvSpPr>
        <p:spPr>
          <a:xfrm>
            <a:off x="395536" y="2617296"/>
            <a:ext cx="7109043" cy="2285237"/>
          </a:xfrm>
          <a:prstGeom prst="rect">
            <a:avLst/>
          </a:prstGeom>
          <a:noFill/>
        </p:spPr>
        <p:txBody>
          <a:bodyPr wrap="square" lIns="68577" tIns="34288" rIns="68577" bIns="34288" rtlCol="0">
            <a:spAutoFit/>
          </a:bodyPr>
          <a:lstStyle/>
          <a:p>
            <a:r>
              <a:rPr lang="en-US" sz="1200">
                <a:latin typeface="#9Slide02 Noi dung rat dai" panose="02000000000000000000" pitchFamily="2" charset="0"/>
                <a:ea typeface="#9Slide02 Noi dung rat dai" panose="02000000000000000000" pitchFamily="2" charset="0"/>
              </a:rPr>
              <a:t>Đại hội đại biểu các cấp từ Đoàn cơ sở trở lên đều có Ban Thẩm tra tư cách đại biểu (trừ Đại hội Chi đoàn và Đại hội toàn thể đoàn viên).</a:t>
            </a:r>
            <a:endParaRPr lang="vi-VN" sz="1200">
              <a:latin typeface="#9Slide02 Noi dung rat dai" panose="02000000000000000000" pitchFamily="2" charset="0"/>
              <a:ea typeface="#9Slide02 Noi dung rat dai" panose="02000000000000000000" pitchFamily="2" charset="0"/>
            </a:endParaRPr>
          </a:p>
          <a:p>
            <a:r>
              <a:rPr lang="en-US" sz="1200">
                <a:latin typeface="#9Slide02 Noi dung rat dai" panose="02000000000000000000" pitchFamily="2" charset="0"/>
                <a:ea typeface="#9Slide02 Noi dung rat dai" panose="02000000000000000000" pitchFamily="2" charset="0"/>
              </a:rPr>
              <a:t>Ban Thẩm tra tư cách đại biểu có nhiệm vụ: </a:t>
            </a:r>
            <a:endParaRPr lang="vi-VN" sz="1200">
              <a:latin typeface="#9Slide02 Noi dung rat dai" panose="02000000000000000000" pitchFamily="2" charset="0"/>
              <a:ea typeface="#9Slide02 Noi dung rat dai" panose="02000000000000000000" pitchFamily="2" charset="0"/>
            </a:endParaRPr>
          </a:p>
          <a:p>
            <a:r>
              <a:rPr lang="en-US" sz="1200">
                <a:latin typeface="#9Slide02 Noi dung rat dai" panose="02000000000000000000" pitchFamily="2" charset="0"/>
                <a:ea typeface="#9Slide02 Noi dung rat dai" panose="02000000000000000000" pitchFamily="2" charset="0"/>
              </a:rPr>
              <a:t>1. Căn cứ vào các tiêu chuẩn đại biểu và các nguyên tắc, thủ tục về bầu cử để xem xét tư cách đại biểu do cấp dưới bầu lên.</a:t>
            </a:r>
            <a:endParaRPr lang="vi-VN" sz="1200">
              <a:latin typeface="#9Slide02 Noi dung rat dai" panose="02000000000000000000" pitchFamily="2" charset="0"/>
              <a:ea typeface="#9Slide02 Noi dung rat dai" panose="02000000000000000000" pitchFamily="2" charset="0"/>
            </a:endParaRPr>
          </a:p>
          <a:p>
            <a:r>
              <a:rPr lang="en-US" sz="1200">
                <a:latin typeface="#9Slide02 Noi dung rat dai" panose="02000000000000000000" pitchFamily="2" charset="0"/>
                <a:ea typeface="#9Slide02 Noi dung rat dai" panose="02000000000000000000" pitchFamily="2" charset="0"/>
              </a:rPr>
              <a:t>2. Giải quyết các đơn thư tố cáo, khiếu nại về tư cách đại biểu.</a:t>
            </a:r>
            <a:endParaRPr lang="vi-VN" sz="1200">
              <a:latin typeface="#9Slide02 Noi dung rat dai" panose="02000000000000000000" pitchFamily="2" charset="0"/>
              <a:ea typeface="#9Slide02 Noi dung rat dai" panose="02000000000000000000" pitchFamily="2" charset="0"/>
            </a:endParaRPr>
          </a:p>
          <a:p>
            <a:r>
              <a:rPr lang="en-US" sz="1200" spc="-40">
                <a:latin typeface="#9Slide02 Noi dung rat dai" panose="02000000000000000000" pitchFamily="2" charset="0"/>
                <a:ea typeface="#9Slide02 Noi dung rat dai" panose="02000000000000000000" pitchFamily="2" charset="0"/>
              </a:rPr>
              <a:t>3. Tổng hợp và báo cáo với Đại hội về tình hình đại biểu sau khi đồng chí trưởng ban thẩm tra tư cách đại biểu của Đại hội báo cáo xong thì Đoàn chủ tịch Đại hội điều hành. Đại hội thông qua báo cáo thẩm tra tư cách đại biểu. Nếu có ý kiến chất vấn về một đại biểu nào đó hoặc một vấn đề nào đó thì ban thẩm tra tư cách đại biểu xem xét và trả lời.</a:t>
            </a:r>
            <a:endParaRPr lang="vi-VN" sz="1200" spc="-40">
              <a:latin typeface="#9Slide02 Noi dung rat dai" panose="02000000000000000000" pitchFamily="2" charset="0"/>
              <a:ea typeface="#9Slide02 Noi dung rat dai" panose="02000000000000000000" pitchFamily="2" charset="0"/>
            </a:endParaRPr>
          </a:p>
          <a:p>
            <a:r>
              <a:rPr lang="en-US" sz="1200">
                <a:latin typeface="#9Slide02 Noi dung rat dai" panose="02000000000000000000" pitchFamily="2" charset="0"/>
                <a:ea typeface="#9Slide02 Noi dung rat dai" panose="02000000000000000000" pitchFamily="2" charset="0"/>
              </a:rPr>
              <a:t>Trường hợp đồng chí trưởng ban thẩm tra tư cách đại biểu là thành viên Đoàn chủ tịch Đại hội và được Đoàn chủ tịch Đại hội phân công thì sau khi trình bày xong báo cáo thẩm tra tư cách đại biểu, đồng chí đó có thể trực tiếp điều hành Đại hội thông qua báo cáo thẩm tra tư cách đại biểu ( bằng hình thức giơ tay biểu quyết).</a:t>
            </a:r>
            <a:endParaRPr lang="vi-VN" sz="1200">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2742211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0-#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par>
                                <p:cTn id="20" presetID="8" presetClass="emph" presetSubtype="0" fill="hold" grpId="1" nodeType="withEffect">
                                  <p:stCondLst>
                                    <p:cond delay="0"/>
                                  </p:stCondLst>
                                  <p:childTnLst>
                                    <p:animRot by="21600000">
                                      <p:cBhvr>
                                        <p:cTn id="21" dur="500" fill="hold"/>
                                        <p:tgtEl>
                                          <p:spTgt spid="19"/>
                                        </p:tgtEl>
                                        <p:attrNameLst>
                                          <p:attrName>r</p:attrName>
                                        </p:attrNameLst>
                                      </p:cBhvr>
                                    </p:animRo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2000"/>
                            </p:stCondLst>
                            <p:childTnLst>
                              <p:par>
                                <p:cTn id="27" presetID="12" presetClass="entr" presetSubtype="4"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slide(fromBottom)">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1+#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par>
                                <p:cTn id="36" presetID="8" presetClass="emph" presetSubtype="0" fill="hold" grpId="1" nodeType="withEffect">
                                  <p:stCondLst>
                                    <p:cond delay="0"/>
                                  </p:stCondLst>
                                  <p:childTnLst>
                                    <p:animRot by="-21600000">
                                      <p:cBhvr>
                                        <p:cTn id="37" dur="500" fill="hold"/>
                                        <p:tgtEl>
                                          <p:spTgt spid="21"/>
                                        </p:tgtEl>
                                        <p:attrNameLst>
                                          <p:attrName>r</p:attrName>
                                        </p:attrNameLst>
                                      </p:cBhvr>
                                    </p:animRot>
                                  </p:childTnLst>
                                </p:cTn>
                              </p:par>
                              <p:par>
                                <p:cTn id="38" presetID="22" presetClass="entr" presetSubtype="2"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righ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slide(fromBottom)">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22" grpId="0"/>
      <p:bldP spid="17" grpId="0" animBg="1"/>
      <p:bldP spid="18" grpId="0" animBg="1"/>
      <p:bldP spid="19" grpId="0" animBg="1"/>
      <p:bldP spid="19" grpId="1" animBg="1"/>
      <p:bldP spid="20" grpId="0"/>
      <p:bldP spid="21" grpId="0" animBg="1"/>
      <p:bldP spid="21" grpId="1" animBg="1"/>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文本框 14">
            <a:extLst>
              <a:ext uri="{FF2B5EF4-FFF2-40B4-BE49-F238E27FC236}">
                <a16:creationId xmlns:a16="http://schemas.microsoft.com/office/drawing/2014/main" id="{B35CE139-2F26-497C-8E16-8243692BC988}"/>
              </a:ext>
            </a:extLst>
          </p:cNvPr>
          <p:cNvSpPr txBox="1"/>
          <p:nvPr/>
        </p:nvSpPr>
        <p:spPr>
          <a:xfrm>
            <a:off x="769457" y="2017752"/>
            <a:ext cx="7605087" cy="1107996"/>
          </a:xfrm>
          <a:prstGeom prst="rect">
            <a:avLst/>
          </a:prstGeom>
          <a:noFill/>
        </p:spPr>
        <p:txBody>
          <a:bodyPr wrap="square" rtlCol="0">
            <a:spAutoFit/>
            <a:scene3d>
              <a:camera prst="orthographicFront"/>
              <a:lightRig rig="threePt" dir="t"/>
            </a:scene3d>
            <a:sp3d contourW="12700"/>
          </a:bodyPr>
          <a:lstStyle/>
          <a:p>
            <a:pPr algn="ctr"/>
            <a:r>
              <a:rPr lang="en-US" sz="6600">
                <a:solidFill>
                  <a:srgbClr val="FFFF00"/>
                </a:solidFill>
                <a:latin typeface="#9Slide03 SFU SwissBT ExtraComp" panose="00000400000000000000" pitchFamily="2" charset="0"/>
                <a:cs typeface="Times New Roman" pitchFamily="18" charset="0"/>
              </a:rPr>
              <a:t>CẢM ƠN ĐÃ LẮNG NGHE!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4"/>
          <p:cNvSpPr txBox="1">
            <a:spLocks noChangeArrowheads="1"/>
          </p:cNvSpPr>
          <p:nvPr/>
        </p:nvSpPr>
        <p:spPr bwMode="auto">
          <a:xfrm>
            <a:off x="611560" y="186194"/>
            <a:ext cx="8280920" cy="369332"/>
          </a:xfrm>
          <a:prstGeom prst="rect">
            <a:avLst/>
          </a:prstGeom>
          <a:noFill/>
          <a:ln w="9525">
            <a:noFill/>
            <a:miter lim="800000"/>
          </a:ln>
        </p:spPr>
        <p:txBody>
          <a:bodyPr wrap="square">
            <a:spAutoFit/>
          </a:bodyPr>
          <a:lstStyle/>
          <a:p>
            <a:r>
              <a:rPr lang="en-US">
                <a:latin typeface="+mj-lt"/>
              </a:rPr>
              <a:t>I. </a:t>
            </a:r>
            <a:r>
              <a:rPr lang="en-US" dirty="0">
                <a:latin typeface="+mj-lt"/>
              </a:rPr>
              <a:t>KHÁI NIỆM</a:t>
            </a:r>
            <a:endParaRPr lang="vi-VN" dirty="0">
              <a:latin typeface="+mj-lt"/>
            </a:endParaRPr>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6" name="矩形 54">
            <a:extLst>
              <a:ext uri="{FF2B5EF4-FFF2-40B4-BE49-F238E27FC236}">
                <a16:creationId xmlns:a16="http://schemas.microsoft.com/office/drawing/2014/main" id="{2DB3A6FC-6596-41FD-B50B-E3F78E7ACC7A}"/>
              </a:ext>
            </a:extLst>
          </p:cNvPr>
          <p:cNvSpPr/>
          <p:nvPr/>
        </p:nvSpPr>
        <p:spPr>
          <a:xfrm>
            <a:off x="179512" y="897043"/>
            <a:ext cx="380812" cy="378563"/>
          </a:xfrm>
          <a:prstGeom prst="rect">
            <a:avLst/>
          </a:prstGeom>
          <a:solidFill>
            <a:srgbClr val="0066FF"/>
          </a:solidFill>
          <a:ln>
            <a:noFill/>
          </a:ln>
        </p:spPr>
        <p:txBody>
          <a:bodyPr vert="horz" wrap="square" lIns="91194" tIns="45597" rIns="91194" bIns="45597" numCol="1" anchor="t" anchorCtr="0" compatLnSpc="1"/>
          <a:lstStyle/>
          <a:p>
            <a:endParaRPr lang="zh-CN" altLang="en-US" sz="1350">
              <a:solidFill>
                <a:srgbClr val="0066FF"/>
              </a:solidFill>
              <a:latin typeface="Calibri" panose="020F0502020204030204"/>
              <a:ea typeface="宋体" panose="02010600030101010101" pitchFamily="2" charset="-122"/>
            </a:endParaRPr>
          </a:p>
        </p:txBody>
      </p:sp>
      <p:grpSp>
        <p:nvGrpSpPr>
          <p:cNvPr id="38" name="组合 56">
            <a:extLst>
              <a:ext uri="{FF2B5EF4-FFF2-40B4-BE49-F238E27FC236}">
                <a16:creationId xmlns:a16="http://schemas.microsoft.com/office/drawing/2014/main" id="{5BAFF78A-16D2-4FF1-BE1D-9E013F892902}"/>
              </a:ext>
            </a:extLst>
          </p:cNvPr>
          <p:cNvGrpSpPr/>
          <p:nvPr/>
        </p:nvGrpSpPr>
        <p:grpSpPr>
          <a:xfrm>
            <a:off x="374765" y="1014630"/>
            <a:ext cx="4271270" cy="3933384"/>
            <a:chOff x="644524" y="1647296"/>
            <a:chExt cx="4098926" cy="2354753"/>
          </a:xfrm>
        </p:grpSpPr>
        <p:sp>
          <p:nvSpPr>
            <p:cNvPr id="39" name="矩形 57">
              <a:extLst>
                <a:ext uri="{FF2B5EF4-FFF2-40B4-BE49-F238E27FC236}">
                  <a16:creationId xmlns:a16="http://schemas.microsoft.com/office/drawing/2014/main" id="{0855DD76-0627-42D1-9759-66EAEE027B37}"/>
                </a:ext>
              </a:extLst>
            </p:cNvPr>
            <p:cNvSpPr/>
            <p:nvPr/>
          </p:nvSpPr>
          <p:spPr>
            <a:xfrm>
              <a:off x="644524" y="1650453"/>
              <a:ext cx="4098926" cy="2265380"/>
            </a:xfrm>
            <a:prstGeom prst="rect">
              <a:avLst/>
            </a:prstGeom>
            <a:solidFill>
              <a:sysClr val="window" lastClr="FFFFFF"/>
            </a:solidFill>
            <a:ln w="19050" cap="flat" cmpd="sng" algn="ctr">
              <a:solidFill>
                <a:schemeClr val="accent1"/>
              </a:solidFill>
              <a:prstDash val="solid"/>
            </a:ln>
            <a:effectLst/>
          </p:spPr>
          <p:txBody>
            <a:bodyPr rtlCol="0" anchor="ctr"/>
            <a:lstStyle/>
            <a:p>
              <a:pPr defTabSz="912019">
                <a:defRPr/>
              </a:pPr>
              <a:endParaRPr lang="zh-CN" altLang="en-US" sz="1500" kern="0">
                <a:solidFill>
                  <a:schemeClr val="tx1">
                    <a:lumMod val="75000"/>
                    <a:lumOff val="25000"/>
                  </a:schemeClr>
                </a:solidFill>
                <a:latin typeface="微软雅黑" panose="020B0503020204020204" charset="-122"/>
                <a:ea typeface="微软雅黑" panose="020B0503020204020204" charset="-122"/>
              </a:endParaRPr>
            </a:p>
          </p:txBody>
        </p:sp>
        <p:sp>
          <p:nvSpPr>
            <p:cNvPr id="40" name="TextBox 12">
              <a:extLst>
                <a:ext uri="{FF2B5EF4-FFF2-40B4-BE49-F238E27FC236}">
                  <a16:creationId xmlns:a16="http://schemas.microsoft.com/office/drawing/2014/main" id="{F7593D4B-27D4-4E40-9689-812A2E4965EC}"/>
                </a:ext>
              </a:extLst>
            </p:cNvPr>
            <p:cNvSpPr txBox="1"/>
            <p:nvPr/>
          </p:nvSpPr>
          <p:spPr>
            <a:xfrm>
              <a:off x="664481" y="1647296"/>
              <a:ext cx="3900050" cy="2354753"/>
            </a:xfrm>
            <a:prstGeom prst="rect">
              <a:avLst/>
            </a:prstGeom>
            <a:noFill/>
          </p:spPr>
          <p:txBody>
            <a:bodyPr wrap="square" rtlCol="0">
              <a:spAutoFit/>
            </a:bodyPr>
            <a:lstStyle/>
            <a:p>
              <a:pPr algn="just" defTabSz="912019">
                <a:lnSpc>
                  <a:spcPct val="120000"/>
                </a:lnSpc>
                <a:defRPr/>
              </a:pPr>
              <a:r>
                <a:rPr lang="it-IT" sz="1600" b="1" dirty="0"/>
                <a:t>1. Công tác kiểm tra của Đoàn:</a:t>
              </a:r>
              <a:r>
                <a:rPr lang="it-IT" sz="1600" b="1" i="1" dirty="0"/>
                <a:t> </a:t>
              </a:r>
              <a:r>
                <a:rPr lang="it-IT" sz="1600" dirty="0"/>
                <a:t>Là việc xem xét, đánh giá, kết luận về ưu điểm, khuyết điểm hoặc sai phạm của cơ quan lãnh đạo Đoàn cấp dưới, cán bộ, đoàn viên trong việc chấp hành nguyên tắc tổ chức, Điều lệ Đoàn, thi hành kỷ luật đoàn và việc triển khai tổ chức thực hiện những chủ trương, nghị quyết của cán bộ, đoàn viên và tổ chức đoàn; việc giữ gìn phẩm chất đạo đức, lối sống của cán bộ, đoàn viên.</a:t>
              </a:r>
              <a:endParaRPr lang="en-US" sz="1600" dirty="0"/>
            </a:p>
            <a:p>
              <a:pPr algn="just" defTabSz="912019">
                <a:lnSpc>
                  <a:spcPct val="120000"/>
                </a:lnSpc>
                <a:defRPr/>
              </a:pPr>
              <a:endParaRPr lang="zh-CN" altLang="en-US" sz="1600" kern="0" dirty="0">
                <a:solidFill>
                  <a:schemeClr val="tx1">
                    <a:lumMod val="75000"/>
                    <a:lumOff val="25000"/>
                  </a:schemeClr>
                </a:solidFill>
                <a:latin typeface="#9Slide02 Noi dung rat dai" panose="02000000000000000000" pitchFamily="2" charset="0"/>
                <a:ea typeface="微软雅黑" panose="020B0503020204020204" charset="-122"/>
              </a:endParaRPr>
            </a:p>
          </p:txBody>
        </p:sp>
      </p:grpSp>
      <p:sp>
        <p:nvSpPr>
          <p:cNvPr id="41" name="矩形 59">
            <a:extLst>
              <a:ext uri="{FF2B5EF4-FFF2-40B4-BE49-F238E27FC236}">
                <a16:creationId xmlns:a16="http://schemas.microsoft.com/office/drawing/2014/main" id="{886C2FAE-F653-4A6F-8C69-25621F8CA99F}"/>
              </a:ext>
            </a:extLst>
          </p:cNvPr>
          <p:cNvSpPr/>
          <p:nvPr/>
        </p:nvSpPr>
        <p:spPr>
          <a:xfrm>
            <a:off x="4716016" y="969051"/>
            <a:ext cx="380812" cy="378563"/>
          </a:xfrm>
          <a:prstGeom prst="rect">
            <a:avLst/>
          </a:prstGeom>
          <a:solidFill>
            <a:srgbClr val="0066FF"/>
          </a:solidFill>
          <a:ln>
            <a:noFill/>
          </a:ln>
        </p:spPr>
        <p:txBody>
          <a:bodyPr vert="horz" wrap="square" lIns="68396" tIns="34198" rIns="68396" bIns="34198" numCol="1" anchor="t" anchorCtr="0" compatLnSpc="1"/>
          <a:lstStyle/>
          <a:p>
            <a:endParaRPr lang="zh-CN" altLang="en-US" sz="1350">
              <a:solidFill>
                <a:prstClr val="black"/>
              </a:solidFill>
              <a:latin typeface="Calibri" panose="020F0502020204030204"/>
              <a:ea typeface="宋体" panose="02010600030101010101" pitchFamily="2" charset="-122"/>
            </a:endParaRPr>
          </a:p>
        </p:txBody>
      </p:sp>
      <p:grpSp>
        <p:nvGrpSpPr>
          <p:cNvPr id="42" name="组合 60">
            <a:extLst>
              <a:ext uri="{FF2B5EF4-FFF2-40B4-BE49-F238E27FC236}">
                <a16:creationId xmlns:a16="http://schemas.microsoft.com/office/drawing/2014/main" id="{62ADDEAE-EF83-4550-9606-B6B8DDF77F02}"/>
              </a:ext>
            </a:extLst>
          </p:cNvPr>
          <p:cNvGrpSpPr/>
          <p:nvPr/>
        </p:nvGrpSpPr>
        <p:grpSpPr>
          <a:xfrm>
            <a:off x="5013725" y="987574"/>
            <a:ext cx="4094779" cy="3752149"/>
            <a:chOff x="644524" y="3327397"/>
            <a:chExt cx="4098926" cy="1858652"/>
          </a:xfrm>
        </p:grpSpPr>
        <p:sp>
          <p:nvSpPr>
            <p:cNvPr id="43" name="矩形 61">
              <a:extLst>
                <a:ext uri="{FF2B5EF4-FFF2-40B4-BE49-F238E27FC236}">
                  <a16:creationId xmlns:a16="http://schemas.microsoft.com/office/drawing/2014/main" id="{7D67DF5D-4D06-458E-968A-6D7CC86A0BBD}"/>
                </a:ext>
              </a:extLst>
            </p:cNvPr>
            <p:cNvSpPr/>
            <p:nvPr/>
          </p:nvSpPr>
          <p:spPr>
            <a:xfrm>
              <a:off x="644524" y="3327397"/>
              <a:ext cx="4098926" cy="1858652"/>
            </a:xfrm>
            <a:prstGeom prst="rect">
              <a:avLst/>
            </a:prstGeom>
            <a:solidFill>
              <a:sysClr val="window" lastClr="FFFFFF"/>
            </a:solidFill>
            <a:ln w="19050" cap="flat" cmpd="sng" algn="ctr">
              <a:solidFill>
                <a:srgbClr val="353336"/>
              </a:solidFill>
              <a:prstDash val="solid"/>
            </a:ln>
            <a:effectLst/>
          </p:spPr>
          <p:txBody>
            <a:bodyPr rtlCol="0" anchor="ctr"/>
            <a:lstStyle/>
            <a:p>
              <a:pPr defTabSz="912019">
                <a:defRPr/>
              </a:pPr>
              <a:endParaRPr lang="zh-CN" altLang="en-US" sz="1500" kern="0">
                <a:solidFill>
                  <a:schemeClr val="tx1">
                    <a:lumMod val="75000"/>
                    <a:lumOff val="25000"/>
                  </a:schemeClr>
                </a:solidFill>
                <a:latin typeface="微软雅黑" panose="020B0503020204020204" charset="-122"/>
                <a:ea typeface="微软雅黑" panose="020B0503020204020204" charset="-122"/>
              </a:endParaRPr>
            </a:p>
          </p:txBody>
        </p:sp>
        <p:sp>
          <p:nvSpPr>
            <p:cNvPr id="44" name="TextBox 16">
              <a:extLst>
                <a:ext uri="{FF2B5EF4-FFF2-40B4-BE49-F238E27FC236}">
                  <a16:creationId xmlns:a16="http://schemas.microsoft.com/office/drawing/2014/main" id="{94A2BE1C-4723-4755-B118-80A7B43644BD}"/>
                </a:ext>
              </a:extLst>
            </p:cNvPr>
            <p:cNvSpPr txBox="1"/>
            <p:nvPr/>
          </p:nvSpPr>
          <p:spPr>
            <a:xfrm>
              <a:off x="673342" y="3429736"/>
              <a:ext cx="3813426" cy="1509346"/>
            </a:xfrm>
            <a:prstGeom prst="rect">
              <a:avLst/>
            </a:prstGeom>
            <a:noFill/>
          </p:spPr>
          <p:txBody>
            <a:bodyPr wrap="square" rtlCol="0">
              <a:spAutoFit/>
            </a:bodyPr>
            <a:lstStyle/>
            <a:p>
              <a:pPr algn="just"/>
              <a:r>
                <a:rPr lang="it-IT" sz="1600" b="1" dirty="0"/>
                <a:t>2. Công tác giám sát của Đoàn:</a:t>
              </a:r>
              <a:r>
                <a:rPr lang="it-IT" sz="1600" b="1" i="1" dirty="0"/>
                <a:t> </a:t>
              </a:r>
              <a:r>
                <a:rPr lang="it-IT" sz="1600" dirty="0"/>
                <a:t>Là việc theo dõi, xem xét, đánh giá hoạt động nhằm kịp thời tác động để cấp bộ Đoàn cấp dưới và cán bộ, đoàn viên được giám sát chấp hành nghiêm Điều lệ, các nghị quyết, các quy định, quyết định của Đoàn, việc thực hiện chức trách nhiệm vụ được giao và giữ gìn phẩm chất đạo đức, lối sống của cán bộ, đoàn viên theo quy định của Đoàn.</a:t>
              </a:r>
              <a:endParaRPr lang="en-US" sz="1600" dirty="0"/>
            </a:p>
          </p:txBody>
        </p:sp>
      </p:grpSp>
    </p:spTree>
    <p:extLst>
      <p:ext uri="{BB962C8B-B14F-4D97-AF65-F5344CB8AC3E}">
        <p14:creationId xmlns:p14="http://schemas.microsoft.com/office/powerpoint/2010/main" val="143307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par>
                          <p:cTn id="27" fill="hold">
                            <p:stCondLst>
                              <p:cond delay="2500"/>
                            </p:stCondLst>
                            <p:childTnLst>
                              <p:par>
                                <p:cTn id="28" presetID="16" presetClass="entr" presetSubtype="21"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animBg="1"/>
      <p:bldP spid="36" grpId="0" bldLvl="0" animBg="1"/>
      <p:bldP spid="4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4"/>
          <p:cNvSpPr txBox="1">
            <a:spLocks noChangeArrowheads="1"/>
          </p:cNvSpPr>
          <p:nvPr/>
        </p:nvSpPr>
        <p:spPr bwMode="auto">
          <a:xfrm>
            <a:off x="611560" y="186194"/>
            <a:ext cx="8280920" cy="369332"/>
          </a:xfrm>
          <a:prstGeom prst="rect">
            <a:avLst/>
          </a:prstGeom>
          <a:noFill/>
          <a:ln w="9525">
            <a:noFill/>
            <a:miter lim="800000"/>
          </a:ln>
        </p:spPr>
        <p:txBody>
          <a:bodyPr wrap="square">
            <a:spAutoFit/>
          </a:bodyPr>
          <a:lstStyle/>
          <a:p>
            <a:r>
              <a:rPr lang="en-US" dirty="0">
                <a:latin typeface="+mj-lt"/>
              </a:rPr>
              <a:t>II</a:t>
            </a:r>
            <a:r>
              <a:rPr lang="vi-VN" dirty="0">
                <a:latin typeface="+mj-lt"/>
              </a:rPr>
              <a:t>. </a:t>
            </a:r>
            <a:r>
              <a:rPr lang="en-US" dirty="0">
                <a:latin typeface="+mj-lt"/>
              </a:rPr>
              <a:t>PHẠM VI, TRÁCH NHIỆM, NỘI DUNG CÔNG TÁC KT GIÁM SÁT</a:t>
            </a:r>
            <a:endParaRPr lang="vi-VN" dirty="0">
              <a:latin typeface="+mj-lt"/>
            </a:endParaRPr>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Hộp Văn bản 1">
            <a:extLst>
              <a:ext uri="{FF2B5EF4-FFF2-40B4-BE49-F238E27FC236}">
                <a16:creationId xmlns:a16="http://schemas.microsoft.com/office/drawing/2014/main" id="{022F6593-12EE-4D6D-8156-B188D799AF90}"/>
              </a:ext>
            </a:extLst>
          </p:cNvPr>
          <p:cNvSpPr txBox="1"/>
          <p:nvPr/>
        </p:nvSpPr>
        <p:spPr>
          <a:xfrm>
            <a:off x="725485" y="771550"/>
            <a:ext cx="6150771" cy="369332"/>
          </a:xfrm>
          <a:prstGeom prst="rect">
            <a:avLst/>
          </a:prstGeom>
          <a:noFill/>
        </p:spPr>
        <p:txBody>
          <a:bodyPr wrap="square" rtlCol="0">
            <a:spAutoFit/>
          </a:bodyPr>
          <a:lstStyle/>
          <a:p>
            <a:r>
              <a:rPr lang="en-US" dirty="0"/>
              <a:t>1. </a:t>
            </a:r>
            <a:r>
              <a:rPr lang="it-IT" b="1" dirty="0"/>
              <a:t>Công tác kiểm tra, giám sát của các cấp </a:t>
            </a:r>
            <a:r>
              <a:rPr lang="it-IT" b="1"/>
              <a:t>bộ đoàn</a:t>
            </a:r>
            <a:endParaRPr lang="vi-VN" dirty="0"/>
          </a:p>
        </p:txBody>
      </p:sp>
      <p:grpSp>
        <p:nvGrpSpPr>
          <p:cNvPr id="27" name="组合 7">
            <a:extLst>
              <a:ext uri="{FF2B5EF4-FFF2-40B4-BE49-F238E27FC236}">
                <a16:creationId xmlns:a16="http://schemas.microsoft.com/office/drawing/2014/main" id="{357367CA-09F3-4EDC-ABA8-7F756D95FD4C}"/>
              </a:ext>
            </a:extLst>
          </p:cNvPr>
          <p:cNvGrpSpPr/>
          <p:nvPr/>
        </p:nvGrpSpPr>
        <p:grpSpPr>
          <a:xfrm>
            <a:off x="251520" y="1388684"/>
            <a:ext cx="3365421" cy="3054786"/>
            <a:chOff x="1022759" y="1388376"/>
            <a:chExt cx="3366298" cy="3055582"/>
          </a:xfrm>
        </p:grpSpPr>
        <p:sp>
          <p:nvSpPr>
            <p:cNvPr id="33" name="平行四边形 10">
              <a:extLst>
                <a:ext uri="{FF2B5EF4-FFF2-40B4-BE49-F238E27FC236}">
                  <a16:creationId xmlns:a16="http://schemas.microsoft.com/office/drawing/2014/main" id="{065286AF-9E2D-4860-B5D0-11002529257E}"/>
                </a:ext>
              </a:extLst>
            </p:cNvPr>
            <p:cNvSpPr/>
            <p:nvPr/>
          </p:nvSpPr>
          <p:spPr>
            <a:xfrm flipH="1">
              <a:off x="1022760" y="3576934"/>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 fmla="*/ 0 w 2495550"/>
                <a:gd name="connsiteY0" fmla="*/ 177800 h 349250"/>
                <a:gd name="connsiteX1" fmla="*/ 649213 w 2495550"/>
                <a:gd name="connsiteY1" fmla="*/ 0 h 349250"/>
                <a:gd name="connsiteX2" fmla="*/ 2495550 w 2495550"/>
                <a:gd name="connsiteY2" fmla="*/ 0 h 349250"/>
                <a:gd name="connsiteX3" fmla="*/ 1836812 w 2495550"/>
                <a:gd name="connsiteY3" fmla="*/ 349250 h 349250"/>
                <a:gd name="connsiteX4" fmla="*/ 0 w 2495550"/>
                <a:gd name="connsiteY4" fmla="*/ 177800 h 349250"/>
                <a:gd name="connsiteX0" fmla="*/ 0 w 2495550"/>
                <a:gd name="connsiteY0" fmla="*/ 177800 h 177800"/>
                <a:gd name="connsiteX1" fmla="*/ 649213 w 2495550"/>
                <a:gd name="connsiteY1" fmla="*/ 0 h 177800"/>
                <a:gd name="connsiteX2" fmla="*/ 2495550 w 2495550"/>
                <a:gd name="connsiteY2" fmla="*/ 0 h 177800"/>
                <a:gd name="connsiteX3" fmla="*/ 1798712 w 2495550"/>
                <a:gd name="connsiteY3" fmla="*/ 174625 h 177800"/>
                <a:gd name="connsiteX4" fmla="*/ 0 w 2495550"/>
                <a:gd name="connsiteY4" fmla="*/ 177800 h 177800"/>
                <a:gd name="connsiteX0" fmla="*/ 0 w 2495550"/>
                <a:gd name="connsiteY0" fmla="*/ 177800 h 196850"/>
                <a:gd name="connsiteX1" fmla="*/ 649213 w 2495550"/>
                <a:gd name="connsiteY1" fmla="*/ 0 h 196850"/>
                <a:gd name="connsiteX2" fmla="*/ 2495550 w 2495550"/>
                <a:gd name="connsiteY2" fmla="*/ 0 h 196850"/>
                <a:gd name="connsiteX3" fmla="*/ 1865387 w 2495550"/>
                <a:gd name="connsiteY3" fmla="*/ 196850 h 196850"/>
                <a:gd name="connsiteX4" fmla="*/ 0 w 2495550"/>
                <a:gd name="connsiteY4" fmla="*/ 177800 h 196850"/>
                <a:gd name="connsiteX0" fmla="*/ 0 w 2501900"/>
                <a:gd name="connsiteY0" fmla="*/ 177800 h 196850"/>
                <a:gd name="connsiteX1" fmla="*/ 649213 w 2501900"/>
                <a:gd name="connsiteY1" fmla="*/ 0 h 196850"/>
                <a:gd name="connsiteX2" fmla="*/ 2501900 w 2501900"/>
                <a:gd name="connsiteY2" fmla="*/ 0 h 196850"/>
                <a:gd name="connsiteX3" fmla="*/ 1865387 w 2501900"/>
                <a:gd name="connsiteY3" fmla="*/ 196850 h 196850"/>
                <a:gd name="connsiteX4" fmla="*/ 0 w 2501900"/>
                <a:gd name="connsiteY4" fmla="*/ 177800 h 196850"/>
                <a:gd name="connsiteX0" fmla="*/ 0 w 2501900"/>
                <a:gd name="connsiteY0" fmla="*/ 196850 h 215900"/>
                <a:gd name="connsiteX1" fmla="*/ 722238 w 2501900"/>
                <a:gd name="connsiteY1" fmla="*/ 0 h 215900"/>
                <a:gd name="connsiteX2" fmla="*/ 2501900 w 2501900"/>
                <a:gd name="connsiteY2" fmla="*/ 19050 h 215900"/>
                <a:gd name="connsiteX3" fmla="*/ 1865387 w 2501900"/>
                <a:gd name="connsiteY3" fmla="*/ 215900 h 215900"/>
                <a:gd name="connsiteX4" fmla="*/ 0 w 2501900"/>
                <a:gd name="connsiteY4" fmla="*/ 1968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381" tIns="43191" rIns="86381" bIns="43191" anchor="ctr"/>
            <a:lstStyle/>
            <a:p>
              <a:pPr algn="ctr">
                <a:defRPr/>
              </a:pPr>
              <a:endParaRPr lang="zh-CN" altLang="en-US" sz="2399" dirty="0">
                <a:latin typeface="微软雅黑" panose="020B0503020204020204" pitchFamily="34" charset="-122"/>
                <a:ea typeface="微软雅黑" panose="020B0503020204020204" pitchFamily="34" charset="-122"/>
              </a:endParaRPr>
            </a:p>
          </p:txBody>
        </p:sp>
        <p:sp>
          <p:nvSpPr>
            <p:cNvPr id="37" name="平行四边形 10">
              <a:extLst>
                <a:ext uri="{FF2B5EF4-FFF2-40B4-BE49-F238E27FC236}">
                  <a16:creationId xmlns:a16="http://schemas.microsoft.com/office/drawing/2014/main" id="{2CB18207-3B97-42F0-98E9-79F3063D9128}"/>
                </a:ext>
              </a:extLst>
            </p:cNvPr>
            <p:cNvSpPr/>
            <p:nvPr/>
          </p:nvSpPr>
          <p:spPr>
            <a:xfrm flipH="1">
              <a:off x="1022760" y="1904388"/>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 fmla="*/ 0 w 2495550"/>
                <a:gd name="connsiteY0" fmla="*/ 177800 h 349250"/>
                <a:gd name="connsiteX1" fmla="*/ 649213 w 2495550"/>
                <a:gd name="connsiteY1" fmla="*/ 0 h 349250"/>
                <a:gd name="connsiteX2" fmla="*/ 2495550 w 2495550"/>
                <a:gd name="connsiteY2" fmla="*/ 0 h 349250"/>
                <a:gd name="connsiteX3" fmla="*/ 1836812 w 2495550"/>
                <a:gd name="connsiteY3" fmla="*/ 349250 h 349250"/>
                <a:gd name="connsiteX4" fmla="*/ 0 w 2495550"/>
                <a:gd name="connsiteY4" fmla="*/ 177800 h 349250"/>
                <a:gd name="connsiteX0" fmla="*/ 0 w 2495550"/>
                <a:gd name="connsiteY0" fmla="*/ 177800 h 177800"/>
                <a:gd name="connsiteX1" fmla="*/ 649213 w 2495550"/>
                <a:gd name="connsiteY1" fmla="*/ 0 h 177800"/>
                <a:gd name="connsiteX2" fmla="*/ 2495550 w 2495550"/>
                <a:gd name="connsiteY2" fmla="*/ 0 h 177800"/>
                <a:gd name="connsiteX3" fmla="*/ 1798712 w 2495550"/>
                <a:gd name="connsiteY3" fmla="*/ 174625 h 177800"/>
                <a:gd name="connsiteX4" fmla="*/ 0 w 2495550"/>
                <a:gd name="connsiteY4" fmla="*/ 177800 h 177800"/>
                <a:gd name="connsiteX0" fmla="*/ 0 w 2495550"/>
                <a:gd name="connsiteY0" fmla="*/ 177800 h 196850"/>
                <a:gd name="connsiteX1" fmla="*/ 649213 w 2495550"/>
                <a:gd name="connsiteY1" fmla="*/ 0 h 196850"/>
                <a:gd name="connsiteX2" fmla="*/ 2495550 w 2495550"/>
                <a:gd name="connsiteY2" fmla="*/ 0 h 196850"/>
                <a:gd name="connsiteX3" fmla="*/ 1865387 w 2495550"/>
                <a:gd name="connsiteY3" fmla="*/ 196850 h 196850"/>
                <a:gd name="connsiteX4" fmla="*/ 0 w 2495550"/>
                <a:gd name="connsiteY4" fmla="*/ 177800 h 196850"/>
                <a:gd name="connsiteX0" fmla="*/ 0 w 2501900"/>
                <a:gd name="connsiteY0" fmla="*/ 177800 h 196850"/>
                <a:gd name="connsiteX1" fmla="*/ 649213 w 2501900"/>
                <a:gd name="connsiteY1" fmla="*/ 0 h 196850"/>
                <a:gd name="connsiteX2" fmla="*/ 2501900 w 2501900"/>
                <a:gd name="connsiteY2" fmla="*/ 0 h 196850"/>
                <a:gd name="connsiteX3" fmla="*/ 1865387 w 2501900"/>
                <a:gd name="connsiteY3" fmla="*/ 196850 h 196850"/>
                <a:gd name="connsiteX4" fmla="*/ 0 w 2501900"/>
                <a:gd name="connsiteY4" fmla="*/ 177800 h 196850"/>
                <a:gd name="connsiteX0" fmla="*/ 0 w 2501900"/>
                <a:gd name="connsiteY0" fmla="*/ 196850 h 215900"/>
                <a:gd name="connsiteX1" fmla="*/ 722238 w 2501900"/>
                <a:gd name="connsiteY1" fmla="*/ 0 h 215900"/>
                <a:gd name="connsiteX2" fmla="*/ 2501900 w 2501900"/>
                <a:gd name="connsiteY2" fmla="*/ 19050 h 215900"/>
                <a:gd name="connsiteX3" fmla="*/ 1865387 w 2501900"/>
                <a:gd name="connsiteY3" fmla="*/ 215900 h 215900"/>
                <a:gd name="connsiteX4" fmla="*/ 0 w 2501900"/>
                <a:gd name="connsiteY4" fmla="*/ 1968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381" tIns="43191" rIns="86381" bIns="43191" anchor="ctr"/>
            <a:lstStyle/>
            <a:p>
              <a:pPr algn="ctr">
                <a:defRPr/>
              </a:pPr>
              <a:endParaRPr lang="zh-CN" altLang="en-US" sz="2399" dirty="0">
                <a:latin typeface="微软雅黑" panose="020B0503020204020204" pitchFamily="34" charset="-122"/>
                <a:ea typeface="微软雅黑" panose="020B0503020204020204" pitchFamily="34" charset="-122"/>
              </a:endParaRPr>
            </a:p>
          </p:txBody>
        </p:sp>
        <p:sp>
          <p:nvSpPr>
            <p:cNvPr id="38" name="平行四边形 10">
              <a:extLst>
                <a:ext uri="{FF2B5EF4-FFF2-40B4-BE49-F238E27FC236}">
                  <a16:creationId xmlns:a16="http://schemas.microsoft.com/office/drawing/2014/main" id="{D3B9AD3B-304A-48B1-A44B-AACF1CA5C8ED}"/>
                </a:ext>
              </a:extLst>
            </p:cNvPr>
            <p:cNvSpPr/>
            <p:nvPr/>
          </p:nvSpPr>
          <p:spPr>
            <a:xfrm flipH="1">
              <a:off x="1022760" y="2739912"/>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 fmla="*/ 0 w 2495550"/>
                <a:gd name="connsiteY0" fmla="*/ 177800 h 349250"/>
                <a:gd name="connsiteX1" fmla="*/ 649213 w 2495550"/>
                <a:gd name="connsiteY1" fmla="*/ 0 h 349250"/>
                <a:gd name="connsiteX2" fmla="*/ 2495550 w 2495550"/>
                <a:gd name="connsiteY2" fmla="*/ 0 h 349250"/>
                <a:gd name="connsiteX3" fmla="*/ 1836812 w 2495550"/>
                <a:gd name="connsiteY3" fmla="*/ 349250 h 349250"/>
                <a:gd name="connsiteX4" fmla="*/ 0 w 2495550"/>
                <a:gd name="connsiteY4" fmla="*/ 177800 h 349250"/>
                <a:gd name="connsiteX0" fmla="*/ 0 w 2495550"/>
                <a:gd name="connsiteY0" fmla="*/ 177800 h 177800"/>
                <a:gd name="connsiteX1" fmla="*/ 649213 w 2495550"/>
                <a:gd name="connsiteY1" fmla="*/ 0 h 177800"/>
                <a:gd name="connsiteX2" fmla="*/ 2495550 w 2495550"/>
                <a:gd name="connsiteY2" fmla="*/ 0 h 177800"/>
                <a:gd name="connsiteX3" fmla="*/ 1798712 w 2495550"/>
                <a:gd name="connsiteY3" fmla="*/ 174625 h 177800"/>
                <a:gd name="connsiteX4" fmla="*/ 0 w 2495550"/>
                <a:gd name="connsiteY4" fmla="*/ 177800 h 177800"/>
                <a:gd name="connsiteX0" fmla="*/ 0 w 2495550"/>
                <a:gd name="connsiteY0" fmla="*/ 177800 h 196850"/>
                <a:gd name="connsiteX1" fmla="*/ 649213 w 2495550"/>
                <a:gd name="connsiteY1" fmla="*/ 0 h 196850"/>
                <a:gd name="connsiteX2" fmla="*/ 2495550 w 2495550"/>
                <a:gd name="connsiteY2" fmla="*/ 0 h 196850"/>
                <a:gd name="connsiteX3" fmla="*/ 1865387 w 2495550"/>
                <a:gd name="connsiteY3" fmla="*/ 196850 h 196850"/>
                <a:gd name="connsiteX4" fmla="*/ 0 w 2495550"/>
                <a:gd name="connsiteY4" fmla="*/ 177800 h 196850"/>
                <a:gd name="connsiteX0" fmla="*/ 0 w 2501900"/>
                <a:gd name="connsiteY0" fmla="*/ 177800 h 196850"/>
                <a:gd name="connsiteX1" fmla="*/ 649213 w 2501900"/>
                <a:gd name="connsiteY1" fmla="*/ 0 h 196850"/>
                <a:gd name="connsiteX2" fmla="*/ 2501900 w 2501900"/>
                <a:gd name="connsiteY2" fmla="*/ 0 h 196850"/>
                <a:gd name="connsiteX3" fmla="*/ 1865387 w 2501900"/>
                <a:gd name="connsiteY3" fmla="*/ 196850 h 196850"/>
                <a:gd name="connsiteX4" fmla="*/ 0 w 2501900"/>
                <a:gd name="connsiteY4" fmla="*/ 177800 h 196850"/>
                <a:gd name="connsiteX0" fmla="*/ 0 w 2501900"/>
                <a:gd name="connsiteY0" fmla="*/ 196850 h 215900"/>
                <a:gd name="connsiteX1" fmla="*/ 722238 w 2501900"/>
                <a:gd name="connsiteY1" fmla="*/ 0 h 215900"/>
                <a:gd name="connsiteX2" fmla="*/ 2501900 w 2501900"/>
                <a:gd name="connsiteY2" fmla="*/ 19050 h 215900"/>
                <a:gd name="connsiteX3" fmla="*/ 1865387 w 2501900"/>
                <a:gd name="connsiteY3" fmla="*/ 215900 h 215900"/>
                <a:gd name="connsiteX4" fmla="*/ 0 w 2501900"/>
                <a:gd name="connsiteY4" fmla="*/ 19685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381" tIns="43191" rIns="86381" bIns="43191" anchor="ctr"/>
            <a:lstStyle/>
            <a:p>
              <a:pPr algn="ctr">
                <a:defRPr/>
              </a:pPr>
              <a:endParaRPr lang="zh-CN" altLang="en-US" sz="2399" dirty="0">
                <a:latin typeface="微软雅黑" panose="020B0503020204020204" pitchFamily="34" charset="-122"/>
                <a:ea typeface="微软雅黑" panose="020B0503020204020204" pitchFamily="34" charset="-122"/>
              </a:endParaRPr>
            </a:p>
          </p:txBody>
        </p:sp>
        <p:sp>
          <p:nvSpPr>
            <p:cNvPr id="39" name="矩形 11">
              <a:extLst>
                <a:ext uri="{FF2B5EF4-FFF2-40B4-BE49-F238E27FC236}">
                  <a16:creationId xmlns:a16="http://schemas.microsoft.com/office/drawing/2014/main" id="{087E6DE2-1EB7-4884-A809-10B33FA04915}"/>
                </a:ext>
              </a:extLst>
            </p:cNvPr>
            <p:cNvSpPr/>
            <p:nvPr/>
          </p:nvSpPr>
          <p:spPr>
            <a:xfrm>
              <a:off x="1504301" y="3056421"/>
              <a:ext cx="2868254" cy="5505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381" tIns="43191" rIns="86381" bIns="43191" anchor="ctr"/>
            <a:lstStyle/>
            <a:p>
              <a:pPr algn="ctr">
                <a:defRPr/>
              </a:pPr>
              <a:r>
                <a:rPr lang="de-DE" sz="1600" b="1">
                  <a:latin typeface="+mj-lt"/>
                  <a:ea typeface="#9Slide02 Noi dung rat dai" panose="02000000000000000000" pitchFamily="2" charset="0"/>
                </a:rPr>
                <a:t>Về nội dung</a:t>
              </a:r>
              <a:endParaRPr lang="zh-CN" altLang="en-US" sz="1600" dirty="0">
                <a:latin typeface="+mj-lt"/>
                <a:ea typeface="微软雅黑" panose="020B0503020204020204" pitchFamily="34" charset="-122"/>
              </a:endParaRPr>
            </a:p>
          </p:txBody>
        </p:sp>
        <p:sp>
          <p:nvSpPr>
            <p:cNvPr id="40" name="矩形 12">
              <a:extLst>
                <a:ext uri="{FF2B5EF4-FFF2-40B4-BE49-F238E27FC236}">
                  <a16:creationId xmlns:a16="http://schemas.microsoft.com/office/drawing/2014/main" id="{8DEC1A52-D2ED-4801-A494-2FE802680885}"/>
                </a:ext>
              </a:extLst>
            </p:cNvPr>
            <p:cNvSpPr/>
            <p:nvPr/>
          </p:nvSpPr>
          <p:spPr>
            <a:xfrm>
              <a:off x="1504301" y="2219397"/>
              <a:ext cx="2868254" cy="55201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381" tIns="43191" rIns="86381" bIns="43191" anchor="ctr"/>
            <a:lstStyle/>
            <a:p>
              <a:pPr algn="ctr">
                <a:defRPr/>
              </a:pPr>
              <a:r>
                <a:rPr lang="it-IT" sz="1600" b="1">
                  <a:latin typeface="+mj-lt"/>
                  <a:ea typeface="#9Slide02 Noi dung rat dai" panose="020B0604020202020204" charset="0"/>
                </a:rPr>
                <a:t>Về trách nhiệm của các cấp bộ đoàn</a:t>
              </a:r>
              <a:endParaRPr lang="zh-CN" altLang="en-US" sz="1600" dirty="0">
                <a:latin typeface="+mj-lt"/>
                <a:ea typeface="微软雅黑" panose="020B0503020204020204" pitchFamily="34" charset="-122"/>
              </a:endParaRPr>
            </a:p>
          </p:txBody>
        </p:sp>
        <p:sp>
          <p:nvSpPr>
            <p:cNvPr id="41" name="任意多边形 13">
              <a:extLst>
                <a:ext uri="{FF2B5EF4-FFF2-40B4-BE49-F238E27FC236}">
                  <a16:creationId xmlns:a16="http://schemas.microsoft.com/office/drawing/2014/main" id="{A31379E6-BC52-4BE1-ADC2-0AA724A524B3}"/>
                </a:ext>
              </a:extLst>
            </p:cNvPr>
            <p:cNvSpPr/>
            <p:nvPr/>
          </p:nvSpPr>
          <p:spPr>
            <a:xfrm>
              <a:off x="1022759" y="1740884"/>
              <a:ext cx="3366298" cy="499513"/>
            </a:xfrm>
            <a:custGeom>
              <a:avLst/>
              <a:gdLst>
                <a:gd name="connsiteX0" fmla="*/ 1587500 w 2540000"/>
                <a:gd name="connsiteY0" fmla="*/ 0 h 355600"/>
                <a:gd name="connsiteX1" fmla="*/ 2540000 w 2540000"/>
                <a:gd name="connsiteY1" fmla="*/ 355600 h 355600"/>
                <a:gd name="connsiteX2" fmla="*/ 609600 w 2540000"/>
                <a:gd name="connsiteY2" fmla="*/ 342900 h 355600"/>
                <a:gd name="connsiteX3" fmla="*/ 0 w 2540000"/>
                <a:gd name="connsiteY3" fmla="*/ 152400 h 355600"/>
                <a:gd name="connsiteX4" fmla="*/ 1701800 w 2540000"/>
                <a:gd name="connsiteY4" fmla="*/ 25400 h 355600"/>
                <a:gd name="connsiteX5" fmla="*/ 1701800 w 2540000"/>
                <a:gd name="connsiteY5" fmla="*/ 25400 h 355600"/>
                <a:gd name="connsiteX6" fmla="*/ 1701800 w 2540000"/>
                <a:gd name="connsiteY6" fmla="*/ 25400 h 355600"/>
                <a:gd name="connsiteX0" fmla="*/ 1492250 w 2540000"/>
                <a:gd name="connsiteY0" fmla="*/ 19050 h 330200"/>
                <a:gd name="connsiteX1" fmla="*/ 2540000 w 2540000"/>
                <a:gd name="connsiteY1" fmla="*/ 330200 h 330200"/>
                <a:gd name="connsiteX2" fmla="*/ 609600 w 2540000"/>
                <a:gd name="connsiteY2" fmla="*/ 317500 h 330200"/>
                <a:gd name="connsiteX3" fmla="*/ 0 w 2540000"/>
                <a:gd name="connsiteY3" fmla="*/ 127000 h 330200"/>
                <a:gd name="connsiteX4" fmla="*/ 1701800 w 2540000"/>
                <a:gd name="connsiteY4" fmla="*/ 0 h 330200"/>
                <a:gd name="connsiteX5" fmla="*/ 1701800 w 2540000"/>
                <a:gd name="connsiteY5" fmla="*/ 0 h 330200"/>
                <a:gd name="connsiteX6" fmla="*/ 1701800 w 2540000"/>
                <a:gd name="connsiteY6" fmla="*/ 0 h 330200"/>
                <a:gd name="connsiteX0" fmla="*/ 1492250 w 2540000"/>
                <a:gd name="connsiteY0" fmla="*/ 19050 h 330200"/>
                <a:gd name="connsiteX1" fmla="*/ 2540000 w 2540000"/>
                <a:gd name="connsiteY1" fmla="*/ 330200 h 330200"/>
                <a:gd name="connsiteX2" fmla="*/ 609600 w 2540000"/>
                <a:gd name="connsiteY2" fmla="*/ 317500 h 330200"/>
                <a:gd name="connsiteX3" fmla="*/ 0 w 2540000"/>
                <a:gd name="connsiteY3" fmla="*/ 127000 h 330200"/>
                <a:gd name="connsiteX4" fmla="*/ 1701800 w 2540000"/>
                <a:gd name="connsiteY4" fmla="*/ 0 h 330200"/>
                <a:gd name="connsiteX5" fmla="*/ 1701800 w 2540000"/>
                <a:gd name="connsiteY5" fmla="*/ 0 h 330200"/>
                <a:gd name="connsiteX6" fmla="*/ 1504950 w 2540000"/>
                <a:gd name="connsiteY6" fmla="*/ 25400 h 330200"/>
                <a:gd name="connsiteX0" fmla="*/ 1492250 w 2540000"/>
                <a:gd name="connsiteY0" fmla="*/ 19050 h 330200"/>
                <a:gd name="connsiteX1" fmla="*/ 2540000 w 2540000"/>
                <a:gd name="connsiteY1" fmla="*/ 330200 h 330200"/>
                <a:gd name="connsiteX2" fmla="*/ 609600 w 2540000"/>
                <a:gd name="connsiteY2" fmla="*/ 317500 h 330200"/>
                <a:gd name="connsiteX3" fmla="*/ 0 w 2540000"/>
                <a:gd name="connsiteY3" fmla="*/ 127000 h 330200"/>
                <a:gd name="connsiteX4" fmla="*/ 1701800 w 2540000"/>
                <a:gd name="connsiteY4" fmla="*/ 0 h 330200"/>
                <a:gd name="connsiteX5" fmla="*/ 1504950 w 2540000"/>
                <a:gd name="connsiteY5" fmla="*/ 25400 h 330200"/>
                <a:gd name="connsiteX0" fmla="*/ 1492250 w 2540000"/>
                <a:gd name="connsiteY0" fmla="*/ 0 h 311150"/>
                <a:gd name="connsiteX1" fmla="*/ 2540000 w 2540000"/>
                <a:gd name="connsiteY1" fmla="*/ 311150 h 311150"/>
                <a:gd name="connsiteX2" fmla="*/ 609600 w 2540000"/>
                <a:gd name="connsiteY2" fmla="*/ 298450 h 311150"/>
                <a:gd name="connsiteX3" fmla="*/ 0 w 2540000"/>
                <a:gd name="connsiteY3" fmla="*/ 107950 h 311150"/>
                <a:gd name="connsiteX4" fmla="*/ 1504950 w 2540000"/>
                <a:gd name="connsiteY4" fmla="*/ 6350 h 311150"/>
                <a:gd name="connsiteX0" fmla="*/ 1479550 w 2527300"/>
                <a:gd name="connsiteY0" fmla="*/ 0 h 311150"/>
                <a:gd name="connsiteX1" fmla="*/ 2527300 w 2527300"/>
                <a:gd name="connsiteY1" fmla="*/ 311150 h 311150"/>
                <a:gd name="connsiteX2" fmla="*/ 596900 w 2527300"/>
                <a:gd name="connsiteY2" fmla="*/ 298450 h 311150"/>
                <a:gd name="connsiteX3" fmla="*/ 0 w 2527300"/>
                <a:gd name="connsiteY3" fmla="*/ 114300 h 311150"/>
                <a:gd name="connsiteX4" fmla="*/ 1492250 w 2527300"/>
                <a:gd name="connsiteY4" fmla="*/ 6350 h 311150"/>
                <a:gd name="connsiteX0" fmla="*/ 1479550 w 2527300"/>
                <a:gd name="connsiteY0" fmla="*/ 0 h 311150"/>
                <a:gd name="connsiteX1" fmla="*/ 2527300 w 2527300"/>
                <a:gd name="connsiteY1" fmla="*/ 311150 h 311150"/>
                <a:gd name="connsiteX2" fmla="*/ 596900 w 2527300"/>
                <a:gd name="connsiteY2" fmla="*/ 298450 h 311150"/>
                <a:gd name="connsiteX3" fmla="*/ 0 w 2527300"/>
                <a:gd name="connsiteY3" fmla="*/ 114300 h 311150"/>
                <a:gd name="connsiteX4" fmla="*/ 1492250 w 2527300"/>
                <a:gd name="connsiteY4" fmla="*/ 6350 h 311150"/>
                <a:gd name="connsiteX5" fmla="*/ 1479550 w 2527300"/>
                <a:gd name="connsiteY5" fmla="*/ 0 h 311150"/>
                <a:gd name="connsiteX0" fmla="*/ 0 w 2527300"/>
                <a:gd name="connsiteY0" fmla="*/ 114300 h 311150"/>
                <a:gd name="connsiteX1" fmla="*/ 1492250 w 2527300"/>
                <a:gd name="connsiteY1" fmla="*/ 6350 h 311150"/>
                <a:gd name="connsiteX2" fmla="*/ 1479550 w 2527300"/>
                <a:gd name="connsiteY2" fmla="*/ 0 h 311150"/>
                <a:gd name="connsiteX3" fmla="*/ 2527300 w 2527300"/>
                <a:gd name="connsiteY3" fmla="*/ 311150 h 311150"/>
                <a:gd name="connsiteX4" fmla="*/ 596900 w 2527300"/>
                <a:gd name="connsiteY4" fmla="*/ 298450 h 311150"/>
                <a:gd name="connsiteX5" fmla="*/ 91440 w 2527300"/>
                <a:gd name="connsiteY5" fmla="*/ 205740 h 311150"/>
                <a:gd name="connsiteX0" fmla="*/ 0 w 2527300"/>
                <a:gd name="connsiteY0" fmla="*/ 114300 h 311150"/>
                <a:gd name="connsiteX1" fmla="*/ 1492250 w 2527300"/>
                <a:gd name="connsiteY1" fmla="*/ 6350 h 311150"/>
                <a:gd name="connsiteX2" fmla="*/ 1479550 w 2527300"/>
                <a:gd name="connsiteY2" fmla="*/ 0 h 311150"/>
                <a:gd name="connsiteX3" fmla="*/ 2527300 w 2527300"/>
                <a:gd name="connsiteY3" fmla="*/ 311150 h 311150"/>
                <a:gd name="connsiteX4" fmla="*/ 596900 w 2527300"/>
                <a:gd name="connsiteY4" fmla="*/ 298450 h 311150"/>
                <a:gd name="connsiteX5" fmla="*/ 21590 w 2527300"/>
                <a:gd name="connsiteY5" fmla="*/ 135890 h 311150"/>
                <a:gd name="connsiteX0" fmla="*/ 0 w 2517775"/>
                <a:gd name="connsiteY0" fmla="*/ 114300 h 311150"/>
                <a:gd name="connsiteX1" fmla="*/ 1482725 w 2517775"/>
                <a:gd name="connsiteY1" fmla="*/ 6350 h 311150"/>
                <a:gd name="connsiteX2" fmla="*/ 1470025 w 2517775"/>
                <a:gd name="connsiteY2" fmla="*/ 0 h 311150"/>
                <a:gd name="connsiteX3" fmla="*/ 2517775 w 2517775"/>
                <a:gd name="connsiteY3" fmla="*/ 311150 h 311150"/>
                <a:gd name="connsiteX4" fmla="*/ 587375 w 2517775"/>
                <a:gd name="connsiteY4" fmla="*/ 298450 h 311150"/>
                <a:gd name="connsiteX5" fmla="*/ 12065 w 2517775"/>
                <a:gd name="connsiteY5" fmla="*/ 135890 h 311150"/>
                <a:gd name="connsiteX0" fmla="*/ 0 w 2517775"/>
                <a:gd name="connsiteY0" fmla="*/ 114300 h 311150"/>
                <a:gd name="connsiteX1" fmla="*/ 1482725 w 2517775"/>
                <a:gd name="connsiteY1" fmla="*/ 6350 h 311150"/>
                <a:gd name="connsiteX2" fmla="*/ 1470025 w 2517775"/>
                <a:gd name="connsiteY2" fmla="*/ 0 h 311150"/>
                <a:gd name="connsiteX3" fmla="*/ 2517775 w 2517775"/>
                <a:gd name="connsiteY3" fmla="*/ 311150 h 311150"/>
                <a:gd name="connsiteX4" fmla="*/ 587375 w 2517775"/>
                <a:gd name="connsiteY4" fmla="*/ 298450 h 311150"/>
                <a:gd name="connsiteX5" fmla="*/ 2540 w 2517775"/>
                <a:gd name="connsiteY5" fmla="*/ 119221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7775" h="311150">
                  <a:moveTo>
                    <a:pt x="0" y="114300"/>
                  </a:moveTo>
                  <a:lnTo>
                    <a:pt x="1482725" y="6350"/>
                  </a:lnTo>
                  <a:lnTo>
                    <a:pt x="1470025" y="0"/>
                  </a:lnTo>
                  <a:lnTo>
                    <a:pt x="2517775" y="311150"/>
                  </a:lnTo>
                  <a:lnTo>
                    <a:pt x="587375" y="298450"/>
                  </a:lnTo>
                  <a:lnTo>
                    <a:pt x="2540" y="11922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381" tIns="43191" rIns="86381" bIns="43191" anchor="ctr"/>
            <a:lstStyle/>
            <a:p>
              <a:pPr algn="ctr">
                <a:defRPr/>
              </a:pPr>
              <a:endParaRPr lang="zh-CN" altLang="en-US" sz="2399" dirty="0">
                <a:latin typeface="微软雅黑" panose="020B0503020204020204" pitchFamily="34" charset="-122"/>
                <a:ea typeface="微软雅黑" panose="020B0503020204020204" pitchFamily="34" charset="-122"/>
              </a:endParaRPr>
            </a:p>
          </p:txBody>
        </p:sp>
        <p:sp>
          <p:nvSpPr>
            <p:cNvPr id="42" name="矩形 14">
              <a:extLst>
                <a:ext uri="{FF2B5EF4-FFF2-40B4-BE49-F238E27FC236}">
                  <a16:creationId xmlns:a16="http://schemas.microsoft.com/office/drawing/2014/main" id="{DFBD5379-C275-47DA-B150-F6332AA21FC8}"/>
                </a:ext>
              </a:extLst>
            </p:cNvPr>
            <p:cNvSpPr/>
            <p:nvPr/>
          </p:nvSpPr>
          <p:spPr>
            <a:xfrm>
              <a:off x="1504301" y="1388376"/>
              <a:ext cx="2868254" cy="550514"/>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86381" tIns="43191" rIns="86381" bIns="43191" anchor="ctr"/>
            <a:lstStyle/>
            <a:p>
              <a:pPr algn="ctr">
                <a:defRPr/>
              </a:pPr>
              <a:r>
                <a:rPr lang="vi-VN" altLang="zh-CN" sz="1600">
                  <a:latin typeface="+mj-lt"/>
                  <a:ea typeface="微软雅黑" panose="020B0503020204020204" pitchFamily="34" charset="-122"/>
                </a:rPr>
                <a:t>Về đối tượng</a:t>
              </a:r>
              <a:endParaRPr lang="zh-CN" altLang="en-US" sz="1600" dirty="0">
                <a:latin typeface="+mj-lt"/>
                <a:ea typeface="微软雅黑" panose="020B0503020204020204" pitchFamily="34" charset="-122"/>
              </a:endParaRPr>
            </a:p>
          </p:txBody>
        </p:sp>
        <p:sp>
          <p:nvSpPr>
            <p:cNvPr id="43" name="矩形 15">
              <a:extLst>
                <a:ext uri="{FF2B5EF4-FFF2-40B4-BE49-F238E27FC236}">
                  <a16:creationId xmlns:a16="http://schemas.microsoft.com/office/drawing/2014/main" id="{208499DE-8C57-4C21-8587-251D7326CD7A}"/>
                </a:ext>
              </a:extLst>
            </p:cNvPr>
            <p:cNvSpPr/>
            <p:nvPr/>
          </p:nvSpPr>
          <p:spPr>
            <a:xfrm>
              <a:off x="1504301" y="3891942"/>
              <a:ext cx="2868254" cy="55201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381" tIns="43191" rIns="86381" bIns="43191" anchor="ctr"/>
            <a:lstStyle/>
            <a:p>
              <a:pPr algn="ctr">
                <a:defRPr/>
              </a:pPr>
              <a:r>
                <a:rPr lang="de-DE" sz="1600" b="1">
                  <a:latin typeface="+mj-lt"/>
                  <a:ea typeface="#9Slide02 Noi dung rat dai" panose="02000000000000000000" pitchFamily="2" charset="0"/>
                </a:rPr>
                <a:t>Về cách thức tiến hành</a:t>
              </a:r>
              <a:endParaRPr lang="zh-CN" altLang="en-US" sz="1600" dirty="0">
                <a:latin typeface="+mj-lt"/>
                <a:ea typeface="微软雅黑" panose="020B0503020204020204" pitchFamily="34" charset="-122"/>
              </a:endParaRPr>
            </a:p>
          </p:txBody>
        </p:sp>
        <p:sp>
          <p:nvSpPr>
            <p:cNvPr id="44" name="矩形 16">
              <a:extLst>
                <a:ext uri="{FF2B5EF4-FFF2-40B4-BE49-F238E27FC236}">
                  <a16:creationId xmlns:a16="http://schemas.microsoft.com/office/drawing/2014/main" id="{0701C97F-7C8F-4236-AC44-24AB911BBA4F}"/>
                </a:ext>
              </a:extLst>
            </p:cNvPr>
            <p:cNvSpPr/>
            <p:nvPr/>
          </p:nvSpPr>
          <p:spPr>
            <a:xfrm>
              <a:off x="1022759" y="3056421"/>
              <a:ext cx="481542" cy="5505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381" tIns="43191" rIns="86381" bIns="43191" anchor="ctr"/>
            <a:lstStyle/>
            <a:p>
              <a:pPr algn="ctr">
                <a:defRPr/>
              </a:pPr>
              <a:r>
                <a:rPr lang="en-US" altLang="zh-CN" sz="2599">
                  <a:latin typeface="微软雅黑" panose="020B0503020204020204" pitchFamily="34" charset="-122"/>
                  <a:ea typeface="微软雅黑" panose="020B0503020204020204" pitchFamily="34" charset="-122"/>
                  <a:cs typeface="Verdana" panose="020B0604030504040204" pitchFamily="34" charset="0"/>
                </a:rPr>
                <a:t>3</a:t>
              </a:r>
              <a:endParaRPr lang="zh-CN" altLang="en-US" sz="2599"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45" name="矩形 17">
              <a:extLst>
                <a:ext uri="{FF2B5EF4-FFF2-40B4-BE49-F238E27FC236}">
                  <a16:creationId xmlns:a16="http://schemas.microsoft.com/office/drawing/2014/main" id="{306E6EC3-3D87-4336-8F72-D378E4B3D6CB}"/>
                </a:ext>
              </a:extLst>
            </p:cNvPr>
            <p:cNvSpPr/>
            <p:nvPr/>
          </p:nvSpPr>
          <p:spPr>
            <a:xfrm>
              <a:off x="1022759" y="2219397"/>
              <a:ext cx="481542" cy="552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6381" tIns="43191" rIns="86381" bIns="43191" anchor="ctr"/>
            <a:lstStyle/>
            <a:p>
              <a:pPr algn="ctr">
                <a:defRPr/>
              </a:pPr>
              <a:r>
                <a:rPr lang="en-US" altLang="zh-CN" sz="2599">
                  <a:latin typeface="微软雅黑" panose="020B0503020204020204" pitchFamily="34" charset="-122"/>
                  <a:ea typeface="微软雅黑" panose="020B0503020204020204" pitchFamily="34" charset="-122"/>
                  <a:cs typeface="Verdana" panose="020B0604030504040204" pitchFamily="34" charset="0"/>
                </a:rPr>
                <a:t>2</a:t>
              </a:r>
              <a:endParaRPr lang="zh-CN" altLang="en-US" sz="2599"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46" name="矩形 18">
              <a:extLst>
                <a:ext uri="{FF2B5EF4-FFF2-40B4-BE49-F238E27FC236}">
                  <a16:creationId xmlns:a16="http://schemas.microsoft.com/office/drawing/2014/main" id="{CAEC8D65-03A8-419A-A28A-3C7046B54738}"/>
                </a:ext>
              </a:extLst>
            </p:cNvPr>
            <p:cNvSpPr/>
            <p:nvPr/>
          </p:nvSpPr>
          <p:spPr>
            <a:xfrm>
              <a:off x="1022759" y="1388376"/>
              <a:ext cx="481542" cy="550514"/>
            </a:xfrm>
            <a:prstGeom prst="rect">
              <a:avLst/>
            </a:prstGeom>
            <a:solidFill>
              <a:srgbClr val="6CE8EE"/>
            </a:solidFill>
            <a:ln>
              <a:noFill/>
            </a:ln>
          </p:spPr>
          <p:style>
            <a:lnRef idx="2">
              <a:schemeClr val="accent1">
                <a:shade val="50000"/>
              </a:schemeClr>
            </a:lnRef>
            <a:fillRef idx="1">
              <a:schemeClr val="accent1"/>
            </a:fillRef>
            <a:effectRef idx="0">
              <a:schemeClr val="accent1"/>
            </a:effectRef>
            <a:fontRef idx="minor">
              <a:schemeClr val="lt1"/>
            </a:fontRef>
          </p:style>
          <p:txBody>
            <a:bodyPr lIns="86381" tIns="43191" rIns="86381" bIns="43191" anchor="ctr"/>
            <a:lstStyle/>
            <a:p>
              <a:pPr algn="ctr">
                <a:defRPr/>
              </a:pPr>
              <a:r>
                <a:rPr lang="en-US" altLang="zh-CN" sz="2599">
                  <a:latin typeface="微软雅黑" panose="020B0503020204020204" pitchFamily="34" charset="-122"/>
                  <a:ea typeface="微软雅黑" panose="020B0503020204020204" pitchFamily="34" charset="-122"/>
                  <a:cs typeface="Verdana" panose="020B0604030504040204" pitchFamily="34" charset="0"/>
                </a:rPr>
                <a:t>1</a:t>
              </a:r>
              <a:endParaRPr lang="zh-CN" altLang="en-US" sz="2599"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47" name="矩形 19">
              <a:extLst>
                <a:ext uri="{FF2B5EF4-FFF2-40B4-BE49-F238E27FC236}">
                  <a16:creationId xmlns:a16="http://schemas.microsoft.com/office/drawing/2014/main" id="{2AE65B5F-FE92-4199-8BBA-C0DC740D3BA2}"/>
                </a:ext>
              </a:extLst>
            </p:cNvPr>
            <p:cNvSpPr/>
            <p:nvPr/>
          </p:nvSpPr>
          <p:spPr>
            <a:xfrm>
              <a:off x="1022759" y="3891942"/>
              <a:ext cx="481542" cy="552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6381" tIns="43191" rIns="86381" bIns="43191" anchor="ctr"/>
            <a:lstStyle/>
            <a:p>
              <a:pPr algn="ctr">
                <a:defRPr/>
              </a:pPr>
              <a:r>
                <a:rPr lang="en-US" altLang="zh-CN" sz="2599">
                  <a:latin typeface="微软雅黑" panose="020B0503020204020204" pitchFamily="34" charset="-122"/>
                  <a:ea typeface="微软雅黑" panose="020B0503020204020204" pitchFamily="34" charset="-122"/>
                  <a:cs typeface="Verdana" panose="020B0604030504040204" pitchFamily="34" charset="0"/>
                </a:rPr>
                <a:t>4</a:t>
              </a:r>
              <a:endParaRPr lang="zh-CN" altLang="en-US" sz="2599" dirty="0">
                <a:latin typeface="微软雅黑" panose="020B0503020204020204" pitchFamily="34" charset="-122"/>
                <a:ea typeface="微软雅黑" panose="020B0503020204020204" pitchFamily="34" charset="-122"/>
                <a:cs typeface="Verdana" panose="020B0604030504040204" pitchFamily="34" charset="0"/>
              </a:endParaRPr>
            </a:p>
          </p:txBody>
        </p:sp>
      </p:grpSp>
      <p:sp>
        <p:nvSpPr>
          <p:cNvPr id="48" name="文本框 3">
            <a:extLst>
              <a:ext uri="{FF2B5EF4-FFF2-40B4-BE49-F238E27FC236}">
                <a16:creationId xmlns:a16="http://schemas.microsoft.com/office/drawing/2014/main" id="{499585D6-0609-41CE-874E-99CC5841C1DC}"/>
              </a:ext>
            </a:extLst>
          </p:cNvPr>
          <p:cNvSpPr txBox="1"/>
          <p:nvPr/>
        </p:nvSpPr>
        <p:spPr>
          <a:xfrm>
            <a:off x="3616943" y="1388684"/>
            <a:ext cx="5203529" cy="550371"/>
          </a:xfrm>
          <a:prstGeom prst="rect">
            <a:avLst/>
          </a:prstGeom>
          <a:noFill/>
        </p:spPr>
        <p:txBody>
          <a:bodyPr lIns="86381" tIns="0" rIns="86381" bIns="0" anchor="ctr"/>
          <a:lstStyle/>
          <a:p>
            <a:pPr lvl="0" algn="just">
              <a:defRPr/>
            </a:pPr>
            <a:r>
              <a:rPr lang="it-IT" sz="1200">
                <a:latin typeface="#9Slide02 Noi dung rat dai" panose="02000000000000000000" pitchFamily="2" charset="0"/>
                <a:ea typeface="#9Slide02 Noi dung rat dai" panose="02000000000000000000" pitchFamily="2" charset="0"/>
              </a:rPr>
              <a:t>Ban chấp hành đoàn các cấp là cơ quan lãnh đạo cao nhất giữa hai nhiệm kỳ Đại hội của Đoàn cấp đó. Ban chấp hành đoàn có trách nhiệm và quyền hạn kiểm tra, giám sát tổ chức đoàn, cán bộ, đoàn viên thuộc phạm vi lãnh đạo của mình đồng thời chịu sự kiểm tra, giám sát của Đoàn cấp trên</a:t>
            </a:r>
            <a:endParaRPr lang="zh-CN" altLang="en-US" sz="1200" dirty="0">
              <a:solidFill>
                <a:schemeClr val="tx1">
                  <a:lumMod val="50000"/>
                  <a:lumOff val="50000"/>
                </a:schemeClr>
              </a:solidFill>
              <a:latin typeface="#9Slide02 Noi dung rat dai" panose="02000000000000000000" pitchFamily="2" charset="0"/>
              <a:ea typeface="微软雅黑" pitchFamily="34" charset="-122"/>
            </a:endParaRPr>
          </a:p>
        </p:txBody>
      </p:sp>
      <p:sp>
        <p:nvSpPr>
          <p:cNvPr id="49" name="文本框 22">
            <a:extLst>
              <a:ext uri="{FF2B5EF4-FFF2-40B4-BE49-F238E27FC236}">
                <a16:creationId xmlns:a16="http://schemas.microsoft.com/office/drawing/2014/main" id="{574A6FAC-2623-45AA-88B2-93833F24D601}"/>
              </a:ext>
            </a:extLst>
          </p:cNvPr>
          <p:cNvSpPr txBox="1"/>
          <p:nvPr/>
        </p:nvSpPr>
        <p:spPr>
          <a:xfrm>
            <a:off x="3616943" y="2213492"/>
            <a:ext cx="5203529" cy="550371"/>
          </a:xfrm>
          <a:prstGeom prst="rect">
            <a:avLst/>
          </a:prstGeom>
          <a:noFill/>
        </p:spPr>
        <p:txBody>
          <a:bodyPr lIns="86381" tIns="0" rIns="86381" bIns="0" anchor="ctr"/>
          <a:lstStyle/>
          <a:p>
            <a:pPr algn="just"/>
            <a:r>
              <a:rPr lang="it-IT" sz="1200">
                <a:latin typeface="#9Slide02 Noi dung rat dai" panose="02000000000000000000" pitchFamily="2" charset="0"/>
                <a:ea typeface="#9Slide02 Noi dung rat dai" panose="02000000000000000000" pitchFamily="2" charset="0"/>
              </a:rPr>
              <a:t>Lãnh đạo công tác kiểm tra, giám sát;Tổ chúc thực hiện nhiệm vụ kiểm  tra, giám sát</a:t>
            </a:r>
            <a:endParaRPr lang="vi-VN" sz="1200" dirty="0">
              <a:latin typeface="#9Slide02 Noi dung rat dai" panose="02000000000000000000" pitchFamily="2" charset="0"/>
              <a:ea typeface="#9Slide02 Noi dung rat dai" panose="02000000000000000000" pitchFamily="2" charset="0"/>
            </a:endParaRPr>
          </a:p>
        </p:txBody>
      </p:sp>
      <p:sp>
        <p:nvSpPr>
          <p:cNvPr id="50" name="文本框 23">
            <a:extLst>
              <a:ext uri="{FF2B5EF4-FFF2-40B4-BE49-F238E27FC236}">
                <a16:creationId xmlns:a16="http://schemas.microsoft.com/office/drawing/2014/main" id="{BB5B6D71-FEF1-4B1A-95DC-992952D6603C}"/>
              </a:ext>
            </a:extLst>
          </p:cNvPr>
          <p:cNvSpPr txBox="1"/>
          <p:nvPr/>
        </p:nvSpPr>
        <p:spPr>
          <a:xfrm>
            <a:off x="3616943" y="3039797"/>
            <a:ext cx="5203529" cy="550373"/>
          </a:xfrm>
          <a:prstGeom prst="rect">
            <a:avLst/>
          </a:prstGeom>
          <a:noFill/>
        </p:spPr>
        <p:txBody>
          <a:bodyPr lIns="86381" tIns="0" rIns="86381" bIns="0" anchor="ctr"/>
          <a:lstStyle/>
          <a:p>
            <a:pPr algn="just"/>
            <a:r>
              <a:rPr lang="it-IT" sz="1200" spc="-50">
                <a:latin typeface="#9Slide02 Noi dung rat dai" panose="02000000000000000000" pitchFamily="2" charset="0"/>
                <a:ea typeface="#9Slide02 Noi dung rat dai" panose="02000000000000000000" pitchFamily="2" charset="0"/>
              </a:rPr>
              <a:t>Kiểm tra việc chấp hành đường lối của Đảng, chính sách, pháp luật của Nhà nước; việc chấp hành, thực hiện nghị quyết Đại hội Đoàn các cấp, nghị quyết, chỉ thị, chủ trương công tác của đoàn cấp trên; việc ra các quyết định và thực hiện các quyết định của tổ chức đoàn. Chấp hành Điều lệ Đoàn, các nguyên tắc tổ chức, kỷ luật của Đoàn</a:t>
            </a:r>
            <a:r>
              <a:rPr lang="de-DE" sz="1200" spc="-50">
                <a:latin typeface="#9Slide02 Noi dung rat dai" panose="02000000000000000000" pitchFamily="2" charset="0"/>
                <a:ea typeface="#9Slide02 Noi dung rat dai" panose="02000000000000000000" pitchFamily="2" charset="0"/>
              </a:rPr>
              <a:t>.</a:t>
            </a:r>
            <a:endParaRPr lang="vi-VN" sz="1200" spc="-50" dirty="0">
              <a:latin typeface="#9Slide02 Noi dung rat dai" panose="02000000000000000000" pitchFamily="2" charset="0"/>
              <a:ea typeface="#9Slide02 Noi dung rat dai" panose="02000000000000000000" pitchFamily="2" charset="0"/>
            </a:endParaRPr>
          </a:p>
        </p:txBody>
      </p:sp>
      <p:sp>
        <p:nvSpPr>
          <p:cNvPr id="51" name="文本框 24">
            <a:extLst>
              <a:ext uri="{FF2B5EF4-FFF2-40B4-BE49-F238E27FC236}">
                <a16:creationId xmlns:a16="http://schemas.microsoft.com/office/drawing/2014/main" id="{2FBA5861-514B-4BD8-94C6-4F8BE9ECDCAE}"/>
              </a:ext>
            </a:extLst>
          </p:cNvPr>
          <p:cNvSpPr txBox="1"/>
          <p:nvPr/>
        </p:nvSpPr>
        <p:spPr>
          <a:xfrm>
            <a:off x="3616943" y="3879601"/>
            <a:ext cx="5203529" cy="550373"/>
          </a:xfrm>
          <a:prstGeom prst="rect">
            <a:avLst/>
          </a:prstGeom>
          <a:noFill/>
        </p:spPr>
        <p:txBody>
          <a:bodyPr lIns="86381" tIns="0" rIns="86381" bIns="0" anchor="ctr"/>
          <a:lstStyle/>
          <a:p>
            <a:pPr algn="just"/>
            <a:r>
              <a:rPr lang="it-IT" sz="1200">
                <a:latin typeface="#9Slide02 Noi dung rat dai" panose="02000000000000000000" pitchFamily="2" charset="0"/>
                <a:ea typeface="#9Slide02 Noi dung rat dai" panose="02000000000000000000" pitchFamily="2" charset="0"/>
              </a:rPr>
              <a:t>Ban chấp hành đoàn các cấp có thể trực tiếp kiểm tra hoặc sử dụng các bộ phận giúp việc và uỷ ban kiểm tra của cấp mình để tiến hành kiểm tra, giám sát</a:t>
            </a:r>
            <a:r>
              <a:rPr lang="de-DE" sz="1200">
                <a:latin typeface="#9Slide02 Noi dung rat dai" panose="02000000000000000000" pitchFamily="2" charset="0"/>
                <a:ea typeface="#9Slide02 Noi dung rat dai" panose="02000000000000000000" pitchFamily="2" charset="0"/>
              </a:rPr>
              <a:t>.</a:t>
            </a:r>
            <a:endParaRPr lang="vi-VN" sz="1200" dirty="0">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528983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1000"/>
                                        <p:tgtEl>
                                          <p:spTgt spid="27"/>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left)">
                                      <p:cBhvr>
                                        <p:cTn id="26" dur="500"/>
                                        <p:tgtEl>
                                          <p:spTgt spid="49"/>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animBg="1"/>
      <p:bldP spid="48" grpId="0"/>
      <p:bldP spid="49" grpId="0"/>
      <p:bldP spid="50" grpId="0"/>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4"/>
          <p:cNvSpPr txBox="1">
            <a:spLocks noChangeArrowheads="1"/>
          </p:cNvSpPr>
          <p:nvPr/>
        </p:nvSpPr>
        <p:spPr bwMode="auto">
          <a:xfrm>
            <a:off x="611560" y="186194"/>
            <a:ext cx="8280920" cy="369332"/>
          </a:xfrm>
          <a:prstGeom prst="rect">
            <a:avLst/>
          </a:prstGeom>
          <a:noFill/>
          <a:ln w="9525">
            <a:noFill/>
            <a:miter lim="800000"/>
          </a:ln>
        </p:spPr>
        <p:txBody>
          <a:bodyPr wrap="square">
            <a:spAutoFit/>
          </a:bodyPr>
          <a:lstStyle/>
          <a:p>
            <a:r>
              <a:rPr lang="en-US" dirty="0">
                <a:latin typeface="+mj-lt"/>
              </a:rPr>
              <a:t>II</a:t>
            </a:r>
            <a:r>
              <a:rPr lang="vi-VN" dirty="0">
                <a:latin typeface="+mj-lt"/>
              </a:rPr>
              <a:t>. </a:t>
            </a:r>
            <a:r>
              <a:rPr lang="en-US" dirty="0">
                <a:latin typeface="+mj-lt"/>
              </a:rPr>
              <a:t>PHẠM VI, TRÁCH NHIỆM, NỘI DUNG CÔNG TÁC KT GIÁM SÁT</a:t>
            </a:r>
            <a:endParaRPr lang="vi-VN" dirty="0">
              <a:latin typeface="+mj-lt"/>
            </a:endParaRPr>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Hộp Văn bản 1">
            <a:extLst>
              <a:ext uri="{FF2B5EF4-FFF2-40B4-BE49-F238E27FC236}">
                <a16:creationId xmlns:a16="http://schemas.microsoft.com/office/drawing/2014/main" id="{022F6593-12EE-4D6D-8156-B188D799AF90}"/>
              </a:ext>
            </a:extLst>
          </p:cNvPr>
          <p:cNvSpPr txBox="1"/>
          <p:nvPr/>
        </p:nvSpPr>
        <p:spPr>
          <a:xfrm>
            <a:off x="725485" y="771550"/>
            <a:ext cx="8166995" cy="369332"/>
          </a:xfrm>
          <a:prstGeom prst="rect">
            <a:avLst/>
          </a:prstGeom>
          <a:noFill/>
        </p:spPr>
        <p:txBody>
          <a:bodyPr wrap="square" rtlCol="0">
            <a:spAutoFit/>
          </a:bodyPr>
          <a:lstStyle/>
          <a:p>
            <a:r>
              <a:rPr lang="en-US" dirty="0"/>
              <a:t>2. </a:t>
            </a:r>
            <a:r>
              <a:rPr lang="it-IT" b="1" dirty="0"/>
              <a:t>Công tác KT, GS của các ban tham mưu của cấp bộ đoàn các cấp</a:t>
            </a:r>
            <a:endParaRPr lang="vi-VN" dirty="0"/>
          </a:p>
        </p:txBody>
      </p:sp>
      <p:sp>
        <p:nvSpPr>
          <p:cNvPr id="17" name="AutoShape 5">
            <a:extLst>
              <a:ext uri="{FF2B5EF4-FFF2-40B4-BE49-F238E27FC236}">
                <a16:creationId xmlns:a16="http://schemas.microsoft.com/office/drawing/2014/main" id="{D823A061-BC1F-4504-B3F3-81FD0E4C539E}"/>
              </a:ext>
            </a:extLst>
          </p:cNvPr>
          <p:cNvSpPr>
            <a:spLocks noChangeArrowheads="1"/>
          </p:cNvSpPr>
          <p:nvPr/>
        </p:nvSpPr>
        <p:spPr bwMode="auto">
          <a:xfrm>
            <a:off x="5012755" y="1920914"/>
            <a:ext cx="3106786" cy="2268000"/>
          </a:xfrm>
          <a:prstGeom prst="roundRect">
            <a:avLst>
              <a:gd name="adj" fmla="val 4690"/>
            </a:avLst>
          </a:prstGeom>
          <a:noFill/>
          <a:ln w="12700">
            <a:solidFill>
              <a:schemeClr val="tx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8" name="AutoShape 6">
            <a:extLst>
              <a:ext uri="{FF2B5EF4-FFF2-40B4-BE49-F238E27FC236}">
                <a16:creationId xmlns:a16="http://schemas.microsoft.com/office/drawing/2014/main" id="{7367AAC5-662D-4A12-B8BF-9BD7B704F060}"/>
              </a:ext>
            </a:extLst>
          </p:cNvPr>
          <p:cNvSpPr>
            <a:spLocks noChangeArrowheads="1"/>
          </p:cNvSpPr>
          <p:nvPr/>
        </p:nvSpPr>
        <p:spPr bwMode="gray">
          <a:xfrm>
            <a:off x="5319043" y="1814599"/>
            <a:ext cx="2494211" cy="360000"/>
          </a:xfrm>
          <a:prstGeom prst="roundRect">
            <a:avLst>
              <a:gd name="adj" fmla="val 50000"/>
            </a:avLst>
          </a:prstGeom>
          <a:solidFill>
            <a:srgbClr val="0066FF"/>
          </a:solidFill>
          <a:ln w="9525">
            <a:noFill/>
            <a:round/>
          </a:ln>
          <a:effectLst/>
        </p:spPr>
        <p:txBody>
          <a:bodyPr wrap="none" anchor="ctr"/>
          <a:lstStyle/>
          <a:p>
            <a:pPr algn="ctr">
              <a:defRPr/>
            </a:pPr>
            <a:r>
              <a:rPr lang="it-IT" b="1">
                <a:solidFill>
                  <a:srgbClr val="FFFF00"/>
                </a:solidFill>
                <a:latin typeface="#9Slide02 Tieu de rat dai 02" panose="020B0606020202050201" pitchFamily="34" charset="0"/>
                <a:ea typeface="#9Slide02 Noi dung rat dai" panose="020B0604020202020204" charset="0"/>
              </a:rPr>
              <a:t>Về  cách thức tiến hành</a:t>
            </a:r>
            <a:endParaRPr lang="zh-CN" altLang="en-US" dirty="0">
              <a:solidFill>
                <a:srgbClr val="FFFF00"/>
              </a:solidFill>
              <a:latin typeface="#9Slide02 Tieu de rat dai 02" panose="020B0606020202050201" pitchFamily="34" charset="0"/>
              <a:ea typeface="微软雅黑" panose="020B0503020204020204" pitchFamily="34" charset="-122"/>
            </a:endParaRPr>
          </a:p>
        </p:txBody>
      </p:sp>
      <p:sp>
        <p:nvSpPr>
          <p:cNvPr id="19" name="Freeform 13">
            <a:extLst>
              <a:ext uri="{FF2B5EF4-FFF2-40B4-BE49-F238E27FC236}">
                <a16:creationId xmlns:a16="http://schemas.microsoft.com/office/drawing/2014/main" id="{5B691D4A-0A30-48AF-A9D3-DF78E02A2534}"/>
              </a:ext>
            </a:extLst>
          </p:cNvPr>
          <p:cNvSpPr/>
          <p:nvPr/>
        </p:nvSpPr>
        <p:spPr bwMode="gray">
          <a:xfrm>
            <a:off x="3576836" y="1203598"/>
            <a:ext cx="1931244" cy="890841"/>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48000">
                <a:schemeClr val="tx2">
                  <a:lumMod val="60000"/>
                  <a:lumOff val="40000"/>
                </a:schemeClr>
              </a:gs>
              <a:gs pos="100000">
                <a:schemeClr val="tx2">
                  <a:lumMod val="75000"/>
                </a:schemeClr>
              </a:gs>
            </a:gsLst>
            <a:lin ang="0" scaled="1"/>
          </a:gradFill>
          <a:ln w="12700">
            <a:noFill/>
            <a:prstDash val="solid"/>
            <a:round/>
          </a:ln>
        </p:spPr>
        <p:txBody>
          <a:bodyPr/>
          <a:lstStyle/>
          <a:p>
            <a:pPr>
              <a:defRPr/>
            </a:pPr>
            <a:endParaRPr lang="zh-CN" altLang="en-US">
              <a:ea typeface="宋体" panose="02010600030101010101" pitchFamily="2" charset="-122"/>
            </a:endParaRPr>
          </a:p>
        </p:txBody>
      </p:sp>
      <p:sp>
        <p:nvSpPr>
          <p:cNvPr id="20" name="AutoShape 17">
            <a:extLst>
              <a:ext uri="{FF2B5EF4-FFF2-40B4-BE49-F238E27FC236}">
                <a16:creationId xmlns:a16="http://schemas.microsoft.com/office/drawing/2014/main" id="{24829E7F-8071-4E21-B637-560F4CF723CC}"/>
              </a:ext>
            </a:extLst>
          </p:cNvPr>
          <p:cNvSpPr>
            <a:spLocks noChangeArrowheads="1"/>
          </p:cNvSpPr>
          <p:nvPr/>
        </p:nvSpPr>
        <p:spPr bwMode="auto">
          <a:xfrm>
            <a:off x="611560" y="2252077"/>
            <a:ext cx="3888408" cy="2413706"/>
          </a:xfrm>
          <a:prstGeom prst="roundRect">
            <a:avLst>
              <a:gd name="adj" fmla="val 4690"/>
            </a:avLst>
          </a:prstGeom>
          <a:noFill/>
          <a:ln w="12700">
            <a:solidFill>
              <a:schemeClr val="tx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1" name="AutoShape 18">
            <a:extLst>
              <a:ext uri="{FF2B5EF4-FFF2-40B4-BE49-F238E27FC236}">
                <a16:creationId xmlns:a16="http://schemas.microsoft.com/office/drawing/2014/main" id="{CB0DC0CE-07C6-4C64-A885-01608997054C}"/>
              </a:ext>
            </a:extLst>
          </p:cNvPr>
          <p:cNvSpPr>
            <a:spLocks noChangeArrowheads="1"/>
          </p:cNvSpPr>
          <p:nvPr/>
        </p:nvSpPr>
        <p:spPr bwMode="gray">
          <a:xfrm>
            <a:off x="1623902" y="2142096"/>
            <a:ext cx="1863725" cy="360000"/>
          </a:xfrm>
          <a:prstGeom prst="roundRect">
            <a:avLst>
              <a:gd name="adj" fmla="val 50000"/>
            </a:avLst>
          </a:prstGeom>
          <a:solidFill>
            <a:srgbClr val="0066FF"/>
          </a:solidFill>
          <a:ln w="9525">
            <a:noFill/>
            <a:round/>
          </a:ln>
          <a:effectLst/>
        </p:spPr>
        <p:txBody>
          <a:bodyPr wrap="none" anchor="ctr"/>
          <a:lstStyle/>
          <a:p>
            <a:pPr algn="ctr">
              <a:defRPr/>
            </a:pPr>
            <a:r>
              <a:rPr lang="it-IT" b="1">
                <a:solidFill>
                  <a:srgbClr val="FFFF00"/>
                </a:solidFill>
                <a:latin typeface="#9Slide02 Tieu de rat dai 02" panose="020B0606020202050201" pitchFamily="34" charset="0"/>
                <a:ea typeface="#9Slide02 Noi dung rat dai" panose="020B0604020202020204" charset="0"/>
              </a:rPr>
              <a:t>Về đối tượng</a:t>
            </a:r>
            <a:endParaRPr lang="zh-CN" altLang="en-US" dirty="0">
              <a:solidFill>
                <a:srgbClr val="FFFF00"/>
              </a:solidFill>
              <a:latin typeface="#9Slide02 Tieu de rat dai 02" panose="020B0606020202050201" pitchFamily="34" charset="0"/>
              <a:ea typeface="微软雅黑" panose="020B0503020204020204" pitchFamily="34" charset="-122"/>
            </a:endParaRPr>
          </a:p>
        </p:txBody>
      </p:sp>
      <p:sp>
        <p:nvSpPr>
          <p:cNvPr id="22" name="Text Box 10">
            <a:extLst>
              <a:ext uri="{FF2B5EF4-FFF2-40B4-BE49-F238E27FC236}">
                <a16:creationId xmlns:a16="http://schemas.microsoft.com/office/drawing/2014/main" id="{30F19201-DBD7-4FA3-85E2-B445F4EDC722}"/>
              </a:ext>
            </a:extLst>
          </p:cNvPr>
          <p:cNvSpPr txBox="1">
            <a:spLocks noChangeArrowheads="1"/>
          </p:cNvSpPr>
          <p:nvPr/>
        </p:nvSpPr>
        <p:spPr bwMode="auto">
          <a:xfrm>
            <a:off x="791552" y="2648710"/>
            <a:ext cx="3528424" cy="1697127"/>
          </a:xfrm>
          <a:prstGeom prst="rect">
            <a:avLst/>
          </a:prstGeom>
          <a:noFill/>
          <a:ln w="9525">
            <a:noFill/>
            <a:miter lim="800000"/>
          </a:ln>
        </p:spPr>
        <p:txBody>
          <a:bodyPr wrap="square" lIns="45720" tIns="22860" rIns="45720" bIns="22860">
            <a:noAutofit/>
          </a:bodyPr>
          <a:lstStyle/>
          <a:p>
            <a:pPr lvl="0" algn="ctr">
              <a:lnSpc>
                <a:spcPct val="150000"/>
              </a:lnSpc>
              <a:defRPr/>
            </a:pPr>
            <a:r>
              <a:rPr lang="it-IT" sz="1200">
                <a:ea typeface="#9Slide02 Noi dung rat dai" panose="020B0604020202020204" charset="0"/>
              </a:rPr>
              <a:t>Các ban tham mưu có trách nhiệm giúp ban chấp hành, ban thường vụ cùng cấp kiểm tra, giám sát các cấp bộ đoàn cấp dưới và các ban chuyên môn của ban chấp hành đoàn cấp dưới thực hiện chủ trương, nghị quyết, nguyên tắc của Đoàn thuộc phạm vi công tác phụ trách</a:t>
            </a:r>
            <a:endParaRPr lang="zh-CN" altLang="en-US" sz="1200" dirty="0">
              <a:solidFill>
                <a:prstClr val="black">
                  <a:lumMod val="75000"/>
                  <a:lumOff val="25000"/>
                </a:prstClr>
              </a:solidFill>
              <a:ea typeface="微软雅黑" panose="020B0503020204020204" pitchFamily="34" charset="-122"/>
            </a:endParaRPr>
          </a:p>
        </p:txBody>
      </p:sp>
      <p:sp>
        <p:nvSpPr>
          <p:cNvPr id="23" name="Text Box 10">
            <a:extLst>
              <a:ext uri="{FF2B5EF4-FFF2-40B4-BE49-F238E27FC236}">
                <a16:creationId xmlns:a16="http://schemas.microsoft.com/office/drawing/2014/main" id="{A3FDE321-A398-49B5-A466-27196BCB5185}"/>
              </a:ext>
            </a:extLst>
          </p:cNvPr>
          <p:cNvSpPr txBox="1">
            <a:spLocks noChangeArrowheads="1"/>
          </p:cNvSpPr>
          <p:nvPr/>
        </p:nvSpPr>
        <p:spPr bwMode="auto">
          <a:xfrm>
            <a:off x="5220048" y="2322096"/>
            <a:ext cx="2736304" cy="1697127"/>
          </a:xfrm>
          <a:prstGeom prst="rect">
            <a:avLst/>
          </a:prstGeom>
          <a:noFill/>
          <a:ln w="9525">
            <a:noFill/>
            <a:miter lim="800000"/>
          </a:ln>
        </p:spPr>
        <p:txBody>
          <a:bodyPr wrap="square" lIns="45720" tIns="22860" rIns="45720" bIns="22860">
            <a:noAutofit/>
          </a:bodyPr>
          <a:lstStyle/>
          <a:p>
            <a:pPr lvl="0" algn="ctr">
              <a:lnSpc>
                <a:spcPct val="150000"/>
              </a:lnSpc>
              <a:defRPr/>
            </a:pPr>
            <a:r>
              <a:rPr lang="vi-VN" sz="1200">
                <a:ea typeface="#9Slide02 Noi dung rat dai" panose="020B0604020202020204" charset="0"/>
              </a:rPr>
              <a:t>Sử dụng bộ máy của mình để kiểm tra, giám sát</a:t>
            </a:r>
            <a:r>
              <a:rPr lang="en-US" sz="1200">
                <a:ea typeface="#9Slide02 Noi dung rat dai" panose="020B0604020202020204" charset="0"/>
              </a:rPr>
              <a:t>; </a:t>
            </a:r>
            <a:r>
              <a:rPr lang="vi-VN" sz="1200">
                <a:ea typeface="#9Slide02 Noi dung rat dai" panose="020B0604020202020204" charset="0"/>
              </a:rPr>
              <a:t>Báo cáo lại KQ giám sát</a:t>
            </a:r>
            <a:r>
              <a:rPr lang="en-US" sz="1200">
                <a:ea typeface="#9Slide02 Noi dung rat dai" panose="020B0604020202020204" charset="0"/>
              </a:rPr>
              <a:t> cho BCH, BTV cùng cấp; </a:t>
            </a:r>
            <a:r>
              <a:rPr lang="vi-VN" sz="1200">
                <a:ea typeface="#9Slide02 Noi dung rat dai" panose="020B0604020202020204" charset="0"/>
              </a:rPr>
              <a:t>Nếu phát hiện vấn đề cần kiểm tra thì báo UBKT cùng cấp</a:t>
            </a:r>
            <a:endParaRPr lang="zh-CN" altLang="en-US" sz="1200" dirty="0">
              <a:solidFill>
                <a:prstClr val="black">
                  <a:lumMod val="75000"/>
                  <a:lumOff val="25000"/>
                </a:prstClr>
              </a:solidFill>
              <a:ea typeface="微软雅黑" panose="020B0503020204020204" pitchFamily="34" charset="-122"/>
            </a:endParaRPr>
          </a:p>
        </p:txBody>
      </p:sp>
    </p:spTree>
    <p:extLst>
      <p:ext uri="{BB962C8B-B14F-4D97-AF65-F5344CB8AC3E}">
        <p14:creationId xmlns:p14="http://schemas.microsoft.com/office/powerpoint/2010/main" val="61878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outVertical)">
                                      <p:cBhvr>
                                        <p:cTn id="21" dur="500"/>
                                        <p:tgtEl>
                                          <p:spTgt spid="21"/>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3000"/>
                            </p:stCondLst>
                            <p:childTnLst>
                              <p:par>
                                <p:cTn id="35" presetID="16" presetClass="entr" presetSubtype="37"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outVertical)">
                                      <p:cBhvr>
                                        <p:cTn id="37" dur="500"/>
                                        <p:tgtEl>
                                          <p:spTgt spid="18"/>
                                        </p:tgtEl>
                                      </p:cBhvr>
                                    </p:animEffect>
                                  </p:childTnLst>
                                </p:cTn>
                              </p:par>
                            </p:childTnLst>
                          </p:cTn>
                        </p:par>
                        <p:par>
                          <p:cTn id="38" fill="hold">
                            <p:stCondLst>
                              <p:cond delay="3500"/>
                            </p:stCondLst>
                            <p:childTnLst>
                              <p:par>
                                <p:cTn id="39" presetID="22" presetClass="entr" presetSubtype="1"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childTnLst>
                          </p:cTn>
                        </p:par>
                        <p:par>
                          <p:cTn id="42" fill="hold">
                            <p:stCondLst>
                              <p:cond delay="4000"/>
                            </p:stCondLst>
                            <p:childTnLst>
                              <p:par>
                                <p:cTn id="43" presetID="22" presetClass="entr" presetSubtype="4"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animBg="1"/>
      <p:bldP spid="2" grpId="0"/>
      <p:bldP spid="17" grpId="0" animBg="1"/>
      <p:bldP spid="18" grpId="0" animBg="1"/>
      <p:bldP spid="19" grpId="0" animBg="1"/>
      <p:bldP spid="20" grpId="0" animBg="1"/>
      <p:bldP spid="21" grpId="0" animBg="1"/>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4"/>
          <p:cNvSpPr txBox="1">
            <a:spLocks noChangeArrowheads="1"/>
          </p:cNvSpPr>
          <p:nvPr/>
        </p:nvSpPr>
        <p:spPr bwMode="auto">
          <a:xfrm>
            <a:off x="611560" y="186194"/>
            <a:ext cx="8280920" cy="369332"/>
          </a:xfrm>
          <a:prstGeom prst="rect">
            <a:avLst/>
          </a:prstGeom>
          <a:noFill/>
          <a:ln w="9525">
            <a:noFill/>
            <a:miter lim="800000"/>
          </a:ln>
        </p:spPr>
        <p:txBody>
          <a:bodyPr wrap="square">
            <a:spAutoFit/>
          </a:bodyPr>
          <a:lstStyle/>
          <a:p>
            <a:r>
              <a:rPr lang="en-US" dirty="0">
                <a:latin typeface="+mj-lt"/>
              </a:rPr>
              <a:t>II</a:t>
            </a:r>
            <a:r>
              <a:rPr lang="vi-VN" dirty="0">
                <a:latin typeface="+mj-lt"/>
              </a:rPr>
              <a:t>. </a:t>
            </a:r>
            <a:r>
              <a:rPr lang="en-US" dirty="0">
                <a:latin typeface="+mj-lt"/>
              </a:rPr>
              <a:t>PHẠM VI, TRÁCH NHIỆM, NỘI DUNG CÔNG TÁC KT GIÁM SÁT</a:t>
            </a:r>
            <a:endParaRPr lang="vi-VN" dirty="0">
              <a:latin typeface="+mj-lt"/>
            </a:endParaRPr>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3">
            <a:extLst>
              <a:ext uri="{FF2B5EF4-FFF2-40B4-BE49-F238E27FC236}">
                <a16:creationId xmlns:a16="http://schemas.microsoft.com/office/drawing/2014/main" id="{177BFF81-2C10-466B-8EB5-F40FAAE6BD26}"/>
              </a:ext>
            </a:extLst>
          </p:cNvPr>
          <p:cNvSpPr/>
          <p:nvPr/>
        </p:nvSpPr>
        <p:spPr>
          <a:xfrm>
            <a:off x="1288029" y="1582901"/>
            <a:ext cx="7388426" cy="1182788"/>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1" fmla="*/ 433137 w 5688632"/>
              <a:gd name="connsiteY0-2" fmla="*/ 12032 h 2053062"/>
              <a:gd name="connsiteX1-3" fmla="*/ 5688632 w 5688632"/>
              <a:gd name="connsiteY1-4" fmla="*/ 0 h 2053062"/>
              <a:gd name="connsiteX2-5" fmla="*/ 5688632 w 5688632"/>
              <a:gd name="connsiteY2-6" fmla="*/ 2053062 h 2053062"/>
              <a:gd name="connsiteX3-7" fmla="*/ 0 w 5688632"/>
              <a:gd name="connsiteY3-8" fmla="*/ 2053062 h 2053062"/>
              <a:gd name="connsiteX4-9" fmla="*/ 433137 w 5688632"/>
              <a:gd name="connsiteY4-10" fmla="*/ 12032 h 2053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88632" h="2053062">
                <a:moveTo>
                  <a:pt x="433137" y="12032"/>
                </a:moveTo>
                <a:lnTo>
                  <a:pt x="5688632" y="0"/>
                </a:lnTo>
                <a:lnTo>
                  <a:pt x="5688632" y="2053062"/>
                </a:lnTo>
                <a:lnTo>
                  <a:pt x="0" y="2053062"/>
                </a:lnTo>
                <a:lnTo>
                  <a:pt x="433137" y="12032"/>
                </a:lnTo>
                <a:close/>
              </a:path>
            </a:pathLst>
          </a:custGeom>
          <a:solidFill>
            <a:schemeClr val="bg1">
              <a:lumMod val="85000"/>
            </a:schemeClr>
          </a:solidFill>
          <a:ln w="25400" cap="flat" cmpd="sng" algn="ctr">
            <a:noFill/>
            <a:prstDash val="solid"/>
          </a:ln>
          <a:effectLst/>
        </p:spPr>
        <p:txBody>
          <a:bodyPr lIns="1785668" tIns="51586" rIns="79363" bIns="51586" anchor="ctr"/>
          <a:lstStyle/>
          <a:p>
            <a:pPr algn="just"/>
            <a:r>
              <a:rPr lang="it-IT" sz="1200">
                <a:latin typeface="#9Slide02 Noi dung rat dai" panose="020B0604020202020204" charset="0"/>
                <a:ea typeface="#9Slide02 Noi dung rat dai" panose="020B0604020202020204" charset="0"/>
              </a:rPr>
              <a:t>Theo quy định của Điều lệ Đoàn thì tổ chức cơ sở đoàn không thành lập uỷ ban kiểm tra. Tuy nhiên, tổ chức cơ sở đoàn phải phân công cán bộ tham mưu, theo dõi công tác kiểm tra, giám sát của cơ sở đoàn mình đang sinh hoạt. Đồng thời, cần chú ý thêm một số nội dung: kiểm tra, giám sát chấp hành Điều lệ Đoàn, giữ gìn kỷ luật và tăng cường đoàn kết, thống nhất của tổ chức cơ sở đoàn, đặc biệt coi trọng kiểm tra, giám sát thường xuyên, kiểm tra, giám sát định kỳ qua các cuộc sinh hoạt chính trị...</a:t>
            </a:r>
            <a:endParaRPr lang="vi-VN" sz="1200" dirty="0">
              <a:latin typeface="#9Slide02 Noi dung rat dai" panose="020B0604020202020204" charset="0"/>
              <a:ea typeface="#9Slide02 Noi dung rat dai" panose="020B0604020202020204" charset="0"/>
            </a:endParaRPr>
          </a:p>
        </p:txBody>
      </p:sp>
      <p:sp>
        <p:nvSpPr>
          <p:cNvPr id="19" name="直角三角形 2">
            <a:extLst>
              <a:ext uri="{FF2B5EF4-FFF2-40B4-BE49-F238E27FC236}">
                <a16:creationId xmlns:a16="http://schemas.microsoft.com/office/drawing/2014/main" id="{BAFFE0E1-ABF3-4081-BEB9-3BC78422F616}"/>
              </a:ext>
            </a:extLst>
          </p:cNvPr>
          <p:cNvSpPr/>
          <p:nvPr/>
        </p:nvSpPr>
        <p:spPr>
          <a:xfrm rot="17117050" flipH="1">
            <a:off x="1490488" y="1858507"/>
            <a:ext cx="841287" cy="1207390"/>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1" fmla="*/ 0 w 1625488"/>
              <a:gd name="connsiteY0-2" fmla="*/ 1842558 h 1842558"/>
              <a:gd name="connsiteX1-3" fmla="*/ 0 w 1625488"/>
              <a:gd name="connsiteY1-4" fmla="*/ 0 h 1842558"/>
              <a:gd name="connsiteX2-5" fmla="*/ 1625488 w 1625488"/>
              <a:gd name="connsiteY2-6" fmla="*/ 843012 h 1842558"/>
              <a:gd name="connsiteX3-7" fmla="*/ 0 w 1625488"/>
              <a:gd name="connsiteY3-8" fmla="*/ 1842558 h 1842558"/>
              <a:gd name="connsiteX0-9" fmla="*/ 0 w 1690209"/>
              <a:gd name="connsiteY0-10" fmla="*/ 1842558 h 1842558"/>
              <a:gd name="connsiteX1-11" fmla="*/ 0 w 1690209"/>
              <a:gd name="connsiteY1-12" fmla="*/ 0 h 1842558"/>
              <a:gd name="connsiteX2-13" fmla="*/ 1690209 w 1690209"/>
              <a:gd name="connsiteY2-14" fmla="*/ 149753 h 1842558"/>
              <a:gd name="connsiteX3-15" fmla="*/ 0 w 1690209"/>
              <a:gd name="connsiteY3-16" fmla="*/ 1842558 h 1842558"/>
            </a:gdLst>
            <a:ahLst/>
            <a:cxnLst>
              <a:cxn ang="0">
                <a:pos x="connsiteX0-1" y="connsiteY0-2"/>
              </a:cxn>
              <a:cxn ang="0">
                <a:pos x="connsiteX1-3" y="connsiteY1-4"/>
              </a:cxn>
              <a:cxn ang="0">
                <a:pos x="connsiteX2-5" y="connsiteY2-6"/>
              </a:cxn>
              <a:cxn ang="0">
                <a:pos x="connsiteX3-7" y="connsiteY3-8"/>
              </a:cxn>
            </a:cxnLst>
            <a:rect l="l" t="t" r="r" b="b"/>
            <a:pathLst>
              <a:path w="1690209" h="1842558">
                <a:moveTo>
                  <a:pt x="0" y="1842558"/>
                </a:moveTo>
                <a:lnTo>
                  <a:pt x="0" y="0"/>
                </a:lnTo>
                <a:lnTo>
                  <a:pt x="1690209" y="149753"/>
                </a:lnTo>
                <a:lnTo>
                  <a:pt x="0" y="1842558"/>
                </a:lnTo>
                <a:close/>
              </a:path>
            </a:pathLst>
          </a:custGeom>
          <a:solidFill>
            <a:schemeClr val="bg1">
              <a:lumMod val="75000"/>
            </a:schemeClr>
          </a:solidFill>
          <a:ln w="25400" cap="flat" cmpd="sng" algn="ctr">
            <a:noFill/>
            <a:prstDash val="solid"/>
          </a:ln>
          <a:effectLst/>
        </p:spPr>
        <p:txBody>
          <a:bodyPr lIns="100790" tIns="50396" rIns="100790" bIns="50396" anchor="ctr"/>
          <a:lstStyle/>
          <a:p>
            <a:pPr algn="ctr">
              <a:defRPr/>
            </a:pPr>
            <a:endParaRPr lang="zh-CN" altLang="en-US" sz="1500" kern="0">
              <a:solidFill>
                <a:sysClr val="window" lastClr="FFFFFF"/>
              </a:solidFill>
              <a:latin typeface="Calibri" panose="020F0502020204030204"/>
              <a:ea typeface="宋体" panose="02010600030101010101" pitchFamily="2" charset="-122"/>
            </a:endParaRPr>
          </a:p>
        </p:txBody>
      </p:sp>
      <p:sp>
        <p:nvSpPr>
          <p:cNvPr id="20" name="任意多边形 9">
            <a:extLst>
              <a:ext uri="{FF2B5EF4-FFF2-40B4-BE49-F238E27FC236}">
                <a16:creationId xmlns:a16="http://schemas.microsoft.com/office/drawing/2014/main" id="{C28CADB0-C519-45C2-9878-98AFE69C3348}"/>
              </a:ext>
            </a:extLst>
          </p:cNvPr>
          <p:cNvSpPr/>
          <p:nvPr/>
        </p:nvSpPr>
        <p:spPr>
          <a:xfrm>
            <a:off x="611560" y="1131590"/>
            <a:ext cx="2021095" cy="1075602"/>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0066FF"/>
          </a:solidFill>
          <a:ln w="25400" cap="flat" cmpd="sng" algn="ctr">
            <a:noFill/>
            <a:prstDash val="solid"/>
          </a:ln>
          <a:effectLst/>
        </p:spPr>
        <p:txBody>
          <a:bodyPr lIns="0" tIns="0" rIns="0" bIns="0" anchor="ctr"/>
          <a:lstStyle/>
          <a:p>
            <a:pPr algn="ctr"/>
            <a:r>
              <a:rPr lang="en-US" sz="1300">
                <a:solidFill>
                  <a:srgbClr val="FFFF00"/>
                </a:solidFill>
                <a:latin typeface="#9Slide02 Tieu de rat dai 01" panose="02000000000000000000" pitchFamily="2" charset="0"/>
                <a:ea typeface="#9Slide02 Tieu de rat dai 01" panose="02000000000000000000" pitchFamily="2" charset="0"/>
              </a:rPr>
              <a:t>3. </a:t>
            </a:r>
            <a:r>
              <a:rPr lang="it-IT" sz="1300" b="1">
                <a:solidFill>
                  <a:srgbClr val="FFFF00"/>
                </a:solidFill>
                <a:latin typeface="#9Slide02 Tieu de rat dai 01" panose="02000000000000000000" pitchFamily="2" charset="0"/>
                <a:ea typeface="#9Slide02 Tieu de rat dai 01" panose="02000000000000000000" pitchFamily="2" charset="0"/>
              </a:rPr>
              <a:t>Công tác KT, GS </a:t>
            </a:r>
          </a:p>
          <a:p>
            <a:pPr algn="ctr"/>
            <a:r>
              <a:rPr lang="it-IT" sz="1300" b="1">
                <a:solidFill>
                  <a:srgbClr val="FFFF00"/>
                </a:solidFill>
                <a:latin typeface="#9Slide02 Tieu de rat dai 01" panose="02000000000000000000" pitchFamily="2" charset="0"/>
                <a:ea typeface="#9Slide02 Tieu de rat dai 01" panose="02000000000000000000" pitchFamily="2" charset="0"/>
              </a:rPr>
              <a:t>của tổ chức cơ sở đoàn</a:t>
            </a:r>
            <a:endParaRPr lang="vi-VN" sz="1300" dirty="0">
              <a:solidFill>
                <a:srgbClr val="FFFF00"/>
              </a:solidFill>
              <a:latin typeface="#9Slide02 Tieu de rat dai 01" panose="02000000000000000000" pitchFamily="2" charset="0"/>
              <a:ea typeface="#9Slide02 Tieu de rat dai 01" panose="02000000000000000000" pitchFamily="2" charset="0"/>
            </a:endParaRPr>
          </a:p>
        </p:txBody>
      </p:sp>
      <p:sp>
        <p:nvSpPr>
          <p:cNvPr id="21" name="矩形 3">
            <a:extLst>
              <a:ext uri="{FF2B5EF4-FFF2-40B4-BE49-F238E27FC236}">
                <a16:creationId xmlns:a16="http://schemas.microsoft.com/office/drawing/2014/main" id="{E645276C-F8C7-4537-BAAA-294834C39D7B}"/>
              </a:ext>
            </a:extLst>
          </p:cNvPr>
          <p:cNvSpPr/>
          <p:nvPr/>
        </p:nvSpPr>
        <p:spPr>
          <a:xfrm>
            <a:off x="1288029" y="3326481"/>
            <a:ext cx="7388426" cy="1182788"/>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1" fmla="*/ 433137 w 5688632"/>
              <a:gd name="connsiteY0-2" fmla="*/ 12032 h 2053062"/>
              <a:gd name="connsiteX1-3" fmla="*/ 5688632 w 5688632"/>
              <a:gd name="connsiteY1-4" fmla="*/ 0 h 2053062"/>
              <a:gd name="connsiteX2-5" fmla="*/ 5688632 w 5688632"/>
              <a:gd name="connsiteY2-6" fmla="*/ 2053062 h 2053062"/>
              <a:gd name="connsiteX3-7" fmla="*/ 0 w 5688632"/>
              <a:gd name="connsiteY3-8" fmla="*/ 2053062 h 2053062"/>
              <a:gd name="connsiteX4-9" fmla="*/ 433137 w 5688632"/>
              <a:gd name="connsiteY4-10" fmla="*/ 12032 h 2053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88632" h="2053062">
                <a:moveTo>
                  <a:pt x="433137" y="12032"/>
                </a:moveTo>
                <a:lnTo>
                  <a:pt x="5688632" y="0"/>
                </a:lnTo>
                <a:lnTo>
                  <a:pt x="5688632" y="2053062"/>
                </a:lnTo>
                <a:lnTo>
                  <a:pt x="0" y="2053062"/>
                </a:lnTo>
                <a:lnTo>
                  <a:pt x="433137" y="12032"/>
                </a:lnTo>
                <a:close/>
              </a:path>
            </a:pathLst>
          </a:custGeom>
          <a:solidFill>
            <a:schemeClr val="bg1">
              <a:lumMod val="85000"/>
            </a:schemeClr>
          </a:solidFill>
          <a:ln w="25400" cap="flat" cmpd="sng" algn="ctr">
            <a:noFill/>
            <a:prstDash val="solid"/>
          </a:ln>
          <a:effectLst/>
        </p:spPr>
        <p:txBody>
          <a:bodyPr lIns="1785668" tIns="51586" rIns="79363" bIns="51586" anchor="ctr"/>
          <a:lstStyle/>
          <a:p>
            <a:pPr algn="just"/>
            <a:r>
              <a:rPr lang="it-IT" sz="1200">
                <a:latin typeface="#9Slide02 Noi dung rat dai" panose="020B0604020202020204" charset="0"/>
                <a:ea typeface="#9Slide02 Noi dung rat dai" panose="020B0604020202020204" charset="0"/>
              </a:rPr>
              <a:t>Uỷ ban kiểm tra các cấp của Đoàn do ban chấp hành đoàn các cấp bầu ra. Thẩm quyền, trách nhiệm, nội dung công tác kiểm tra, giám sát được quy định trong Điều lệ, Hướng dẫn Thực hiện Điều lệ Đoàn, Hướng dẫn thực hiện công tác kiểm tra, giám sát theo quy định của Điều lệ Đoàn.</a:t>
            </a:r>
            <a:endParaRPr lang="en-VN" sz="1200" dirty="0">
              <a:latin typeface="#9Slide02 Noi dung rat dai" panose="020B0604020202020204" charset="0"/>
              <a:ea typeface="#9Slide02 Noi dung rat dai" panose="020B0604020202020204" charset="0"/>
            </a:endParaRPr>
          </a:p>
        </p:txBody>
      </p:sp>
      <p:sp>
        <p:nvSpPr>
          <p:cNvPr id="22" name="任意多边形 12">
            <a:extLst>
              <a:ext uri="{FF2B5EF4-FFF2-40B4-BE49-F238E27FC236}">
                <a16:creationId xmlns:a16="http://schemas.microsoft.com/office/drawing/2014/main" id="{9F5A5471-77EF-4479-8650-612D7B65C559}"/>
              </a:ext>
            </a:extLst>
          </p:cNvPr>
          <p:cNvSpPr/>
          <p:nvPr/>
        </p:nvSpPr>
        <p:spPr>
          <a:xfrm>
            <a:off x="611560" y="2875170"/>
            <a:ext cx="2021095" cy="1075602"/>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0066FF"/>
          </a:solidFill>
          <a:ln w="25400" cap="flat" cmpd="sng" algn="ctr">
            <a:noFill/>
            <a:prstDash val="solid"/>
          </a:ln>
          <a:effectLst/>
        </p:spPr>
        <p:txBody>
          <a:bodyPr lIns="0" tIns="0" rIns="0" bIns="0" anchor="ctr"/>
          <a:lstStyle/>
          <a:p>
            <a:pPr algn="ctr"/>
            <a:r>
              <a:rPr lang="en-US" sz="1300">
                <a:solidFill>
                  <a:srgbClr val="FFFF00"/>
                </a:solidFill>
                <a:latin typeface="#9Slide02 Tieu de rat dai 01" panose="02000000000000000000" pitchFamily="2" charset="0"/>
                <a:ea typeface="#9Slide02 Tieu de rat dai 01" panose="02000000000000000000" pitchFamily="2" charset="0"/>
              </a:rPr>
              <a:t>4. </a:t>
            </a:r>
            <a:r>
              <a:rPr lang="it-IT" sz="1300" b="1">
                <a:solidFill>
                  <a:srgbClr val="FFFF00"/>
                </a:solidFill>
                <a:latin typeface="#9Slide02 Tieu de rat dai 01" panose="02000000000000000000" pitchFamily="2" charset="0"/>
                <a:ea typeface="#9Slide02 Tieu de rat dai 01" panose="02000000000000000000" pitchFamily="2" charset="0"/>
              </a:rPr>
              <a:t>Công tác KT, GS </a:t>
            </a:r>
          </a:p>
          <a:p>
            <a:pPr algn="ctr"/>
            <a:r>
              <a:rPr lang="it-IT" sz="1300" b="1">
                <a:solidFill>
                  <a:srgbClr val="FFFF00"/>
                </a:solidFill>
                <a:latin typeface="#9Slide02 Tieu de rat dai 01" panose="02000000000000000000" pitchFamily="2" charset="0"/>
                <a:ea typeface="#9Slide02 Tieu de rat dai 01" panose="02000000000000000000" pitchFamily="2" charset="0"/>
              </a:rPr>
              <a:t>của UBKT các cấp </a:t>
            </a:r>
          </a:p>
          <a:p>
            <a:pPr algn="ctr"/>
            <a:r>
              <a:rPr lang="it-IT" sz="1300" b="1">
                <a:solidFill>
                  <a:srgbClr val="FFFF00"/>
                </a:solidFill>
                <a:latin typeface="#9Slide02 Tieu de rat dai 01" panose="02000000000000000000" pitchFamily="2" charset="0"/>
                <a:ea typeface="#9Slide02 Tieu de rat dai 01" panose="02000000000000000000" pitchFamily="2" charset="0"/>
              </a:rPr>
              <a:t>của Đoàn</a:t>
            </a:r>
            <a:endParaRPr lang="vi-VN" sz="1300" dirty="0">
              <a:solidFill>
                <a:srgbClr val="FFFF00"/>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343106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500"/>
                                        <p:tgtEl>
                                          <p:spTgt spid="19"/>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1000"/>
                                        <p:tgtEl>
                                          <p:spTgt spid="18"/>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4"/>
          <p:cNvSpPr txBox="1">
            <a:spLocks noChangeArrowheads="1"/>
          </p:cNvSpPr>
          <p:nvPr/>
        </p:nvSpPr>
        <p:spPr bwMode="auto">
          <a:xfrm>
            <a:off x="611560" y="186194"/>
            <a:ext cx="8064896" cy="369332"/>
          </a:xfrm>
          <a:prstGeom prst="rect">
            <a:avLst/>
          </a:prstGeom>
          <a:noFill/>
          <a:ln w="9525">
            <a:noFill/>
            <a:miter lim="800000"/>
          </a:ln>
        </p:spPr>
        <p:txBody>
          <a:bodyPr wrap="square">
            <a:spAutoFit/>
          </a:bodyPr>
          <a:lstStyle/>
          <a:p>
            <a:r>
              <a:rPr lang="en-US" dirty="0">
                <a:latin typeface="+mj-lt"/>
              </a:rPr>
              <a:t>II. QUY TRÌNH KIỂM TRA GIÁM SÁT</a:t>
            </a:r>
            <a:endParaRPr lang="vi-VN" dirty="0">
              <a:latin typeface="+mj-lt"/>
            </a:endParaRPr>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圆角矩形 7"/>
          <p:cNvSpPr/>
          <p:nvPr/>
        </p:nvSpPr>
        <p:spPr>
          <a:xfrm>
            <a:off x="179512" y="1568106"/>
            <a:ext cx="2790950" cy="3264306"/>
          </a:xfrm>
          <a:prstGeom prst="roundRect">
            <a:avLst>
              <a:gd name="adj" fmla="val 5505"/>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50">
              <a:solidFill>
                <a:srgbClr val="FFFF00"/>
              </a:solidFill>
            </a:endParaRPr>
          </a:p>
        </p:txBody>
      </p:sp>
      <p:grpSp>
        <p:nvGrpSpPr>
          <p:cNvPr id="9" name="组合 8"/>
          <p:cNvGrpSpPr/>
          <p:nvPr/>
        </p:nvGrpSpPr>
        <p:grpSpPr>
          <a:xfrm>
            <a:off x="1214279" y="1173066"/>
            <a:ext cx="681268" cy="689754"/>
            <a:chOff x="765765" y="1131590"/>
            <a:chExt cx="681268" cy="689754"/>
          </a:xfrm>
        </p:grpSpPr>
        <p:sp>
          <p:nvSpPr>
            <p:cNvPr id="10" name="椭圆 9"/>
            <p:cNvSpPr/>
            <p:nvPr/>
          </p:nvSpPr>
          <p:spPr>
            <a:xfrm>
              <a:off x="765765" y="1131590"/>
              <a:ext cx="681268" cy="681697"/>
            </a:xfrm>
            <a:prstGeom prst="ellips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50">
                <a:solidFill>
                  <a:srgbClr val="0278A1"/>
                </a:solidFill>
                <a:latin typeface="+mj-lt"/>
                <a:ea typeface="微软雅黑" panose="020B0503020204020204" pitchFamily="34" charset="-122"/>
              </a:endParaRPr>
            </a:p>
          </p:txBody>
        </p:sp>
        <p:sp>
          <p:nvSpPr>
            <p:cNvPr id="11" name="文本框 19"/>
            <p:cNvSpPr txBox="1"/>
            <p:nvPr/>
          </p:nvSpPr>
          <p:spPr>
            <a:xfrm>
              <a:off x="920987" y="1142697"/>
              <a:ext cx="375423" cy="678647"/>
            </a:xfrm>
            <a:prstGeom prst="rect">
              <a:avLst/>
            </a:prstGeom>
            <a:noFill/>
          </p:spPr>
          <p:txBody>
            <a:bodyPr wrap="none" rtlCol="0">
              <a:spAutoFit/>
            </a:bodyPr>
            <a:lstStyle/>
            <a:p>
              <a:pPr algn="ctr"/>
              <a:r>
                <a:rPr lang="en-US" altLang="zh-CN" sz="3810" b="1" dirty="0">
                  <a:solidFill>
                    <a:schemeClr val="bg1"/>
                  </a:solidFill>
                  <a:latin typeface="+mj-lt"/>
                  <a:ea typeface="微软雅黑" panose="020B0503020204020204" pitchFamily="34" charset="-122"/>
                </a:rPr>
                <a:t>1</a:t>
              </a:r>
              <a:endParaRPr lang="zh-CN" altLang="en-US" sz="3810" b="1" dirty="0">
                <a:solidFill>
                  <a:schemeClr val="bg1"/>
                </a:solidFill>
                <a:latin typeface="+mj-lt"/>
                <a:ea typeface="微软雅黑" panose="020B0503020204020204" pitchFamily="34" charset="-122"/>
              </a:endParaRPr>
            </a:p>
          </p:txBody>
        </p:sp>
      </p:grpSp>
      <p:sp>
        <p:nvSpPr>
          <p:cNvPr id="12" name="矩形 11"/>
          <p:cNvSpPr/>
          <p:nvPr/>
        </p:nvSpPr>
        <p:spPr>
          <a:xfrm>
            <a:off x="293804" y="1855920"/>
            <a:ext cx="2522218" cy="2323713"/>
          </a:xfrm>
          <a:prstGeom prst="rect">
            <a:avLst/>
          </a:prstGeom>
        </p:spPr>
        <p:txBody>
          <a:bodyPr wrap="square">
            <a:spAutoFit/>
          </a:bodyPr>
          <a:lstStyle/>
          <a:p>
            <a:pPr algn="ctr">
              <a:spcBef>
                <a:spcPts val="600"/>
              </a:spcBef>
              <a:spcAft>
                <a:spcPts val="600"/>
              </a:spcAft>
              <a:defRPr/>
            </a:pPr>
            <a:r>
              <a:rPr lang="en-US" sz="1500" b="1" dirty="0" err="1">
                <a:solidFill>
                  <a:schemeClr val="bg1"/>
                </a:solidFill>
                <a:latin typeface="+mj-lt"/>
                <a:ea typeface="#9Slide02 Noi dung rat dai" panose="02000000000000000000" pitchFamily="2" charset="0"/>
              </a:rPr>
              <a:t>Chuẩn</a:t>
            </a:r>
            <a:r>
              <a:rPr lang="en-US" sz="1500" b="1" dirty="0">
                <a:solidFill>
                  <a:schemeClr val="bg1"/>
                </a:solidFill>
                <a:latin typeface="+mj-lt"/>
                <a:ea typeface="#9Slide02 Noi dung rat dai" panose="02000000000000000000" pitchFamily="2" charset="0"/>
              </a:rPr>
              <a:t> </a:t>
            </a:r>
            <a:r>
              <a:rPr lang="en-US" sz="1500" b="1" dirty="0" err="1">
                <a:solidFill>
                  <a:schemeClr val="bg1"/>
                </a:solidFill>
                <a:latin typeface="+mj-lt"/>
                <a:ea typeface="#9Slide02 Noi dung rat dai" panose="02000000000000000000" pitchFamily="2" charset="0"/>
              </a:rPr>
              <a:t>bị</a:t>
            </a:r>
            <a:r>
              <a:rPr lang="en-US" sz="1500" b="1" dirty="0">
                <a:solidFill>
                  <a:schemeClr val="bg1"/>
                </a:solidFill>
                <a:latin typeface="+mj-lt"/>
                <a:ea typeface="#9Slide02 Noi dung rat dai" panose="02000000000000000000" pitchFamily="2" charset="0"/>
              </a:rPr>
              <a:t> </a:t>
            </a:r>
            <a:r>
              <a:rPr lang="en-US" sz="1500" b="1" dirty="0" err="1">
                <a:solidFill>
                  <a:schemeClr val="bg1"/>
                </a:solidFill>
                <a:latin typeface="+mj-lt"/>
                <a:ea typeface="#9Slide02 Noi dung rat dai" panose="02000000000000000000" pitchFamily="2" charset="0"/>
              </a:rPr>
              <a:t>kiểm</a:t>
            </a:r>
            <a:r>
              <a:rPr lang="en-US" sz="1500" b="1" dirty="0">
                <a:solidFill>
                  <a:schemeClr val="bg1"/>
                </a:solidFill>
                <a:latin typeface="+mj-lt"/>
                <a:ea typeface="#9Slide02 Noi dung rat dai" panose="02000000000000000000" pitchFamily="2" charset="0"/>
              </a:rPr>
              <a:t> </a:t>
            </a:r>
            <a:r>
              <a:rPr lang="en-US" sz="1500" b="1" dirty="0" err="1">
                <a:solidFill>
                  <a:schemeClr val="bg1"/>
                </a:solidFill>
                <a:latin typeface="+mj-lt"/>
                <a:ea typeface="#9Slide02 Noi dung rat dai" panose="02000000000000000000" pitchFamily="2" charset="0"/>
              </a:rPr>
              <a:t>tra</a:t>
            </a:r>
            <a:endParaRPr lang="en-US" sz="1500" b="1" dirty="0">
              <a:solidFill>
                <a:schemeClr val="bg1"/>
              </a:solidFill>
              <a:latin typeface="+mj-lt"/>
              <a:ea typeface="#9Slide02 Noi dung rat dai" panose="02000000000000000000" pitchFamily="2" charset="0"/>
            </a:endParaRPr>
          </a:p>
          <a:p>
            <a:pPr marL="228600" indent="-228600" algn="just">
              <a:spcBef>
                <a:spcPts val="600"/>
              </a:spcBef>
              <a:spcAft>
                <a:spcPts val="600"/>
              </a:spcAft>
              <a:buAutoNum type="arabicPeriod"/>
            </a:pPr>
            <a:r>
              <a:rPr lang="en-VN" sz="1500" dirty="0">
                <a:solidFill>
                  <a:srgbClr val="FFFF00"/>
                </a:solidFill>
                <a:latin typeface="#9Slide02 Noi dung rat dai" panose="02000000000000000000" pitchFamily="2" charset="0"/>
                <a:ea typeface="#9Slide02 Noi dung rat dai" panose="02000000000000000000" pitchFamily="2" charset="0"/>
              </a:rPr>
              <a:t>Lập </a:t>
            </a:r>
            <a:r>
              <a:rPr lang="en-VN" sz="1500">
                <a:solidFill>
                  <a:srgbClr val="FFFF00"/>
                </a:solidFill>
                <a:latin typeface="#9Slide02 Noi dung rat dai" panose="02000000000000000000" pitchFamily="2" charset="0"/>
                <a:ea typeface="#9Slide02 Noi dung rat dai" panose="02000000000000000000" pitchFamily="2" charset="0"/>
              </a:rPr>
              <a:t>kế hoạch</a:t>
            </a:r>
            <a:endParaRPr lang="en-US" sz="1500" dirty="0">
              <a:solidFill>
                <a:srgbClr val="FFFF00"/>
              </a:solidFill>
              <a:latin typeface="#9Slide02 Noi dung rat dai" panose="02000000000000000000" pitchFamily="2" charset="0"/>
              <a:ea typeface="#9Slide02 Noi dung rat dai" panose="02000000000000000000" pitchFamily="2" charset="0"/>
            </a:endParaRPr>
          </a:p>
          <a:p>
            <a:pPr marL="228600" indent="-228600" algn="just">
              <a:spcBef>
                <a:spcPts val="600"/>
              </a:spcBef>
              <a:spcAft>
                <a:spcPts val="600"/>
              </a:spcAft>
              <a:buAutoNum type="arabicPeriod"/>
            </a:pPr>
            <a:r>
              <a:rPr lang="en-VN" sz="1500" dirty="0">
                <a:solidFill>
                  <a:srgbClr val="FFFF00"/>
                </a:solidFill>
                <a:latin typeface="#9Slide02 Noi dung rat dai" panose="02000000000000000000" pitchFamily="2" charset="0"/>
                <a:ea typeface="#9Slide02 Noi dung rat dai" panose="02000000000000000000" pitchFamily="2" charset="0"/>
              </a:rPr>
              <a:t>Xây dựng lịch trình, phân công </a:t>
            </a:r>
            <a:r>
              <a:rPr lang="en-VN" sz="1500">
                <a:solidFill>
                  <a:srgbClr val="FFFF00"/>
                </a:solidFill>
                <a:latin typeface="#9Slide02 Noi dung rat dai" panose="02000000000000000000" pitchFamily="2" charset="0"/>
                <a:ea typeface="#9Slide02 Noi dung rat dai" panose="02000000000000000000" pitchFamily="2" charset="0"/>
              </a:rPr>
              <a:t>nhiệm vụ</a:t>
            </a:r>
            <a:endParaRPr lang="en-US" sz="1500" dirty="0">
              <a:solidFill>
                <a:srgbClr val="FFFF00"/>
              </a:solidFill>
              <a:latin typeface="#9Slide02 Noi dung rat dai" panose="02000000000000000000" pitchFamily="2" charset="0"/>
              <a:ea typeface="#9Slide02 Noi dung rat dai" panose="02000000000000000000" pitchFamily="2" charset="0"/>
            </a:endParaRPr>
          </a:p>
          <a:p>
            <a:pPr marL="228600" indent="-228600" algn="just">
              <a:spcBef>
                <a:spcPts val="600"/>
              </a:spcBef>
              <a:spcAft>
                <a:spcPts val="600"/>
              </a:spcAft>
              <a:buAutoNum type="arabicPeriod"/>
            </a:pPr>
            <a:r>
              <a:rPr lang="en-VN" sz="1500" dirty="0">
                <a:solidFill>
                  <a:srgbClr val="FFFF00"/>
                </a:solidFill>
                <a:latin typeface="#9Slide02 Noi dung rat dai" panose="02000000000000000000" pitchFamily="2" charset="0"/>
                <a:ea typeface="#9Slide02 Noi dung rat dai" panose="02000000000000000000" pitchFamily="2" charset="0"/>
              </a:rPr>
              <a:t>Thông báo kế hoạch, nội dung cần </a:t>
            </a:r>
            <a:r>
              <a:rPr lang="en-VN" sz="1500">
                <a:solidFill>
                  <a:srgbClr val="FFFF00"/>
                </a:solidFill>
                <a:latin typeface="#9Slide02 Noi dung rat dai" panose="02000000000000000000" pitchFamily="2" charset="0"/>
                <a:ea typeface="#9Slide02 Noi dung rat dai" panose="02000000000000000000" pitchFamily="2" charset="0"/>
              </a:rPr>
              <a:t>báo cáo</a:t>
            </a:r>
            <a:endParaRPr lang="en-US" sz="1500" dirty="0">
              <a:solidFill>
                <a:srgbClr val="FFFF00"/>
              </a:solidFill>
              <a:latin typeface="#9Slide02 Noi dung rat dai" panose="02000000000000000000" pitchFamily="2" charset="0"/>
              <a:ea typeface="#9Slide02 Noi dung rat dai" panose="02000000000000000000" pitchFamily="2" charset="0"/>
            </a:endParaRPr>
          </a:p>
          <a:p>
            <a:pPr marL="228600" indent="-228600" algn="just">
              <a:spcBef>
                <a:spcPts val="600"/>
              </a:spcBef>
              <a:spcAft>
                <a:spcPts val="600"/>
              </a:spcAft>
              <a:buAutoNum type="arabicPeriod"/>
            </a:pPr>
            <a:r>
              <a:rPr lang="en-VN" sz="1500" dirty="0">
                <a:solidFill>
                  <a:srgbClr val="FFFF00"/>
                </a:solidFill>
                <a:latin typeface="#9Slide02 Noi dung rat dai" panose="02000000000000000000" pitchFamily="2" charset="0"/>
                <a:ea typeface="#9Slide02 Noi dung rat dai" panose="02000000000000000000" pitchFamily="2" charset="0"/>
              </a:rPr>
              <a:t>Yêu cầu chuẩn bị tài liệu</a:t>
            </a:r>
          </a:p>
        </p:txBody>
      </p:sp>
      <p:sp>
        <p:nvSpPr>
          <p:cNvPr id="2" name="Hộp Văn bản 1">
            <a:extLst>
              <a:ext uri="{FF2B5EF4-FFF2-40B4-BE49-F238E27FC236}">
                <a16:creationId xmlns:a16="http://schemas.microsoft.com/office/drawing/2014/main" id="{C76C18C4-2D9E-4CA0-8EA1-79EC553E7EFC}"/>
              </a:ext>
            </a:extLst>
          </p:cNvPr>
          <p:cNvSpPr txBox="1"/>
          <p:nvPr/>
        </p:nvSpPr>
        <p:spPr>
          <a:xfrm>
            <a:off x="467556" y="843558"/>
            <a:ext cx="3397611" cy="677108"/>
          </a:xfrm>
          <a:prstGeom prst="rect">
            <a:avLst/>
          </a:prstGeom>
          <a:noFill/>
        </p:spPr>
        <p:txBody>
          <a:bodyPr wrap="square" rtlCol="0">
            <a:spAutoFit/>
          </a:bodyPr>
          <a:lstStyle/>
          <a:p>
            <a:pPr algn="just">
              <a:spcBef>
                <a:spcPts val="600"/>
              </a:spcBef>
              <a:spcAft>
                <a:spcPts val="600"/>
              </a:spcAft>
            </a:pPr>
            <a:r>
              <a:rPr lang="en-US" sz="1400" b="1" dirty="0">
                <a:effectLst/>
                <a:ea typeface="#9Slide02 Noi dung rat dai" panose="02000000000000000000" pitchFamily="2" charset="0"/>
                <a:cs typeface="Times New Roman" panose="02020603050405020304" pitchFamily="18" charset="0"/>
              </a:rPr>
              <a:t>1. </a:t>
            </a:r>
            <a:r>
              <a:rPr lang="en-US" sz="1400" b="1" dirty="0" err="1">
                <a:ea typeface="#9Slide02 Noi dung rat dai" panose="02000000000000000000" pitchFamily="2" charset="0"/>
                <a:cs typeface="Times New Roman" panose="02020603050405020304" pitchFamily="18" charset="0"/>
              </a:rPr>
              <a:t>Quy</a:t>
            </a:r>
            <a:r>
              <a:rPr lang="en-US" sz="1400" b="1" dirty="0">
                <a:ea typeface="#9Slide02 Noi dung rat dai" panose="02000000000000000000" pitchFamily="2" charset="0"/>
                <a:cs typeface="Times New Roman" panose="02020603050405020304" pitchFamily="18" charset="0"/>
              </a:rPr>
              <a:t> </a:t>
            </a:r>
            <a:r>
              <a:rPr lang="en-US" sz="1400" b="1" dirty="0" err="1">
                <a:ea typeface="#9Slide02 Noi dung rat dai" panose="02000000000000000000" pitchFamily="2" charset="0"/>
                <a:cs typeface="Times New Roman" panose="02020603050405020304" pitchFamily="18" charset="0"/>
              </a:rPr>
              <a:t>trình</a:t>
            </a:r>
            <a:r>
              <a:rPr lang="en-US" sz="1400" b="1" dirty="0">
                <a:ea typeface="#9Slide02 Noi dung rat dai" panose="02000000000000000000" pitchFamily="2" charset="0"/>
                <a:cs typeface="Times New Roman" panose="02020603050405020304" pitchFamily="18" charset="0"/>
              </a:rPr>
              <a:t> </a:t>
            </a:r>
            <a:r>
              <a:rPr lang="en-US" sz="1400" b="1" dirty="0" err="1">
                <a:ea typeface="#9Slide02 Noi dung rat dai" panose="02000000000000000000" pitchFamily="2" charset="0"/>
                <a:cs typeface="Times New Roman" panose="02020603050405020304" pitchFamily="18" charset="0"/>
              </a:rPr>
              <a:t>kiểm</a:t>
            </a:r>
            <a:r>
              <a:rPr lang="en-US" sz="1400" b="1" dirty="0">
                <a:ea typeface="#9Slide02 Noi dung rat dai" panose="02000000000000000000" pitchFamily="2" charset="0"/>
                <a:cs typeface="Times New Roman" panose="02020603050405020304" pitchFamily="18" charset="0"/>
              </a:rPr>
              <a:t> </a:t>
            </a:r>
            <a:r>
              <a:rPr lang="en-US" sz="1400" b="1" dirty="0" err="1">
                <a:ea typeface="#9Slide02 Noi dung rat dai" panose="02000000000000000000" pitchFamily="2" charset="0"/>
                <a:cs typeface="Times New Roman" panose="02020603050405020304" pitchFamily="18" charset="0"/>
              </a:rPr>
              <a:t>tra</a:t>
            </a:r>
            <a:endParaRPr lang="vi-VN" sz="1400" b="1" dirty="0">
              <a:effectLst/>
              <a:ea typeface="#9Slide02 Noi dung rat dai" panose="02000000000000000000" pitchFamily="2" charset="0"/>
              <a:cs typeface="Times New Roman" panose="02020603050405020304" pitchFamily="18" charset="0"/>
            </a:endParaRPr>
          </a:p>
          <a:p>
            <a:pPr algn="just">
              <a:spcBef>
                <a:spcPts val="600"/>
              </a:spcBef>
              <a:spcAft>
                <a:spcPts val="600"/>
              </a:spcAft>
            </a:pPr>
            <a:endParaRPr lang="vi-VN" sz="1400" b="1" dirty="0">
              <a:effectLst/>
              <a:ea typeface="#9Slide02 Noi dung rat dai" panose="02000000000000000000" pitchFamily="2" charset="0"/>
              <a:cs typeface="Times New Roman" panose="02020603050405020304" pitchFamily="18" charset="0"/>
            </a:endParaRPr>
          </a:p>
        </p:txBody>
      </p:sp>
      <p:sp>
        <p:nvSpPr>
          <p:cNvPr id="33" name="圆角矩形 7"/>
          <p:cNvSpPr/>
          <p:nvPr/>
        </p:nvSpPr>
        <p:spPr>
          <a:xfrm>
            <a:off x="6173826" y="1561412"/>
            <a:ext cx="2790950" cy="3271000"/>
          </a:xfrm>
          <a:prstGeom prst="roundRect">
            <a:avLst>
              <a:gd name="adj" fmla="val 5505"/>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50">
              <a:solidFill>
                <a:srgbClr val="FFFF00"/>
              </a:solidFill>
            </a:endParaRPr>
          </a:p>
        </p:txBody>
      </p:sp>
      <p:grpSp>
        <p:nvGrpSpPr>
          <p:cNvPr id="34" name="组合 8"/>
          <p:cNvGrpSpPr/>
          <p:nvPr/>
        </p:nvGrpSpPr>
        <p:grpSpPr>
          <a:xfrm>
            <a:off x="7228667" y="1166372"/>
            <a:ext cx="681268" cy="689754"/>
            <a:chOff x="765765" y="1131590"/>
            <a:chExt cx="681268" cy="689754"/>
          </a:xfrm>
        </p:grpSpPr>
        <p:sp>
          <p:nvSpPr>
            <p:cNvPr id="35" name="椭圆 9"/>
            <p:cNvSpPr/>
            <p:nvPr/>
          </p:nvSpPr>
          <p:spPr>
            <a:xfrm>
              <a:off x="765765" y="1131590"/>
              <a:ext cx="681268" cy="681697"/>
            </a:xfrm>
            <a:prstGeom prst="ellips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50">
                <a:solidFill>
                  <a:srgbClr val="0278A1"/>
                </a:solidFill>
                <a:latin typeface="+mj-lt"/>
                <a:ea typeface="微软雅黑" panose="020B0503020204020204" pitchFamily="34" charset="-122"/>
              </a:endParaRPr>
            </a:p>
          </p:txBody>
        </p:sp>
        <p:sp>
          <p:nvSpPr>
            <p:cNvPr id="36" name="文本框 19"/>
            <p:cNvSpPr txBox="1"/>
            <p:nvPr/>
          </p:nvSpPr>
          <p:spPr>
            <a:xfrm>
              <a:off x="872095" y="1142697"/>
              <a:ext cx="473207" cy="678647"/>
            </a:xfrm>
            <a:prstGeom prst="rect">
              <a:avLst/>
            </a:prstGeom>
            <a:noFill/>
          </p:spPr>
          <p:txBody>
            <a:bodyPr wrap="none" rtlCol="0">
              <a:spAutoFit/>
            </a:bodyPr>
            <a:lstStyle/>
            <a:p>
              <a:pPr algn="ctr"/>
              <a:r>
                <a:rPr lang="en-US" altLang="zh-CN" sz="3810" b="1" dirty="0">
                  <a:solidFill>
                    <a:schemeClr val="bg1"/>
                  </a:solidFill>
                  <a:latin typeface="+mj-lt"/>
                  <a:ea typeface="微软雅黑" panose="020B0503020204020204" pitchFamily="34" charset="-122"/>
                </a:rPr>
                <a:t>3</a:t>
              </a:r>
              <a:endParaRPr lang="zh-CN" altLang="en-US" sz="3810" b="1" dirty="0">
                <a:solidFill>
                  <a:schemeClr val="bg1"/>
                </a:solidFill>
                <a:latin typeface="+mj-lt"/>
                <a:ea typeface="微软雅黑" panose="020B0503020204020204" pitchFamily="34" charset="-122"/>
              </a:endParaRPr>
            </a:p>
          </p:txBody>
        </p:sp>
      </p:grpSp>
      <p:sp>
        <p:nvSpPr>
          <p:cNvPr id="37" name="矩形 11"/>
          <p:cNvSpPr/>
          <p:nvPr/>
        </p:nvSpPr>
        <p:spPr>
          <a:xfrm>
            <a:off x="6258295" y="1855920"/>
            <a:ext cx="2622012" cy="2631490"/>
          </a:xfrm>
          <a:prstGeom prst="rect">
            <a:avLst/>
          </a:prstGeom>
        </p:spPr>
        <p:txBody>
          <a:bodyPr wrap="square">
            <a:spAutoFit/>
          </a:bodyPr>
          <a:lstStyle/>
          <a:p>
            <a:pPr algn="ctr">
              <a:spcBef>
                <a:spcPts val="600"/>
              </a:spcBef>
              <a:spcAft>
                <a:spcPts val="600"/>
              </a:spcAft>
              <a:defRPr/>
            </a:pPr>
            <a:r>
              <a:rPr lang="en-US" sz="1500" b="1">
                <a:solidFill>
                  <a:schemeClr val="bg1"/>
                </a:solidFill>
                <a:latin typeface="+mj-lt"/>
                <a:ea typeface="#9Slide02 Noi dung rat dai" panose="02000000000000000000" pitchFamily="2" charset="0"/>
              </a:rPr>
              <a:t>Kết thúc </a:t>
            </a:r>
            <a:r>
              <a:rPr lang="en-US" sz="1500" b="1" dirty="0" err="1">
                <a:solidFill>
                  <a:schemeClr val="bg1"/>
                </a:solidFill>
                <a:latin typeface="+mj-lt"/>
                <a:ea typeface="#9Slide02 Noi dung rat dai" panose="02000000000000000000" pitchFamily="2" charset="0"/>
              </a:rPr>
              <a:t>kiểm</a:t>
            </a:r>
            <a:r>
              <a:rPr lang="en-US" sz="1500" b="1" dirty="0">
                <a:solidFill>
                  <a:schemeClr val="bg1"/>
                </a:solidFill>
                <a:latin typeface="+mj-lt"/>
                <a:ea typeface="#9Slide02 Noi dung rat dai" panose="02000000000000000000" pitchFamily="2" charset="0"/>
              </a:rPr>
              <a:t> </a:t>
            </a:r>
            <a:r>
              <a:rPr lang="en-US" sz="1500" b="1" dirty="0" err="1">
                <a:solidFill>
                  <a:schemeClr val="bg1"/>
                </a:solidFill>
                <a:latin typeface="+mj-lt"/>
                <a:ea typeface="#9Slide02 Noi dung rat dai" panose="02000000000000000000" pitchFamily="2" charset="0"/>
              </a:rPr>
              <a:t>tra</a:t>
            </a:r>
            <a:endParaRPr lang="en-US" sz="1500" b="1" dirty="0">
              <a:solidFill>
                <a:schemeClr val="bg1"/>
              </a:solidFill>
              <a:latin typeface="+mj-lt"/>
              <a:ea typeface="#9Slide02 Noi dung rat dai" panose="02000000000000000000" pitchFamily="2" charset="0"/>
            </a:endParaRPr>
          </a:p>
          <a:p>
            <a:pPr marL="342900" indent="-342900" algn="just">
              <a:spcBef>
                <a:spcPts val="600"/>
              </a:spcBef>
              <a:spcAft>
                <a:spcPts val="600"/>
              </a:spcAft>
              <a:buAutoNum type="arabicPeriod"/>
            </a:pPr>
            <a:r>
              <a:rPr lang="en-VN" sz="1500" dirty="0">
                <a:solidFill>
                  <a:srgbClr val="FFFF00"/>
                </a:solidFill>
                <a:latin typeface="#9Slide02 Noi dung rat dai" panose="02000000000000000000" pitchFamily="2" charset="0"/>
                <a:ea typeface="#9Slide02 Noi dung rat dai" panose="02000000000000000000" pitchFamily="2" charset="0"/>
              </a:rPr>
              <a:t>Đoàn KT báo cáo với UBKT cùng cấp để có BC kết luận</a:t>
            </a:r>
            <a:endParaRPr lang="en-US" sz="1500" dirty="0">
              <a:solidFill>
                <a:srgbClr val="FFFF00"/>
              </a:solidFill>
              <a:latin typeface="#9Slide02 Noi dung rat dai" panose="02000000000000000000" pitchFamily="2" charset="0"/>
              <a:ea typeface="#9Slide02 Noi dung rat dai" panose="02000000000000000000" pitchFamily="2" charset="0"/>
            </a:endParaRPr>
          </a:p>
          <a:p>
            <a:pPr marL="342900" indent="-342900" algn="just">
              <a:spcBef>
                <a:spcPts val="600"/>
              </a:spcBef>
              <a:spcAft>
                <a:spcPts val="600"/>
              </a:spcAft>
              <a:buAutoNum type="arabicPeriod"/>
            </a:pPr>
            <a:r>
              <a:rPr lang="en-VN" sz="1500" dirty="0">
                <a:solidFill>
                  <a:srgbClr val="FFFF00"/>
                </a:solidFill>
                <a:latin typeface="#9Slide02 Noi dung rat dai" panose="02000000000000000000" pitchFamily="2" charset="0"/>
                <a:ea typeface="#9Slide02 Noi dung rat dai" panose="02000000000000000000" pitchFamily="2" charset="0"/>
              </a:rPr>
              <a:t>Thông báo đến cơ quan được kiểm tra</a:t>
            </a:r>
            <a:endParaRPr lang="en-US" sz="1500" dirty="0">
              <a:solidFill>
                <a:srgbClr val="FFFF00"/>
              </a:solidFill>
              <a:latin typeface="#9Slide02 Noi dung rat dai" panose="02000000000000000000" pitchFamily="2" charset="0"/>
              <a:ea typeface="#9Slide02 Noi dung rat dai" panose="02000000000000000000" pitchFamily="2" charset="0"/>
            </a:endParaRPr>
          </a:p>
          <a:p>
            <a:pPr marL="342900" indent="-342900" algn="just">
              <a:spcBef>
                <a:spcPts val="600"/>
              </a:spcBef>
              <a:spcAft>
                <a:spcPts val="600"/>
              </a:spcAft>
              <a:buAutoNum type="arabicPeriod"/>
            </a:pPr>
            <a:r>
              <a:rPr lang="en-VN" sz="1500" spc="-70" dirty="0">
                <a:solidFill>
                  <a:srgbClr val="FFFF00"/>
                </a:solidFill>
                <a:latin typeface="#9Slide02 Noi dung rat dai" panose="02000000000000000000" pitchFamily="2" charset="0"/>
                <a:ea typeface="#9Slide02 Noi dung rat dai" panose="02000000000000000000" pitchFamily="2" charset="0"/>
              </a:rPr>
              <a:t>Theo dõi </a:t>
            </a:r>
            <a:r>
              <a:rPr lang="en-US" sz="1500" spc="-70" dirty="0" err="1">
                <a:solidFill>
                  <a:srgbClr val="FFFF00"/>
                </a:solidFill>
                <a:latin typeface="#9Slide02 Noi dung rat dai" panose="02000000000000000000" pitchFamily="2" charset="0"/>
                <a:ea typeface="#9Slide02 Noi dung rat dai" panose="02000000000000000000" pitchFamily="2" charset="0"/>
              </a:rPr>
              <a:t>việc</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chấp</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hành</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quyết</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định</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kiến</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nghị</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của</a:t>
            </a:r>
            <a:r>
              <a:rPr lang="en-US" sz="1500" spc="-70" dirty="0">
                <a:solidFill>
                  <a:srgbClr val="FFFF00"/>
                </a:solidFill>
                <a:latin typeface="#9Slide02 Noi dung rat dai" panose="02000000000000000000" pitchFamily="2" charset="0"/>
                <a:ea typeface="#9Slide02 Noi dung rat dai" panose="02000000000000000000" pitchFamily="2" charset="0"/>
              </a:rPr>
              <a:t> UBKT </a:t>
            </a:r>
            <a:r>
              <a:rPr lang="en-US" sz="1500" spc="-70" dirty="0" err="1">
                <a:solidFill>
                  <a:srgbClr val="FFFF00"/>
                </a:solidFill>
                <a:latin typeface="#9Slide02 Noi dung rat dai" panose="02000000000000000000" pitchFamily="2" charset="0"/>
                <a:ea typeface="#9Slide02 Noi dung rat dai" panose="02000000000000000000" pitchFamily="2" charset="0"/>
              </a:rPr>
              <a:t>hoặc</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cấp</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bộ</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đoàn</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cấp</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trên</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đối</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với</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tổ</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chức</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được</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kiểm</a:t>
            </a:r>
            <a:r>
              <a:rPr lang="en-US" sz="1500" spc="-70" dirty="0">
                <a:solidFill>
                  <a:srgbClr val="FFFF00"/>
                </a:solidFill>
                <a:latin typeface="#9Slide02 Noi dung rat dai" panose="02000000000000000000" pitchFamily="2" charset="0"/>
                <a:ea typeface="#9Slide02 Noi dung rat dai" panose="02000000000000000000" pitchFamily="2" charset="0"/>
              </a:rPr>
              <a:t> </a:t>
            </a:r>
            <a:r>
              <a:rPr lang="en-US" sz="1500" spc="-70" dirty="0" err="1">
                <a:solidFill>
                  <a:srgbClr val="FFFF00"/>
                </a:solidFill>
                <a:latin typeface="#9Slide02 Noi dung rat dai" panose="02000000000000000000" pitchFamily="2" charset="0"/>
                <a:ea typeface="#9Slide02 Noi dung rat dai" panose="02000000000000000000" pitchFamily="2" charset="0"/>
              </a:rPr>
              <a:t>tra</a:t>
            </a:r>
            <a:endParaRPr lang="en-VN" sz="1500" spc="-70" dirty="0">
              <a:solidFill>
                <a:srgbClr val="FFFF00"/>
              </a:solidFill>
              <a:latin typeface="#9Slide02 Noi dung rat dai" panose="02000000000000000000" pitchFamily="2" charset="0"/>
              <a:ea typeface="#9Slide02 Noi dung rat dai" panose="02000000000000000000" pitchFamily="2" charset="0"/>
            </a:endParaRPr>
          </a:p>
        </p:txBody>
      </p:sp>
      <p:sp>
        <p:nvSpPr>
          <p:cNvPr id="38" name="圆角矩形 7"/>
          <p:cNvSpPr/>
          <p:nvPr/>
        </p:nvSpPr>
        <p:spPr>
          <a:xfrm>
            <a:off x="3172804" y="1568106"/>
            <a:ext cx="2790950" cy="3264306"/>
          </a:xfrm>
          <a:prstGeom prst="roundRect">
            <a:avLst>
              <a:gd name="adj" fmla="val 5505"/>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50">
              <a:solidFill>
                <a:srgbClr val="FFFF00"/>
              </a:solidFill>
            </a:endParaRPr>
          </a:p>
        </p:txBody>
      </p:sp>
      <p:grpSp>
        <p:nvGrpSpPr>
          <p:cNvPr id="39" name="组合 8"/>
          <p:cNvGrpSpPr/>
          <p:nvPr/>
        </p:nvGrpSpPr>
        <p:grpSpPr>
          <a:xfrm>
            <a:off x="4227645" y="1173066"/>
            <a:ext cx="681268" cy="689754"/>
            <a:chOff x="765765" y="1131590"/>
            <a:chExt cx="681268" cy="689754"/>
          </a:xfrm>
        </p:grpSpPr>
        <p:sp>
          <p:nvSpPr>
            <p:cNvPr id="40" name="椭圆 9"/>
            <p:cNvSpPr/>
            <p:nvPr/>
          </p:nvSpPr>
          <p:spPr>
            <a:xfrm>
              <a:off x="765765" y="1131590"/>
              <a:ext cx="681268" cy="681697"/>
            </a:xfrm>
            <a:prstGeom prst="ellips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50">
                <a:solidFill>
                  <a:srgbClr val="0278A1"/>
                </a:solidFill>
                <a:latin typeface="+mj-lt"/>
                <a:ea typeface="微软雅黑" panose="020B0503020204020204" pitchFamily="34" charset="-122"/>
              </a:endParaRPr>
            </a:p>
          </p:txBody>
        </p:sp>
        <p:sp>
          <p:nvSpPr>
            <p:cNvPr id="41" name="文本框 19"/>
            <p:cNvSpPr txBox="1"/>
            <p:nvPr/>
          </p:nvSpPr>
          <p:spPr>
            <a:xfrm>
              <a:off x="872095" y="1142697"/>
              <a:ext cx="473207" cy="678647"/>
            </a:xfrm>
            <a:prstGeom prst="rect">
              <a:avLst/>
            </a:prstGeom>
            <a:noFill/>
          </p:spPr>
          <p:txBody>
            <a:bodyPr wrap="none" rtlCol="0">
              <a:spAutoFit/>
            </a:bodyPr>
            <a:lstStyle/>
            <a:p>
              <a:pPr algn="ctr"/>
              <a:r>
                <a:rPr lang="en-US" altLang="zh-CN" sz="3810" b="1" dirty="0">
                  <a:solidFill>
                    <a:schemeClr val="bg1"/>
                  </a:solidFill>
                  <a:latin typeface="+mj-lt"/>
                  <a:ea typeface="微软雅黑" panose="020B0503020204020204" pitchFamily="34" charset="-122"/>
                </a:rPr>
                <a:t>2</a:t>
              </a:r>
              <a:endParaRPr lang="zh-CN" altLang="en-US" sz="3810" b="1" dirty="0">
                <a:solidFill>
                  <a:schemeClr val="bg1"/>
                </a:solidFill>
                <a:latin typeface="+mj-lt"/>
                <a:ea typeface="微软雅黑" panose="020B0503020204020204" pitchFamily="34" charset="-122"/>
              </a:endParaRPr>
            </a:p>
          </p:txBody>
        </p:sp>
      </p:grpSp>
      <p:sp>
        <p:nvSpPr>
          <p:cNvPr id="42" name="矩形 11"/>
          <p:cNvSpPr/>
          <p:nvPr/>
        </p:nvSpPr>
        <p:spPr>
          <a:xfrm>
            <a:off x="3298102" y="1855920"/>
            <a:ext cx="2540354" cy="2939266"/>
          </a:xfrm>
          <a:prstGeom prst="rect">
            <a:avLst/>
          </a:prstGeom>
        </p:spPr>
        <p:txBody>
          <a:bodyPr wrap="square">
            <a:spAutoFit/>
          </a:bodyPr>
          <a:lstStyle/>
          <a:p>
            <a:pPr algn="ctr">
              <a:spcBef>
                <a:spcPts val="600"/>
              </a:spcBef>
              <a:spcAft>
                <a:spcPts val="600"/>
              </a:spcAft>
              <a:defRPr/>
            </a:pPr>
            <a:r>
              <a:rPr lang="en-US" sz="1500" b="1" dirty="0" err="1">
                <a:solidFill>
                  <a:schemeClr val="bg1"/>
                </a:solidFill>
                <a:latin typeface="+mj-lt"/>
                <a:ea typeface="#9Slide02 Noi dung rat dai" panose="02000000000000000000" pitchFamily="2" charset="0"/>
              </a:rPr>
              <a:t>Tiến</a:t>
            </a:r>
            <a:r>
              <a:rPr lang="en-US" sz="1500" b="1" dirty="0">
                <a:solidFill>
                  <a:schemeClr val="bg1"/>
                </a:solidFill>
                <a:latin typeface="+mj-lt"/>
                <a:ea typeface="#9Slide02 Noi dung rat dai" panose="02000000000000000000" pitchFamily="2" charset="0"/>
              </a:rPr>
              <a:t> </a:t>
            </a:r>
            <a:r>
              <a:rPr lang="en-US" sz="1500" b="1" dirty="0" err="1">
                <a:solidFill>
                  <a:schemeClr val="bg1"/>
                </a:solidFill>
                <a:latin typeface="+mj-lt"/>
                <a:ea typeface="#9Slide02 Noi dung rat dai" panose="02000000000000000000" pitchFamily="2" charset="0"/>
              </a:rPr>
              <a:t>hành</a:t>
            </a:r>
            <a:r>
              <a:rPr lang="en-US" sz="1500" b="1" dirty="0">
                <a:solidFill>
                  <a:schemeClr val="bg1"/>
                </a:solidFill>
                <a:latin typeface="+mj-lt"/>
                <a:ea typeface="#9Slide02 Noi dung rat dai" panose="02000000000000000000" pitchFamily="2" charset="0"/>
              </a:rPr>
              <a:t> </a:t>
            </a:r>
            <a:r>
              <a:rPr lang="en-US" sz="1500" b="1" dirty="0" err="1">
                <a:solidFill>
                  <a:schemeClr val="bg1"/>
                </a:solidFill>
                <a:latin typeface="+mj-lt"/>
                <a:ea typeface="#9Slide02 Noi dung rat dai" panose="02000000000000000000" pitchFamily="2" charset="0"/>
              </a:rPr>
              <a:t>kiểm</a:t>
            </a:r>
            <a:r>
              <a:rPr lang="en-US" sz="1500" b="1" dirty="0">
                <a:solidFill>
                  <a:schemeClr val="bg1"/>
                </a:solidFill>
                <a:latin typeface="+mj-lt"/>
                <a:ea typeface="#9Slide02 Noi dung rat dai" panose="02000000000000000000" pitchFamily="2" charset="0"/>
              </a:rPr>
              <a:t> </a:t>
            </a:r>
            <a:r>
              <a:rPr lang="en-US" sz="1500" b="1" dirty="0" err="1">
                <a:solidFill>
                  <a:schemeClr val="bg1"/>
                </a:solidFill>
                <a:latin typeface="+mj-lt"/>
                <a:ea typeface="#9Slide02 Noi dung rat dai" panose="02000000000000000000" pitchFamily="2" charset="0"/>
              </a:rPr>
              <a:t>tra</a:t>
            </a:r>
            <a:endParaRPr lang="en-US" sz="1500" b="1" dirty="0">
              <a:solidFill>
                <a:schemeClr val="bg1"/>
              </a:solidFill>
              <a:latin typeface="+mj-lt"/>
              <a:ea typeface="#9Slide02 Noi dung rat dai" panose="02000000000000000000" pitchFamily="2" charset="0"/>
            </a:endParaRPr>
          </a:p>
          <a:p>
            <a:pPr marL="342900" indent="-342900" algn="just">
              <a:spcBef>
                <a:spcPts val="600"/>
              </a:spcBef>
              <a:spcAft>
                <a:spcPts val="600"/>
              </a:spcAft>
              <a:buAutoNum type="arabicPeriod"/>
            </a:pPr>
            <a:r>
              <a:rPr lang="vi-VN" sz="1500" dirty="0">
                <a:solidFill>
                  <a:srgbClr val="FFFF00"/>
                </a:solidFill>
                <a:latin typeface="#9Slide02 Noi dung rat dai" panose="02000000000000000000" pitchFamily="2" charset="0"/>
                <a:ea typeface="#9Slide02 Noi dung rat dai" panose="02000000000000000000" pitchFamily="2" charset="0"/>
              </a:rPr>
              <a:t>BTV đoàn nơi được kiểm tra báo cáo</a:t>
            </a:r>
            <a:endParaRPr lang="en-US" sz="1500" dirty="0">
              <a:solidFill>
                <a:srgbClr val="FFFF00"/>
              </a:solidFill>
              <a:latin typeface="#9Slide02 Noi dung rat dai" panose="02000000000000000000" pitchFamily="2" charset="0"/>
              <a:ea typeface="#9Slide02 Noi dung rat dai" panose="02000000000000000000" pitchFamily="2" charset="0"/>
            </a:endParaRPr>
          </a:p>
          <a:p>
            <a:pPr marL="342900" indent="-342900" algn="just">
              <a:spcBef>
                <a:spcPts val="600"/>
              </a:spcBef>
              <a:spcAft>
                <a:spcPts val="600"/>
              </a:spcAft>
              <a:buAutoNum type="arabicPeriod"/>
            </a:pPr>
            <a:r>
              <a:rPr lang="vi-VN" sz="1500" dirty="0">
                <a:solidFill>
                  <a:srgbClr val="FFFF00"/>
                </a:solidFill>
                <a:latin typeface="#9Slide02 Noi dung rat dai" panose="02000000000000000000" pitchFamily="2" charset="0"/>
                <a:ea typeface="#9Slide02 Noi dung rat dai" panose="02000000000000000000" pitchFamily="2" charset="0"/>
              </a:rPr>
              <a:t>Nghiên cứu hồ sơ tài liệu</a:t>
            </a:r>
            <a:endParaRPr lang="en-US" sz="1500" dirty="0">
              <a:solidFill>
                <a:srgbClr val="FFFF00"/>
              </a:solidFill>
              <a:latin typeface="#9Slide02 Noi dung rat dai" panose="02000000000000000000" pitchFamily="2" charset="0"/>
              <a:ea typeface="#9Slide02 Noi dung rat dai" panose="02000000000000000000" pitchFamily="2" charset="0"/>
            </a:endParaRPr>
          </a:p>
          <a:p>
            <a:pPr marL="342900" indent="-342900" algn="just">
              <a:spcBef>
                <a:spcPts val="600"/>
              </a:spcBef>
              <a:spcAft>
                <a:spcPts val="600"/>
              </a:spcAft>
              <a:buAutoNum type="arabicPeriod"/>
            </a:pPr>
            <a:r>
              <a:rPr lang="vi-VN" sz="1500" dirty="0">
                <a:solidFill>
                  <a:srgbClr val="FFFF00"/>
                </a:solidFill>
                <a:latin typeface="#9Slide02 Noi dung rat dai" panose="02000000000000000000" pitchFamily="2" charset="0"/>
                <a:ea typeface="#9Slide02 Noi dung rat dai" panose="02000000000000000000" pitchFamily="2" charset="0"/>
              </a:rPr>
              <a:t>Xác minh các nội dung</a:t>
            </a:r>
            <a:endParaRPr lang="en-US" sz="1500" dirty="0">
              <a:solidFill>
                <a:srgbClr val="FFFF00"/>
              </a:solidFill>
              <a:latin typeface="#9Slide02 Noi dung rat dai" panose="02000000000000000000" pitchFamily="2" charset="0"/>
              <a:ea typeface="#9Slide02 Noi dung rat dai" panose="02000000000000000000" pitchFamily="2" charset="0"/>
            </a:endParaRPr>
          </a:p>
          <a:p>
            <a:pPr marL="342900" indent="-342900" algn="just">
              <a:spcBef>
                <a:spcPts val="600"/>
              </a:spcBef>
              <a:spcAft>
                <a:spcPts val="600"/>
              </a:spcAft>
              <a:buAutoNum type="arabicPeriod"/>
            </a:pPr>
            <a:r>
              <a:rPr lang="vi-VN" sz="1500" dirty="0">
                <a:solidFill>
                  <a:srgbClr val="FFFF00"/>
                </a:solidFill>
                <a:latin typeface="#9Slide02 Noi dung rat dai" panose="02000000000000000000" pitchFamily="2" charset="0"/>
                <a:ea typeface="#9Slide02 Noi dung rat dai" panose="02000000000000000000" pitchFamily="2" charset="0"/>
              </a:rPr>
              <a:t>Thống nhất các nội dung báo cáo</a:t>
            </a:r>
            <a:endParaRPr lang="en-US" sz="1500" dirty="0">
              <a:solidFill>
                <a:srgbClr val="FFFF00"/>
              </a:solidFill>
              <a:latin typeface="#9Slide02 Noi dung rat dai" panose="02000000000000000000" pitchFamily="2" charset="0"/>
              <a:ea typeface="#9Slide02 Noi dung rat dai" panose="02000000000000000000" pitchFamily="2" charset="0"/>
            </a:endParaRPr>
          </a:p>
          <a:p>
            <a:pPr marL="342900" indent="-342900" algn="just">
              <a:spcBef>
                <a:spcPts val="600"/>
              </a:spcBef>
              <a:spcAft>
                <a:spcPts val="600"/>
              </a:spcAft>
              <a:buAutoNum type="arabicPeriod"/>
            </a:pPr>
            <a:r>
              <a:rPr lang="vi-VN" sz="1500" dirty="0">
                <a:solidFill>
                  <a:srgbClr val="FFFF00"/>
                </a:solidFill>
                <a:latin typeface="#9Slide02 Noi dung rat dai" panose="02000000000000000000" pitchFamily="2" charset="0"/>
                <a:ea typeface="#9Slide02 Noi dung rat dai" panose="02000000000000000000" pitchFamily="2" charset="0"/>
              </a:rPr>
              <a:t>Xây dựng báo cáo kết quả kiểm tra</a:t>
            </a:r>
            <a:endParaRPr lang="en-VN" sz="1500" dirty="0">
              <a:solidFill>
                <a:srgbClr val="FFFF00"/>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4263108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1" presetClass="entr" presetSubtype="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500"/>
                                        <p:tgtEl>
                                          <p:spTgt spid="9"/>
                                        </p:tgtEl>
                                      </p:cBhvr>
                                    </p:animEffect>
                                  </p:childTnLst>
                                </p:cTn>
                              </p:par>
                            </p:childTnLst>
                          </p:cTn>
                        </p:par>
                        <p:par>
                          <p:cTn id="29" fill="hold">
                            <p:stCondLst>
                              <p:cond delay="250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par>
                          <p:cTn id="33" fill="hold">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ppt_x"/>
                                          </p:val>
                                        </p:tav>
                                        <p:tav tm="100000">
                                          <p:val>
                                            <p:strVal val="#ppt_x"/>
                                          </p:val>
                                        </p:tav>
                                      </p:tavLst>
                                    </p:anim>
                                    <p:anim calcmode="lin" valueType="num">
                                      <p:cBhvr additive="base">
                                        <p:cTn id="37" dur="500" fill="hold"/>
                                        <p:tgtEl>
                                          <p:spTgt spid="38"/>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1" presetClass="entr" presetSubtype="1"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heel(1)">
                                      <p:cBhvr>
                                        <p:cTn id="41" dur="500"/>
                                        <p:tgtEl>
                                          <p:spTgt spid="39"/>
                                        </p:tgtEl>
                                      </p:cBhvr>
                                    </p:animEffect>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up)">
                                      <p:cBhvr>
                                        <p:cTn id="45" dur="500"/>
                                        <p:tgtEl>
                                          <p:spTgt spid="42"/>
                                        </p:tgtEl>
                                      </p:cBhvr>
                                    </p:animEffect>
                                  </p:childTnLst>
                                </p:cTn>
                              </p:par>
                            </p:childTnLst>
                          </p:cTn>
                        </p:par>
                        <p:par>
                          <p:cTn id="46" fill="hold">
                            <p:stCondLst>
                              <p:cond delay="4500"/>
                            </p:stCondLst>
                            <p:childTnLst>
                              <p:par>
                                <p:cTn id="47" presetID="2" presetClass="entr" presetSubtype="4"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par>
                          <p:cTn id="51" fill="hold">
                            <p:stCondLst>
                              <p:cond delay="5000"/>
                            </p:stCondLst>
                            <p:childTnLst>
                              <p:par>
                                <p:cTn id="52" presetID="21" presetClass="entr" presetSubtype="1" fill="hold"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heel(1)">
                                      <p:cBhvr>
                                        <p:cTn id="54" dur="500"/>
                                        <p:tgtEl>
                                          <p:spTgt spid="34"/>
                                        </p:tgtEl>
                                      </p:cBhvr>
                                    </p:animEffect>
                                  </p:childTnLst>
                                </p:cTn>
                              </p:par>
                            </p:childTnLst>
                          </p:cTn>
                        </p:par>
                        <p:par>
                          <p:cTn id="55" fill="hold">
                            <p:stCondLst>
                              <p:cond delay="5500"/>
                            </p:stCondLst>
                            <p:childTnLst>
                              <p:par>
                                <p:cTn id="56" presetID="22" presetClass="entr" presetSubtype="1"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up)">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animBg="1"/>
      <p:bldP spid="8" grpId="0" animBg="1"/>
      <p:bldP spid="12" grpId="0"/>
      <p:bldP spid="2" grpId="0"/>
      <p:bldP spid="33" grpId="0" animBg="1"/>
      <p:bldP spid="37" grpId="0"/>
      <p:bldP spid="38" grpId="0" animBg="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7542"/>
            <a:ext cx="9144000" cy="72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0" y="163548"/>
            <a:ext cx="288000" cy="2880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95560" y="307588"/>
            <a:ext cx="216000" cy="216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文本框 30">
            <a:extLst>
              <a:ext uri="{FF2B5EF4-FFF2-40B4-BE49-F238E27FC236}">
                <a16:creationId xmlns:a16="http://schemas.microsoft.com/office/drawing/2014/main" id="{0C1E6420-D79A-4359-8713-C0BE15D0A844}"/>
              </a:ext>
            </a:extLst>
          </p:cNvPr>
          <p:cNvSpPr txBox="1"/>
          <p:nvPr/>
        </p:nvSpPr>
        <p:spPr>
          <a:xfrm>
            <a:off x="470719" y="978092"/>
            <a:ext cx="8472752" cy="1569660"/>
          </a:xfrm>
          <a:prstGeom prst="rect">
            <a:avLst/>
          </a:prstGeom>
          <a:noFill/>
        </p:spPr>
        <p:txBody>
          <a:bodyPr wrap="square" rtlCol="0">
            <a:spAutoFit/>
          </a:bodyPr>
          <a:lstStyle/>
          <a:p>
            <a:pPr algn="just"/>
            <a:r>
              <a:rPr lang="it-IT" sz="1600" b="1" i="1" dirty="0">
                <a:latin typeface="#9Slide02 Noi dung rat dai" panose="020B0604020202020204" charset="0"/>
                <a:ea typeface="#9Slide02 Noi dung rat dai" panose="020B0604020202020204" charset="0"/>
              </a:rPr>
              <a:t>2.1 Giám sát thường xuyên</a:t>
            </a:r>
            <a:endParaRPr lang="en-US" sz="1600" dirty="0">
              <a:latin typeface="#9Slide02 Noi dung rat dai" panose="020B0604020202020204" charset="0"/>
              <a:ea typeface="#9Slide02 Noi dung rat dai" panose="020B0604020202020204" charset="0"/>
            </a:endParaRPr>
          </a:p>
          <a:p>
            <a:pPr algn="just"/>
            <a:r>
              <a:rPr lang="it-IT" sz="1600" i="1" dirty="0">
                <a:latin typeface="#9Slide02 Noi dung rat dai" panose="020B0604020202020204" charset="0"/>
                <a:ea typeface="#9Slide02 Noi dung rat dai" panose="020B0604020202020204" charset="0"/>
              </a:rPr>
              <a:t>2.1.1 Giám sát trực tiếp </a:t>
            </a:r>
            <a:endParaRPr lang="en-US" sz="1600" dirty="0">
              <a:latin typeface="#9Slide02 Noi dung rat dai" panose="020B0604020202020204" charset="0"/>
              <a:ea typeface="#9Slide02 Noi dung rat dai" panose="020B0604020202020204" charset="0"/>
            </a:endParaRPr>
          </a:p>
          <a:p>
            <a:pPr algn="just"/>
            <a:r>
              <a:rPr lang="it-IT" sz="1600" i="1" dirty="0">
                <a:latin typeface="#9Slide02 Noi dung rat dai" panose="020B0604020202020204" charset="0"/>
                <a:ea typeface="#9Slide02 Noi dung rat dai" panose="020B0604020202020204" charset="0"/>
              </a:rPr>
              <a:t>2.1.1.1 Ban chấp hành, ban thường vụ giám sát cấp bộ đoàn cấp dưới</a:t>
            </a:r>
          </a:p>
          <a:p>
            <a:pPr algn="just"/>
            <a:r>
              <a:rPr lang="it-IT" sz="1600" dirty="0">
                <a:latin typeface="#9Slide02 Noi dung rat dai" panose="020B0604020202020204" charset="0"/>
                <a:ea typeface="#9Slide02 Noi dung rat dai" panose="020B0604020202020204" charset="0"/>
              </a:rPr>
              <a:t>a. Cử cán bộ giám sát dự các cuộc họp của cấp bộ đoàn cấp dưới.</a:t>
            </a:r>
            <a:endParaRPr lang="en-US" sz="1600" dirty="0">
              <a:latin typeface="#9Slide02 Noi dung rat dai" panose="020B0604020202020204" charset="0"/>
              <a:ea typeface="#9Slide02 Noi dung rat dai" panose="020B0604020202020204" charset="0"/>
            </a:endParaRPr>
          </a:p>
          <a:p>
            <a:pPr marL="285750" indent="-285750" algn="just">
              <a:buFont typeface="Wingdings" panose="05000000000000000000" pitchFamily="2" charset="2"/>
              <a:buChar char="Ø"/>
            </a:pPr>
            <a:r>
              <a:rPr lang="it-IT" sz="1600" i="1" dirty="0">
                <a:latin typeface="#9Slide02 Noi dung rat dai" panose="020B0604020202020204" charset="0"/>
                <a:ea typeface="#9Slide02 Noi dung rat dai" panose="020B0604020202020204" charset="0"/>
              </a:rPr>
              <a:t>Cán bộ giám sát thực hiện việc giám sát như sau:</a:t>
            </a:r>
            <a:endParaRPr lang="vi-VN" sz="1600" dirty="0">
              <a:latin typeface="#9Slide02 Noi dung rat dai" panose="020B0604020202020204" charset="0"/>
              <a:ea typeface="#9Slide02 Noi dung rat dai" panose="020B0604020202020204" charset="0"/>
            </a:endParaRPr>
          </a:p>
          <a:p>
            <a:pPr marL="342900" indent="-342900" algn="just">
              <a:buAutoNum type="alphaLcPeriod"/>
            </a:pPr>
            <a:endParaRPr lang="vi-VN" sz="1600" dirty="0">
              <a:latin typeface="#9Slide02 Noi dung rat dai" panose="020B0604020202020204" charset="0"/>
              <a:ea typeface="#9Slide02 Noi dung rat dai" panose="020B0604020202020204" charset="0"/>
            </a:endParaRPr>
          </a:p>
        </p:txBody>
      </p:sp>
      <p:sp>
        <p:nvSpPr>
          <p:cNvPr id="29" name="TextBox 14"/>
          <p:cNvSpPr txBox="1">
            <a:spLocks noChangeArrowheads="1"/>
          </p:cNvSpPr>
          <p:nvPr/>
        </p:nvSpPr>
        <p:spPr bwMode="auto">
          <a:xfrm>
            <a:off x="611560" y="186194"/>
            <a:ext cx="8064896" cy="369332"/>
          </a:xfrm>
          <a:prstGeom prst="rect">
            <a:avLst/>
          </a:prstGeom>
          <a:noFill/>
          <a:ln w="9525">
            <a:noFill/>
            <a:miter lim="800000"/>
          </a:ln>
        </p:spPr>
        <p:txBody>
          <a:bodyPr wrap="square">
            <a:spAutoFit/>
          </a:bodyPr>
          <a:lstStyle/>
          <a:p>
            <a:r>
              <a:rPr lang="en-US" dirty="0">
                <a:latin typeface="+mj-lt"/>
              </a:rPr>
              <a:t>II. QUY TRÌNH KIỂM TRA GIÁM SÁT</a:t>
            </a:r>
            <a:endParaRPr lang="vi-VN" dirty="0">
              <a:latin typeface="+mj-lt"/>
            </a:endParaRPr>
          </a:p>
        </p:txBody>
      </p:sp>
      <p:sp>
        <p:nvSpPr>
          <p:cNvPr id="2" name="Rectangle 1"/>
          <p:cNvSpPr/>
          <p:nvPr/>
        </p:nvSpPr>
        <p:spPr>
          <a:xfrm>
            <a:off x="505800" y="699542"/>
            <a:ext cx="2626040" cy="369332"/>
          </a:xfrm>
          <a:prstGeom prst="rect">
            <a:avLst/>
          </a:prstGeom>
        </p:spPr>
        <p:txBody>
          <a:bodyPr wrap="none">
            <a:spAutoFit/>
          </a:bodyPr>
          <a:lstStyle/>
          <a:p>
            <a:r>
              <a:rPr lang="it-IT" b="1" dirty="0"/>
              <a:t>2. Quy trình giám sát</a:t>
            </a:r>
            <a:endParaRPr lang="en-US" dirty="0"/>
          </a:p>
        </p:txBody>
      </p:sp>
      <p:sp>
        <p:nvSpPr>
          <p:cNvPr id="18" name="六边形 7">
            <a:extLst>
              <a:ext uri="{FF2B5EF4-FFF2-40B4-BE49-F238E27FC236}">
                <a16:creationId xmlns:a16="http://schemas.microsoft.com/office/drawing/2014/main" id="{7FE581E2-A639-4FA6-8466-DF10E4E3E265}"/>
              </a:ext>
            </a:extLst>
          </p:cNvPr>
          <p:cNvSpPr/>
          <p:nvPr/>
        </p:nvSpPr>
        <p:spPr>
          <a:xfrm rot="16200000">
            <a:off x="60800" y="3974663"/>
            <a:ext cx="1224406" cy="1010388"/>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8">
            <a:extLst>
              <a:ext uri="{FF2B5EF4-FFF2-40B4-BE49-F238E27FC236}">
                <a16:creationId xmlns:a16="http://schemas.microsoft.com/office/drawing/2014/main" id="{1F9F8F37-7A71-481D-87E1-5A7C398C98B8}"/>
              </a:ext>
            </a:extLst>
          </p:cNvPr>
          <p:cNvSpPr/>
          <p:nvPr/>
        </p:nvSpPr>
        <p:spPr>
          <a:xfrm rot="16200000">
            <a:off x="2036761" y="2726342"/>
            <a:ext cx="1224410" cy="1010391"/>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9">
            <a:extLst>
              <a:ext uri="{FF2B5EF4-FFF2-40B4-BE49-F238E27FC236}">
                <a16:creationId xmlns:a16="http://schemas.microsoft.com/office/drawing/2014/main" id="{DD86B7D9-B4E7-40E3-9B27-D374863D0D5E}"/>
              </a:ext>
            </a:extLst>
          </p:cNvPr>
          <p:cNvSpPr/>
          <p:nvPr/>
        </p:nvSpPr>
        <p:spPr>
          <a:xfrm rot="16200000">
            <a:off x="4012725" y="3758367"/>
            <a:ext cx="1224408" cy="101039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六边形 10">
            <a:extLst>
              <a:ext uri="{FF2B5EF4-FFF2-40B4-BE49-F238E27FC236}">
                <a16:creationId xmlns:a16="http://schemas.microsoft.com/office/drawing/2014/main" id="{247E881E-E4C0-4164-A50A-9D7FCA92CE51}"/>
              </a:ext>
            </a:extLst>
          </p:cNvPr>
          <p:cNvSpPr/>
          <p:nvPr/>
        </p:nvSpPr>
        <p:spPr>
          <a:xfrm rot="16200000">
            <a:off x="5874371" y="2534230"/>
            <a:ext cx="1224409" cy="101039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11">
            <a:extLst>
              <a:ext uri="{FF2B5EF4-FFF2-40B4-BE49-F238E27FC236}">
                <a16:creationId xmlns:a16="http://schemas.microsoft.com/office/drawing/2014/main" id="{D7FD43D5-EF93-4AC5-90AB-2B1D90AC0275}"/>
              </a:ext>
            </a:extLst>
          </p:cNvPr>
          <p:cNvCxnSpPr>
            <a:stCxn id="18" idx="1"/>
            <a:endCxn id="19" idx="4"/>
          </p:cNvCxnSpPr>
          <p:nvPr/>
        </p:nvCxnSpPr>
        <p:spPr>
          <a:xfrm flipV="1">
            <a:off x="1178197" y="3579862"/>
            <a:ext cx="965575" cy="55167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接连接符 12">
            <a:extLst>
              <a:ext uri="{FF2B5EF4-FFF2-40B4-BE49-F238E27FC236}">
                <a16:creationId xmlns:a16="http://schemas.microsoft.com/office/drawing/2014/main" id="{C3B88A2C-1F64-4FDB-89DB-C6A1ADAD4E17}"/>
              </a:ext>
            </a:extLst>
          </p:cNvPr>
          <p:cNvCxnSpPr>
            <a:stCxn id="19" idx="2"/>
            <a:endCxn id="20" idx="5"/>
          </p:cNvCxnSpPr>
          <p:nvPr/>
        </p:nvCxnSpPr>
        <p:spPr>
          <a:xfrm>
            <a:off x="3154162" y="3579862"/>
            <a:ext cx="965573" cy="33537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接连接符 13">
            <a:extLst>
              <a:ext uri="{FF2B5EF4-FFF2-40B4-BE49-F238E27FC236}">
                <a16:creationId xmlns:a16="http://schemas.microsoft.com/office/drawing/2014/main" id="{37D1E569-2010-47FD-AFA5-F1B0A4E65143}"/>
              </a:ext>
            </a:extLst>
          </p:cNvPr>
          <p:cNvCxnSpPr>
            <a:stCxn id="20" idx="1"/>
            <a:endCxn id="21" idx="4"/>
          </p:cNvCxnSpPr>
          <p:nvPr/>
        </p:nvCxnSpPr>
        <p:spPr>
          <a:xfrm flipV="1">
            <a:off x="5130124" y="3387749"/>
            <a:ext cx="851257" cy="52749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文本框 7">
            <a:extLst>
              <a:ext uri="{FF2B5EF4-FFF2-40B4-BE49-F238E27FC236}">
                <a16:creationId xmlns:a16="http://schemas.microsoft.com/office/drawing/2014/main" id="{6B3A49E5-7F57-4EA8-B7C0-420D16232089}"/>
              </a:ext>
            </a:extLst>
          </p:cNvPr>
          <p:cNvSpPr txBox="1">
            <a:spLocks noChangeArrowheads="1"/>
          </p:cNvSpPr>
          <p:nvPr/>
        </p:nvSpPr>
        <p:spPr bwMode="auto">
          <a:xfrm>
            <a:off x="101211" y="2656902"/>
            <a:ext cx="1260672" cy="109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r>
              <a:rPr lang="it-IT" sz="1200">
                <a:latin typeface="#9Slide02 Noi dung rat dai" panose="020B0604020202020204" charset="0"/>
                <a:ea typeface="#9Slide02 Noi dung rat dai" panose="020B0604020202020204" charset="0"/>
              </a:rPr>
              <a:t>Nghiên cứu báo cáo, tài liệu có liên quan phục vụ việc giám sát.</a:t>
            </a:r>
            <a:endParaRPr lang="it-IT" sz="1200" dirty="0">
              <a:latin typeface="#9Slide02 Noi dung rat dai" panose="020B0604020202020204" charset="0"/>
              <a:ea typeface="#9Slide02 Noi dung rat dai" panose="020B0604020202020204" charset="0"/>
            </a:endParaRPr>
          </a:p>
        </p:txBody>
      </p:sp>
      <p:sp>
        <p:nvSpPr>
          <p:cNvPr id="26" name="文本框 7">
            <a:extLst>
              <a:ext uri="{FF2B5EF4-FFF2-40B4-BE49-F238E27FC236}">
                <a16:creationId xmlns:a16="http://schemas.microsoft.com/office/drawing/2014/main" id="{2AA5BC5C-3D9B-44B6-AFDE-68F6F0419D90}"/>
              </a:ext>
            </a:extLst>
          </p:cNvPr>
          <p:cNvSpPr txBox="1">
            <a:spLocks noChangeArrowheads="1"/>
          </p:cNvSpPr>
          <p:nvPr/>
        </p:nvSpPr>
        <p:spPr bwMode="auto">
          <a:xfrm>
            <a:off x="1520384" y="4037144"/>
            <a:ext cx="2335122" cy="109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r>
              <a:rPr lang="it-IT" sz="1200">
                <a:latin typeface="#9Slide02 Noi dung rat dai" panose="020B0604020202020204" charset="0"/>
                <a:ea typeface="#9Slide02 Noi dung rat dai" panose="020B0604020202020204" charset="0"/>
              </a:rPr>
              <a:t>Theo dõi việc thảo luận, kết luận; trao đổi, tìm hiểu về những vấn đề liên quan đến nội dung giám sát và phát biểu ý kiến (nếu thấy cần thiết).</a:t>
            </a:r>
            <a:endParaRPr lang="it-IT" sz="1200" dirty="0">
              <a:latin typeface="#9Slide02 Noi dung rat dai" panose="020B0604020202020204" charset="0"/>
              <a:ea typeface="#9Slide02 Noi dung rat dai" panose="020B0604020202020204" charset="0"/>
            </a:endParaRPr>
          </a:p>
        </p:txBody>
      </p:sp>
      <p:sp>
        <p:nvSpPr>
          <p:cNvPr id="27" name="文本框 7">
            <a:extLst>
              <a:ext uri="{FF2B5EF4-FFF2-40B4-BE49-F238E27FC236}">
                <a16:creationId xmlns:a16="http://schemas.microsoft.com/office/drawing/2014/main" id="{C71BBB0C-733B-4AFF-9958-8E3E5361EE0D}"/>
              </a:ext>
            </a:extLst>
          </p:cNvPr>
          <p:cNvSpPr txBox="1">
            <a:spLocks noChangeArrowheads="1"/>
          </p:cNvSpPr>
          <p:nvPr/>
        </p:nvSpPr>
        <p:spPr bwMode="auto">
          <a:xfrm>
            <a:off x="3275856" y="2280282"/>
            <a:ext cx="2592288" cy="109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r>
              <a:rPr lang="it-IT" sz="1200">
                <a:latin typeface="#9Slide02 Noi dung rat dai" panose="020B0604020202020204" charset="0"/>
                <a:ea typeface="#9Slide02 Noi dung rat dai" panose="020B0604020202020204" charset="0"/>
              </a:rPr>
              <a:t>Phát hiện vấn đề qua nghiên cứu báo cáo và thảo luận tại cuộc họp. Trường hợp cần thiết đề nghị tổ chức đoàn cấp dưới cung cấp thêm tài liệu có liên quan phục vụ giám sát.</a:t>
            </a:r>
            <a:endParaRPr lang="it-IT" sz="1200" dirty="0">
              <a:latin typeface="#9Slide02 Noi dung rat dai" panose="020B0604020202020204" charset="0"/>
              <a:ea typeface="#9Slide02 Noi dung rat dai" panose="020B0604020202020204" charset="0"/>
            </a:endParaRPr>
          </a:p>
        </p:txBody>
      </p:sp>
      <p:sp>
        <p:nvSpPr>
          <p:cNvPr id="28" name="文本框 7">
            <a:extLst>
              <a:ext uri="{FF2B5EF4-FFF2-40B4-BE49-F238E27FC236}">
                <a16:creationId xmlns:a16="http://schemas.microsoft.com/office/drawing/2014/main" id="{BE32345E-E12C-4C69-A45C-2261FFC74A17}"/>
              </a:ext>
            </a:extLst>
          </p:cNvPr>
          <p:cNvSpPr txBox="1">
            <a:spLocks noChangeArrowheads="1"/>
          </p:cNvSpPr>
          <p:nvPr/>
        </p:nvSpPr>
        <p:spPr bwMode="auto">
          <a:xfrm>
            <a:off x="5380404" y="3867654"/>
            <a:ext cx="2335122" cy="109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r>
              <a:rPr lang="it-IT" sz="1200">
                <a:latin typeface="#9Slide02 Noi dung rat dai" panose="020B0604020202020204" charset="0"/>
                <a:ea typeface="#9Slide02 Noi dung rat dai" panose="020B0604020202020204" charset="0"/>
              </a:rPr>
              <a:t>Góp ý kiến với cấp bộ đoàn cấp dưới được giám sát theo thẩm quyền.</a:t>
            </a:r>
            <a:endParaRPr lang="it-IT" sz="1200" dirty="0">
              <a:latin typeface="#9Slide02 Noi dung rat dai" panose="020B0604020202020204" charset="0"/>
              <a:ea typeface="#9Slide02 Noi dung rat dai" panose="020B0604020202020204" charset="0"/>
            </a:endParaRPr>
          </a:p>
        </p:txBody>
      </p:sp>
      <p:sp>
        <p:nvSpPr>
          <p:cNvPr id="30" name="KSO_Shape">
            <a:extLst>
              <a:ext uri="{FF2B5EF4-FFF2-40B4-BE49-F238E27FC236}">
                <a16:creationId xmlns:a16="http://schemas.microsoft.com/office/drawing/2014/main" id="{65DF7C92-B687-47BB-B6F7-186011FC4C81}"/>
              </a:ext>
            </a:extLst>
          </p:cNvPr>
          <p:cNvSpPr/>
          <p:nvPr/>
        </p:nvSpPr>
        <p:spPr bwMode="auto">
          <a:xfrm>
            <a:off x="461713" y="4231757"/>
            <a:ext cx="422579" cy="441456"/>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0066FF"/>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31" name="六边形 9">
            <a:extLst>
              <a:ext uri="{FF2B5EF4-FFF2-40B4-BE49-F238E27FC236}">
                <a16:creationId xmlns:a16="http://schemas.microsoft.com/office/drawing/2014/main" id="{6F0DF9D5-7697-4074-AB27-92660A9BE7B9}"/>
              </a:ext>
            </a:extLst>
          </p:cNvPr>
          <p:cNvSpPr/>
          <p:nvPr/>
        </p:nvSpPr>
        <p:spPr>
          <a:xfrm rot="16200000">
            <a:off x="7858796" y="3566822"/>
            <a:ext cx="1224408" cy="101039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12">
            <a:extLst>
              <a:ext uri="{FF2B5EF4-FFF2-40B4-BE49-F238E27FC236}">
                <a16:creationId xmlns:a16="http://schemas.microsoft.com/office/drawing/2014/main" id="{9603C4D7-7F43-4E07-A8C3-B03B35968AE2}"/>
              </a:ext>
            </a:extLst>
          </p:cNvPr>
          <p:cNvCxnSpPr>
            <a:endCxn id="31" idx="5"/>
          </p:cNvCxnSpPr>
          <p:nvPr/>
        </p:nvCxnSpPr>
        <p:spPr>
          <a:xfrm>
            <a:off x="7000233" y="3388317"/>
            <a:ext cx="965573" cy="33537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文本框 7">
            <a:extLst>
              <a:ext uri="{FF2B5EF4-FFF2-40B4-BE49-F238E27FC236}">
                <a16:creationId xmlns:a16="http://schemas.microsoft.com/office/drawing/2014/main" id="{A8681A50-59FD-4890-A460-B70E70E76B0B}"/>
              </a:ext>
            </a:extLst>
          </p:cNvPr>
          <p:cNvSpPr txBox="1">
            <a:spLocks noChangeArrowheads="1"/>
          </p:cNvSpPr>
          <p:nvPr/>
        </p:nvSpPr>
        <p:spPr bwMode="auto">
          <a:xfrm>
            <a:off x="6991164" y="1635646"/>
            <a:ext cx="2117340" cy="167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r"/>
            <a:r>
              <a:rPr lang="it-IT" sz="1200">
                <a:latin typeface="#9Slide02 Noi dung rat dai" panose="020B0604020202020204" charset="0"/>
                <a:ea typeface="#9Slide02 Noi dung rat dai" panose="020B0604020202020204" charset="0"/>
              </a:rPr>
              <a:t>Báo cáo đơn vị giám sát kết quả giám sát. Nếu là giám sát theo phân công của cấp bộ đoàn cấp huyện thì cán bộ giám sát báo cáo với ban thường vụ, ban chấp hành (cơ quan có thẩm quyền giám sát) để xem xét đánh giá, yêu cầu với cấp bộ đoàn cấp dưới về những vấn đề cần thiết.</a:t>
            </a:r>
            <a:endParaRPr lang="en-US" sz="1200" dirty="0">
              <a:latin typeface="#9Slide02 Noi dung rat dai" panose="020B0604020202020204" charset="0"/>
              <a:ea typeface="#9Slide02 Noi dung rat dai" panose="020B0604020202020204" charset="0"/>
            </a:endParaRPr>
          </a:p>
        </p:txBody>
      </p:sp>
      <p:grpSp>
        <p:nvGrpSpPr>
          <p:cNvPr id="35" name="Communication" descr="{&quot;Key&quot;:&quot;POWER_USER_SHAPE_ICON&quot;,&quot;Value&quot;:&quot;POWER_USER_SHAPE_ICON_STYLE_1&quot;}">
            <a:extLst>
              <a:ext uri="{FF2B5EF4-FFF2-40B4-BE49-F238E27FC236}">
                <a16:creationId xmlns:a16="http://schemas.microsoft.com/office/drawing/2014/main" id="{F5619585-0BD5-4CA5-8653-603DDA12D3CE}"/>
              </a:ext>
            </a:extLst>
          </p:cNvPr>
          <p:cNvGrpSpPr>
            <a:grpSpLocks noChangeAspect="1"/>
          </p:cNvGrpSpPr>
          <p:nvPr>
            <p:custDataLst>
              <p:tags r:id="rId1"/>
            </p:custDataLst>
          </p:nvPr>
        </p:nvGrpSpPr>
        <p:grpSpPr>
          <a:xfrm>
            <a:off x="2282209" y="2930763"/>
            <a:ext cx="733513" cy="542925"/>
            <a:chOff x="8232776" y="1839913"/>
            <a:chExt cx="928688" cy="687388"/>
          </a:xfrm>
          <a:solidFill>
            <a:srgbClr val="0066FF"/>
          </a:solidFill>
        </p:grpSpPr>
        <p:sp>
          <p:nvSpPr>
            <p:cNvPr id="36" name="Freeform 74">
              <a:extLst>
                <a:ext uri="{FF2B5EF4-FFF2-40B4-BE49-F238E27FC236}">
                  <a16:creationId xmlns:a16="http://schemas.microsoft.com/office/drawing/2014/main" id="{F5724620-9CE4-4845-8B9C-4527E1141BF3}"/>
                </a:ext>
              </a:extLst>
            </p:cNvPr>
            <p:cNvSpPr>
              <a:spLocks/>
            </p:cNvSpPr>
            <p:nvPr/>
          </p:nvSpPr>
          <p:spPr bwMode="auto">
            <a:xfrm>
              <a:off x="8404226" y="1839913"/>
              <a:ext cx="757238" cy="685800"/>
            </a:xfrm>
            <a:custGeom>
              <a:avLst/>
              <a:gdLst>
                <a:gd name="T0" fmla="*/ 46 w 993"/>
                <a:gd name="T1" fmla="*/ 365 h 901"/>
                <a:gd name="T2" fmla="*/ 0 w 993"/>
                <a:gd name="T3" fmla="*/ 384 h 901"/>
                <a:gd name="T4" fmla="*/ 95 w 993"/>
                <a:gd name="T5" fmla="*/ 455 h 901"/>
                <a:gd name="T6" fmla="*/ 167 w 993"/>
                <a:gd name="T7" fmla="*/ 426 h 901"/>
                <a:gd name="T8" fmla="*/ 276 w 993"/>
                <a:gd name="T9" fmla="*/ 415 h 901"/>
                <a:gd name="T10" fmla="*/ 299 w 993"/>
                <a:gd name="T11" fmla="*/ 457 h 901"/>
                <a:gd name="T12" fmla="*/ 539 w 993"/>
                <a:gd name="T13" fmla="*/ 631 h 901"/>
                <a:gd name="T14" fmla="*/ 483 w 993"/>
                <a:gd name="T15" fmla="*/ 901 h 901"/>
                <a:gd name="T16" fmla="*/ 751 w 993"/>
                <a:gd name="T17" fmla="*/ 901 h 901"/>
                <a:gd name="T18" fmla="*/ 806 w 993"/>
                <a:gd name="T19" fmla="*/ 720 h 901"/>
                <a:gd name="T20" fmla="*/ 833 w 993"/>
                <a:gd name="T21" fmla="*/ 720 h 901"/>
                <a:gd name="T22" fmla="*/ 794 w 993"/>
                <a:gd name="T23" fmla="*/ 901 h 901"/>
                <a:gd name="T24" fmla="*/ 933 w 993"/>
                <a:gd name="T25" fmla="*/ 901 h 901"/>
                <a:gd name="T26" fmla="*/ 979 w 993"/>
                <a:gd name="T27" fmla="*/ 700 h 901"/>
                <a:gd name="T28" fmla="*/ 796 w 993"/>
                <a:gd name="T29" fmla="*/ 495 h 901"/>
                <a:gd name="T30" fmla="*/ 693 w 993"/>
                <a:gd name="T31" fmla="*/ 571 h 901"/>
                <a:gd name="T32" fmla="*/ 619 w 993"/>
                <a:gd name="T33" fmla="*/ 480 h 901"/>
                <a:gd name="T34" fmla="*/ 486 w 993"/>
                <a:gd name="T35" fmla="*/ 439 h 901"/>
                <a:gd name="T36" fmla="*/ 450 w 993"/>
                <a:gd name="T37" fmla="*/ 410 h 901"/>
                <a:gd name="T38" fmla="*/ 499 w 993"/>
                <a:gd name="T39" fmla="*/ 370 h 901"/>
                <a:gd name="T40" fmla="*/ 562 w 993"/>
                <a:gd name="T41" fmla="*/ 299 h 901"/>
                <a:gd name="T42" fmla="*/ 511 w 993"/>
                <a:gd name="T43" fmla="*/ 201 h 901"/>
                <a:gd name="T44" fmla="*/ 430 w 993"/>
                <a:gd name="T45" fmla="*/ 136 h 901"/>
                <a:gd name="T46" fmla="*/ 211 w 993"/>
                <a:gd name="T47" fmla="*/ 40 h 901"/>
                <a:gd name="T48" fmla="*/ 133 w 993"/>
                <a:gd name="T49" fmla="*/ 0 h 901"/>
                <a:gd name="T50" fmla="*/ 47 w 993"/>
                <a:gd name="T51" fmla="*/ 45 h 901"/>
                <a:gd name="T52" fmla="*/ 88 w 993"/>
                <a:gd name="T53" fmla="*/ 74 h 901"/>
                <a:gd name="T54" fmla="*/ 198 w 993"/>
                <a:gd name="T55" fmla="*/ 115 h 901"/>
                <a:gd name="T56" fmla="*/ 163 w 993"/>
                <a:gd name="T57" fmla="*/ 359 h 901"/>
                <a:gd name="T58" fmla="*/ 46 w 993"/>
                <a:gd name="T59" fmla="*/ 365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3" h="901">
                  <a:moveTo>
                    <a:pt x="46" y="365"/>
                  </a:moveTo>
                  <a:lnTo>
                    <a:pt x="0" y="384"/>
                  </a:lnTo>
                  <a:cubicBezTo>
                    <a:pt x="19" y="421"/>
                    <a:pt x="52" y="455"/>
                    <a:pt x="95" y="455"/>
                  </a:cubicBezTo>
                  <a:cubicBezTo>
                    <a:pt x="117" y="455"/>
                    <a:pt x="141" y="446"/>
                    <a:pt x="167" y="426"/>
                  </a:cubicBezTo>
                  <a:cubicBezTo>
                    <a:pt x="204" y="424"/>
                    <a:pt x="233" y="417"/>
                    <a:pt x="276" y="415"/>
                  </a:cubicBezTo>
                  <a:cubicBezTo>
                    <a:pt x="283" y="430"/>
                    <a:pt x="291" y="444"/>
                    <a:pt x="299" y="457"/>
                  </a:cubicBezTo>
                  <a:cubicBezTo>
                    <a:pt x="358" y="550"/>
                    <a:pt x="450" y="602"/>
                    <a:pt x="539" y="631"/>
                  </a:cubicBezTo>
                  <a:lnTo>
                    <a:pt x="483" y="901"/>
                  </a:lnTo>
                  <a:lnTo>
                    <a:pt x="751" y="901"/>
                  </a:lnTo>
                  <a:lnTo>
                    <a:pt x="806" y="720"/>
                  </a:lnTo>
                  <a:lnTo>
                    <a:pt x="833" y="720"/>
                  </a:lnTo>
                  <a:lnTo>
                    <a:pt x="794" y="901"/>
                  </a:lnTo>
                  <a:lnTo>
                    <a:pt x="933" y="901"/>
                  </a:lnTo>
                  <a:lnTo>
                    <a:pt x="979" y="700"/>
                  </a:lnTo>
                  <a:cubicBezTo>
                    <a:pt x="993" y="580"/>
                    <a:pt x="919" y="515"/>
                    <a:pt x="796" y="495"/>
                  </a:cubicBezTo>
                  <a:lnTo>
                    <a:pt x="693" y="571"/>
                  </a:lnTo>
                  <a:lnTo>
                    <a:pt x="619" y="480"/>
                  </a:lnTo>
                  <a:cubicBezTo>
                    <a:pt x="567" y="474"/>
                    <a:pt x="523" y="464"/>
                    <a:pt x="486" y="439"/>
                  </a:cubicBezTo>
                  <a:cubicBezTo>
                    <a:pt x="473" y="431"/>
                    <a:pt x="461" y="421"/>
                    <a:pt x="450" y="410"/>
                  </a:cubicBezTo>
                  <a:cubicBezTo>
                    <a:pt x="470" y="401"/>
                    <a:pt x="486" y="388"/>
                    <a:pt x="499" y="370"/>
                  </a:cubicBezTo>
                  <a:cubicBezTo>
                    <a:pt x="521" y="366"/>
                    <a:pt x="557" y="336"/>
                    <a:pt x="562" y="299"/>
                  </a:cubicBezTo>
                  <a:cubicBezTo>
                    <a:pt x="568" y="245"/>
                    <a:pt x="536" y="213"/>
                    <a:pt x="511" y="201"/>
                  </a:cubicBezTo>
                  <a:cubicBezTo>
                    <a:pt x="492" y="163"/>
                    <a:pt x="459" y="143"/>
                    <a:pt x="430" y="136"/>
                  </a:cubicBezTo>
                  <a:cubicBezTo>
                    <a:pt x="303" y="107"/>
                    <a:pt x="251" y="63"/>
                    <a:pt x="211" y="40"/>
                  </a:cubicBezTo>
                  <a:cubicBezTo>
                    <a:pt x="203" y="26"/>
                    <a:pt x="173" y="0"/>
                    <a:pt x="133" y="0"/>
                  </a:cubicBezTo>
                  <a:cubicBezTo>
                    <a:pt x="107" y="0"/>
                    <a:pt x="77" y="12"/>
                    <a:pt x="47" y="45"/>
                  </a:cubicBezTo>
                  <a:lnTo>
                    <a:pt x="88" y="74"/>
                  </a:lnTo>
                  <a:cubicBezTo>
                    <a:pt x="133" y="35"/>
                    <a:pt x="175" y="60"/>
                    <a:pt x="198" y="115"/>
                  </a:cubicBezTo>
                  <a:cubicBezTo>
                    <a:pt x="227" y="188"/>
                    <a:pt x="211" y="297"/>
                    <a:pt x="163" y="359"/>
                  </a:cubicBezTo>
                  <a:cubicBezTo>
                    <a:pt x="126" y="406"/>
                    <a:pt x="77" y="414"/>
                    <a:pt x="46" y="3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Oval 75">
              <a:extLst>
                <a:ext uri="{FF2B5EF4-FFF2-40B4-BE49-F238E27FC236}">
                  <a16:creationId xmlns:a16="http://schemas.microsoft.com/office/drawing/2014/main" id="{AF60285F-C1D2-4C0D-8D7C-C92B68F23208}"/>
                </a:ext>
              </a:extLst>
            </p:cNvPr>
            <p:cNvSpPr>
              <a:spLocks noChangeArrowheads="1"/>
            </p:cNvSpPr>
            <p:nvPr/>
          </p:nvSpPr>
          <p:spPr bwMode="auto">
            <a:xfrm>
              <a:off x="8855076" y="1943100"/>
              <a:ext cx="242888" cy="2428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76">
              <a:extLst>
                <a:ext uri="{FF2B5EF4-FFF2-40B4-BE49-F238E27FC236}">
                  <a16:creationId xmlns:a16="http://schemas.microsoft.com/office/drawing/2014/main" id="{F1C6A4BA-82EB-4F11-9E53-3EF8E97A33B3}"/>
                </a:ext>
              </a:extLst>
            </p:cNvPr>
            <p:cNvSpPr>
              <a:spLocks/>
            </p:cNvSpPr>
            <p:nvPr/>
          </p:nvSpPr>
          <p:spPr bwMode="auto">
            <a:xfrm>
              <a:off x="8299451" y="1970088"/>
              <a:ext cx="107950" cy="44450"/>
            </a:xfrm>
            <a:custGeom>
              <a:avLst/>
              <a:gdLst>
                <a:gd name="T0" fmla="*/ 68 w 68"/>
                <a:gd name="T1" fmla="*/ 8 h 28"/>
                <a:gd name="T2" fmla="*/ 3 w 68"/>
                <a:gd name="T3" fmla="*/ 0 h 28"/>
                <a:gd name="T4" fmla="*/ 0 w 68"/>
                <a:gd name="T5" fmla="*/ 20 h 28"/>
                <a:gd name="T6" fmla="*/ 66 w 68"/>
                <a:gd name="T7" fmla="*/ 28 h 28"/>
                <a:gd name="T8" fmla="*/ 68 w 68"/>
                <a:gd name="T9" fmla="*/ 8 h 28"/>
              </a:gdLst>
              <a:ahLst/>
              <a:cxnLst>
                <a:cxn ang="0">
                  <a:pos x="T0" y="T1"/>
                </a:cxn>
                <a:cxn ang="0">
                  <a:pos x="T2" y="T3"/>
                </a:cxn>
                <a:cxn ang="0">
                  <a:pos x="T4" y="T5"/>
                </a:cxn>
                <a:cxn ang="0">
                  <a:pos x="T6" y="T7"/>
                </a:cxn>
                <a:cxn ang="0">
                  <a:pos x="T8" y="T9"/>
                </a:cxn>
              </a:cxnLst>
              <a:rect l="0" t="0" r="r" b="b"/>
              <a:pathLst>
                <a:path w="68" h="28">
                  <a:moveTo>
                    <a:pt x="68" y="8"/>
                  </a:moveTo>
                  <a:lnTo>
                    <a:pt x="3" y="0"/>
                  </a:lnTo>
                  <a:lnTo>
                    <a:pt x="0" y="20"/>
                  </a:lnTo>
                  <a:lnTo>
                    <a:pt x="66" y="28"/>
                  </a:lnTo>
                  <a:lnTo>
                    <a:pt x="68"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77">
              <a:extLst>
                <a:ext uri="{FF2B5EF4-FFF2-40B4-BE49-F238E27FC236}">
                  <a16:creationId xmlns:a16="http://schemas.microsoft.com/office/drawing/2014/main" id="{F21C01CC-AEAB-424F-A56E-114A09C1F0AD}"/>
                </a:ext>
              </a:extLst>
            </p:cNvPr>
            <p:cNvSpPr>
              <a:spLocks/>
            </p:cNvSpPr>
            <p:nvPr/>
          </p:nvSpPr>
          <p:spPr bwMode="auto">
            <a:xfrm>
              <a:off x="8305801" y="2054225"/>
              <a:ext cx="106363" cy="68263"/>
            </a:xfrm>
            <a:custGeom>
              <a:avLst/>
              <a:gdLst>
                <a:gd name="T0" fmla="*/ 0 w 67"/>
                <a:gd name="T1" fmla="*/ 24 h 43"/>
                <a:gd name="T2" fmla="*/ 7 w 67"/>
                <a:gd name="T3" fmla="*/ 43 h 43"/>
                <a:gd name="T4" fmla="*/ 67 w 67"/>
                <a:gd name="T5" fmla="*/ 19 h 43"/>
                <a:gd name="T6" fmla="*/ 60 w 67"/>
                <a:gd name="T7" fmla="*/ 0 h 43"/>
                <a:gd name="T8" fmla="*/ 0 w 67"/>
                <a:gd name="T9" fmla="*/ 24 h 43"/>
              </a:gdLst>
              <a:ahLst/>
              <a:cxnLst>
                <a:cxn ang="0">
                  <a:pos x="T0" y="T1"/>
                </a:cxn>
                <a:cxn ang="0">
                  <a:pos x="T2" y="T3"/>
                </a:cxn>
                <a:cxn ang="0">
                  <a:pos x="T4" y="T5"/>
                </a:cxn>
                <a:cxn ang="0">
                  <a:pos x="T6" y="T7"/>
                </a:cxn>
                <a:cxn ang="0">
                  <a:pos x="T8" y="T9"/>
                </a:cxn>
              </a:cxnLst>
              <a:rect l="0" t="0" r="r" b="b"/>
              <a:pathLst>
                <a:path w="67" h="43">
                  <a:moveTo>
                    <a:pt x="0" y="24"/>
                  </a:moveTo>
                  <a:lnTo>
                    <a:pt x="7" y="43"/>
                  </a:lnTo>
                  <a:lnTo>
                    <a:pt x="67" y="19"/>
                  </a:lnTo>
                  <a:lnTo>
                    <a:pt x="60" y="0"/>
                  </a:lnTo>
                  <a:lnTo>
                    <a:pt x="0"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78">
              <a:extLst>
                <a:ext uri="{FF2B5EF4-FFF2-40B4-BE49-F238E27FC236}">
                  <a16:creationId xmlns:a16="http://schemas.microsoft.com/office/drawing/2014/main" id="{8426236C-D6BF-4DB4-9D2D-7D055F6B7A55}"/>
                </a:ext>
              </a:extLst>
            </p:cNvPr>
            <p:cNvSpPr>
              <a:spLocks/>
            </p:cNvSpPr>
            <p:nvPr/>
          </p:nvSpPr>
          <p:spPr bwMode="auto">
            <a:xfrm>
              <a:off x="8331201" y="1857375"/>
              <a:ext cx="101600" cy="85725"/>
            </a:xfrm>
            <a:custGeom>
              <a:avLst/>
              <a:gdLst>
                <a:gd name="T0" fmla="*/ 64 w 64"/>
                <a:gd name="T1" fmla="*/ 38 h 54"/>
                <a:gd name="T2" fmla="*/ 12 w 64"/>
                <a:gd name="T3" fmla="*/ 0 h 54"/>
                <a:gd name="T4" fmla="*/ 0 w 64"/>
                <a:gd name="T5" fmla="*/ 16 h 54"/>
                <a:gd name="T6" fmla="*/ 52 w 64"/>
                <a:gd name="T7" fmla="*/ 54 h 54"/>
                <a:gd name="T8" fmla="*/ 64 w 64"/>
                <a:gd name="T9" fmla="*/ 38 h 54"/>
              </a:gdLst>
              <a:ahLst/>
              <a:cxnLst>
                <a:cxn ang="0">
                  <a:pos x="T0" y="T1"/>
                </a:cxn>
                <a:cxn ang="0">
                  <a:pos x="T2" y="T3"/>
                </a:cxn>
                <a:cxn ang="0">
                  <a:pos x="T4" y="T5"/>
                </a:cxn>
                <a:cxn ang="0">
                  <a:pos x="T6" y="T7"/>
                </a:cxn>
                <a:cxn ang="0">
                  <a:pos x="T8" y="T9"/>
                </a:cxn>
              </a:cxnLst>
              <a:rect l="0" t="0" r="r" b="b"/>
              <a:pathLst>
                <a:path w="64" h="54">
                  <a:moveTo>
                    <a:pt x="64" y="38"/>
                  </a:moveTo>
                  <a:lnTo>
                    <a:pt x="12" y="0"/>
                  </a:lnTo>
                  <a:lnTo>
                    <a:pt x="0" y="16"/>
                  </a:lnTo>
                  <a:lnTo>
                    <a:pt x="52" y="54"/>
                  </a:lnTo>
                  <a:lnTo>
                    <a:pt x="64"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79">
              <a:extLst>
                <a:ext uri="{FF2B5EF4-FFF2-40B4-BE49-F238E27FC236}">
                  <a16:creationId xmlns:a16="http://schemas.microsoft.com/office/drawing/2014/main" id="{973E7ABA-1720-4764-8E68-3C44C479E92E}"/>
                </a:ext>
              </a:extLst>
            </p:cNvPr>
            <p:cNvSpPr>
              <a:spLocks/>
            </p:cNvSpPr>
            <p:nvPr/>
          </p:nvSpPr>
          <p:spPr bwMode="auto">
            <a:xfrm>
              <a:off x="8450263" y="1968500"/>
              <a:ext cx="92075" cy="101600"/>
            </a:xfrm>
            <a:custGeom>
              <a:avLst/>
              <a:gdLst>
                <a:gd name="T0" fmla="*/ 99 w 122"/>
                <a:gd name="T1" fmla="*/ 133 h 133"/>
                <a:gd name="T2" fmla="*/ 120 w 122"/>
                <a:gd name="T3" fmla="*/ 10 h 133"/>
                <a:gd name="T4" fmla="*/ 52 w 122"/>
                <a:gd name="T5" fmla="*/ 4 h 133"/>
                <a:gd name="T6" fmla="*/ 6 w 122"/>
                <a:gd name="T7" fmla="*/ 54 h 133"/>
                <a:gd name="T8" fmla="*/ 33 w 122"/>
                <a:gd name="T9" fmla="*/ 117 h 133"/>
                <a:gd name="T10" fmla="*/ 99 w 122"/>
                <a:gd name="T11" fmla="*/ 133 h 133"/>
              </a:gdLst>
              <a:ahLst/>
              <a:cxnLst>
                <a:cxn ang="0">
                  <a:pos x="T0" y="T1"/>
                </a:cxn>
                <a:cxn ang="0">
                  <a:pos x="T2" y="T3"/>
                </a:cxn>
                <a:cxn ang="0">
                  <a:pos x="T4" y="T5"/>
                </a:cxn>
                <a:cxn ang="0">
                  <a:pos x="T6" y="T7"/>
                </a:cxn>
                <a:cxn ang="0">
                  <a:pos x="T8" y="T9"/>
                </a:cxn>
                <a:cxn ang="0">
                  <a:pos x="T10" y="T11"/>
                </a:cxn>
              </a:cxnLst>
              <a:rect l="0" t="0" r="r" b="b"/>
              <a:pathLst>
                <a:path w="122" h="133">
                  <a:moveTo>
                    <a:pt x="99" y="133"/>
                  </a:moveTo>
                  <a:cubicBezTo>
                    <a:pt x="115" y="96"/>
                    <a:pt x="122" y="52"/>
                    <a:pt x="120" y="10"/>
                  </a:cubicBezTo>
                  <a:lnTo>
                    <a:pt x="52" y="4"/>
                  </a:lnTo>
                  <a:cubicBezTo>
                    <a:pt x="31" y="0"/>
                    <a:pt x="11" y="23"/>
                    <a:pt x="6" y="54"/>
                  </a:cubicBezTo>
                  <a:cubicBezTo>
                    <a:pt x="0" y="86"/>
                    <a:pt x="12" y="114"/>
                    <a:pt x="33" y="117"/>
                  </a:cubicBezTo>
                  <a:lnTo>
                    <a:pt x="99" y="13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Oval 80">
              <a:extLst>
                <a:ext uri="{FF2B5EF4-FFF2-40B4-BE49-F238E27FC236}">
                  <a16:creationId xmlns:a16="http://schemas.microsoft.com/office/drawing/2014/main" id="{389B0FD2-7CC8-4895-B9BA-17C717E93DF3}"/>
                </a:ext>
              </a:extLst>
            </p:cNvPr>
            <p:cNvSpPr>
              <a:spLocks noChangeArrowheads="1"/>
            </p:cNvSpPr>
            <p:nvPr/>
          </p:nvSpPr>
          <p:spPr bwMode="auto">
            <a:xfrm>
              <a:off x="8283576" y="2243138"/>
              <a:ext cx="139700" cy="1381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81">
              <a:extLst>
                <a:ext uri="{FF2B5EF4-FFF2-40B4-BE49-F238E27FC236}">
                  <a16:creationId xmlns:a16="http://schemas.microsoft.com/office/drawing/2014/main" id="{D6A36B49-3CF0-40FD-A345-92AB2718B75C}"/>
                </a:ext>
              </a:extLst>
            </p:cNvPr>
            <p:cNvSpPr>
              <a:spLocks/>
            </p:cNvSpPr>
            <p:nvPr/>
          </p:nvSpPr>
          <p:spPr bwMode="auto">
            <a:xfrm>
              <a:off x="8232776" y="2401888"/>
              <a:ext cx="474663" cy="125413"/>
            </a:xfrm>
            <a:custGeom>
              <a:avLst/>
              <a:gdLst>
                <a:gd name="T0" fmla="*/ 622 w 622"/>
                <a:gd name="T1" fmla="*/ 116 h 164"/>
                <a:gd name="T2" fmla="*/ 465 w 622"/>
                <a:gd name="T3" fmla="*/ 0 h 164"/>
                <a:gd name="T4" fmla="*/ 311 w 622"/>
                <a:gd name="T5" fmla="*/ 88 h 164"/>
                <a:gd name="T6" fmla="*/ 157 w 622"/>
                <a:gd name="T7" fmla="*/ 0 h 164"/>
                <a:gd name="T8" fmla="*/ 0 w 622"/>
                <a:gd name="T9" fmla="*/ 116 h 164"/>
                <a:gd name="T10" fmla="*/ 0 w 622"/>
                <a:gd name="T11" fmla="*/ 164 h 164"/>
                <a:gd name="T12" fmla="*/ 622 w 622"/>
                <a:gd name="T13" fmla="*/ 164 h 164"/>
                <a:gd name="T14" fmla="*/ 622 w 622"/>
                <a:gd name="T15" fmla="*/ 116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2" h="164">
                  <a:moveTo>
                    <a:pt x="622" y="116"/>
                  </a:moveTo>
                  <a:cubicBezTo>
                    <a:pt x="622" y="42"/>
                    <a:pt x="552" y="0"/>
                    <a:pt x="465" y="0"/>
                  </a:cubicBezTo>
                  <a:cubicBezTo>
                    <a:pt x="389" y="0"/>
                    <a:pt x="326" y="31"/>
                    <a:pt x="311" y="88"/>
                  </a:cubicBezTo>
                  <a:cubicBezTo>
                    <a:pt x="295" y="31"/>
                    <a:pt x="232" y="0"/>
                    <a:pt x="157" y="0"/>
                  </a:cubicBezTo>
                  <a:cubicBezTo>
                    <a:pt x="70" y="0"/>
                    <a:pt x="0" y="42"/>
                    <a:pt x="0" y="116"/>
                  </a:cubicBezTo>
                  <a:lnTo>
                    <a:pt x="0" y="164"/>
                  </a:lnTo>
                  <a:lnTo>
                    <a:pt x="622" y="164"/>
                  </a:lnTo>
                  <a:lnTo>
                    <a:pt x="622" y="1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val 82">
              <a:extLst>
                <a:ext uri="{FF2B5EF4-FFF2-40B4-BE49-F238E27FC236}">
                  <a16:creationId xmlns:a16="http://schemas.microsoft.com/office/drawing/2014/main" id="{136E283B-FA78-47FE-AC5D-CEBAAF41575F}"/>
                </a:ext>
              </a:extLst>
            </p:cNvPr>
            <p:cNvSpPr>
              <a:spLocks noChangeArrowheads="1"/>
            </p:cNvSpPr>
            <p:nvPr/>
          </p:nvSpPr>
          <p:spPr bwMode="auto">
            <a:xfrm>
              <a:off x="8518526" y="2243138"/>
              <a:ext cx="138113" cy="1381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Conference4" descr="{&quot;Key&quot;:&quot;POWER_USER_SHAPE_ICON&quot;,&quot;Value&quot;:&quot;POWER_USER_SHAPE_ICON_STYLE_1&quot;}">
            <a:extLst>
              <a:ext uri="{FF2B5EF4-FFF2-40B4-BE49-F238E27FC236}">
                <a16:creationId xmlns:a16="http://schemas.microsoft.com/office/drawing/2014/main" id="{312E00DF-B74F-4021-BAEB-A9336086440A}"/>
              </a:ext>
            </a:extLst>
          </p:cNvPr>
          <p:cNvGrpSpPr>
            <a:grpSpLocks noChangeAspect="1"/>
          </p:cNvGrpSpPr>
          <p:nvPr>
            <p:custDataLst>
              <p:tags r:id="rId2"/>
            </p:custDataLst>
          </p:nvPr>
        </p:nvGrpSpPr>
        <p:grpSpPr>
          <a:xfrm>
            <a:off x="4360047" y="3960294"/>
            <a:ext cx="513385" cy="542925"/>
            <a:chOff x="5375276" y="4692650"/>
            <a:chExt cx="800100" cy="846138"/>
          </a:xfrm>
          <a:solidFill>
            <a:srgbClr val="0066FF"/>
          </a:solidFill>
        </p:grpSpPr>
        <p:sp>
          <p:nvSpPr>
            <p:cNvPr id="56" name="Freeform 98">
              <a:extLst>
                <a:ext uri="{FF2B5EF4-FFF2-40B4-BE49-F238E27FC236}">
                  <a16:creationId xmlns:a16="http://schemas.microsoft.com/office/drawing/2014/main" id="{608658EA-75B6-4758-8E80-8F86D89493BB}"/>
                </a:ext>
              </a:extLst>
            </p:cNvPr>
            <p:cNvSpPr>
              <a:spLocks/>
            </p:cNvSpPr>
            <p:nvPr/>
          </p:nvSpPr>
          <p:spPr bwMode="auto">
            <a:xfrm>
              <a:off x="5462588" y="4692650"/>
              <a:ext cx="619125" cy="412750"/>
            </a:xfrm>
            <a:custGeom>
              <a:avLst/>
              <a:gdLst>
                <a:gd name="T0" fmla="*/ 789 w 814"/>
                <a:gd name="T1" fmla="*/ 0 h 541"/>
                <a:gd name="T2" fmla="*/ 25 w 814"/>
                <a:gd name="T3" fmla="*/ 0 h 541"/>
                <a:gd name="T4" fmla="*/ 0 w 814"/>
                <a:gd name="T5" fmla="*/ 24 h 541"/>
                <a:gd name="T6" fmla="*/ 0 w 814"/>
                <a:gd name="T7" fmla="*/ 517 h 541"/>
                <a:gd name="T8" fmla="*/ 25 w 814"/>
                <a:gd name="T9" fmla="*/ 541 h 541"/>
                <a:gd name="T10" fmla="*/ 533 w 814"/>
                <a:gd name="T11" fmla="*/ 541 h 541"/>
                <a:gd name="T12" fmla="*/ 533 w 814"/>
                <a:gd name="T13" fmla="*/ 495 h 541"/>
                <a:gd name="T14" fmla="*/ 47 w 814"/>
                <a:gd name="T15" fmla="*/ 495 h 541"/>
                <a:gd name="T16" fmla="*/ 47 w 814"/>
                <a:gd name="T17" fmla="*/ 45 h 541"/>
                <a:gd name="T18" fmla="*/ 766 w 814"/>
                <a:gd name="T19" fmla="*/ 45 h 541"/>
                <a:gd name="T20" fmla="*/ 766 w 814"/>
                <a:gd name="T21" fmla="*/ 496 h 541"/>
                <a:gd name="T22" fmla="*/ 739 w 814"/>
                <a:gd name="T23" fmla="*/ 496 h 541"/>
                <a:gd name="T24" fmla="*/ 739 w 814"/>
                <a:gd name="T25" fmla="*/ 541 h 541"/>
                <a:gd name="T26" fmla="*/ 789 w 814"/>
                <a:gd name="T27" fmla="*/ 541 h 541"/>
                <a:gd name="T28" fmla="*/ 814 w 814"/>
                <a:gd name="T29" fmla="*/ 517 h 541"/>
                <a:gd name="T30" fmla="*/ 814 w 814"/>
                <a:gd name="T31" fmla="*/ 24 h 541"/>
                <a:gd name="T32" fmla="*/ 789 w 814"/>
                <a:gd name="T33"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541">
                  <a:moveTo>
                    <a:pt x="789" y="0"/>
                  </a:moveTo>
                  <a:lnTo>
                    <a:pt x="25" y="0"/>
                  </a:lnTo>
                  <a:cubicBezTo>
                    <a:pt x="11" y="0"/>
                    <a:pt x="0" y="10"/>
                    <a:pt x="0" y="24"/>
                  </a:cubicBezTo>
                  <a:lnTo>
                    <a:pt x="0" y="517"/>
                  </a:lnTo>
                  <a:cubicBezTo>
                    <a:pt x="0" y="530"/>
                    <a:pt x="11" y="541"/>
                    <a:pt x="25" y="541"/>
                  </a:cubicBezTo>
                  <a:lnTo>
                    <a:pt x="533" y="541"/>
                  </a:lnTo>
                  <a:lnTo>
                    <a:pt x="533" y="495"/>
                  </a:lnTo>
                  <a:lnTo>
                    <a:pt x="47" y="495"/>
                  </a:lnTo>
                  <a:lnTo>
                    <a:pt x="47" y="45"/>
                  </a:lnTo>
                  <a:lnTo>
                    <a:pt x="766" y="45"/>
                  </a:lnTo>
                  <a:lnTo>
                    <a:pt x="766" y="496"/>
                  </a:lnTo>
                  <a:lnTo>
                    <a:pt x="739" y="496"/>
                  </a:lnTo>
                  <a:lnTo>
                    <a:pt x="739" y="541"/>
                  </a:lnTo>
                  <a:lnTo>
                    <a:pt x="789" y="541"/>
                  </a:lnTo>
                  <a:cubicBezTo>
                    <a:pt x="803" y="541"/>
                    <a:pt x="814" y="530"/>
                    <a:pt x="814" y="517"/>
                  </a:cubicBezTo>
                  <a:lnTo>
                    <a:pt x="814" y="24"/>
                  </a:lnTo>
                  <a:cubicBezTo>
                    <a:pt x="814" y="10"/>
                    <a:pt x="803" y="0"/>
                    <a:pt x="78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99">
              <a:extLst>
                <a:ext uri="{FF2B5EF4-FFF2-40B4-BE49-F238E27FC236}">
                  <a16:creationId xmlns:a16="http://schemas.microsoft.com/office/drawing/2014/main" id="{AC23FBA0-7CC1-428A-A55E-BD0D341B9DEC}"/>
                </a:ext>
              </a:extLst>
            </p:cNvPr>
            <p:cNvSpPr>
              <a:spLocks/>
            </p:cNvSpPr>
            <p:nvPr/>
          </p:nvSpPr>
          <p:spPr bwMode="auto">
            <a:xfrm>
              <a:off x="5880101" y="4899025"/>
              <a:ext cx="252413" cy="357188"/>
            </a:xfrm>
            <a:custGeom>
              <a:avLst/>
              <a:gdLst>
                <a:gd name="T0" fmla="*/ 318 w 332"/>
                <a:gd name="T1" fmla="*/ 378 h 467"/>
                <a:gd name="T2" fmla="*/ 252 w 332"/>
                <a:gd name="T3" fmla="*/ 378 h 467"/>
                <a:gd name="T4" fmla="*/ 252 w 332"/>
                <a:gd name="T5" fmla="*/ 341 h 467"/>
                <a:gd name="T6" fmla="*/ 238 w 332"/>
                <a:gd name="T7" fmla="*/ 328 h 467"/>
                <a:gd name="T8" fmla="*/ 149 w 332"/>
                <a:gd name="T9" fmla="*/ 328 h 467"/>
                <a:gd name="T10" fmla="*/ 149 w 332"/>
                <a:gd name="T11" fmla="*/ 177 h 467"/>
                <a:gd name="T12" fmla="*/ 177 w 332"/>
                <a:gd name="T13" fmla="*/ 145 h 467"/>
                <a:gd name="T14" fmla="*/ 177 w 332"/>
                <a:gd name="T15" fmla="*/ 44 h 467"/>
                <a:gd name="T16" fmla="*/ 128 w 332"/>
                <a:gd name="T17" fmla="*/ 0 h 467"/>
                <a:gd name="T18" fmla="*/ 122 w 332"/>
                <a:gd name="T19" fmla="*/ 0 h 467"/>
                <a:gd name="T20" fmla="*/ 88 w 332"/>
                <a:gd name="T21" fmla="*/ 34 h 467"/>
                <a:gd name="T22" fmla="*/ 55 w 332"/>
                <a:gd name="T23" fmla="*/ 0 h 467"/>
                <a:gd name="T24" fmla="*/ 47 w 332"/>
                <a:gd name="T25" fmla="*/ 0 h 467"/>
                <a:gd name="T26" fmla="*/ 0 w 332"/>
                <a:gd name="T27" fmla="*/ 45 h 467"/>
                <a:gd name="T28" fmla="*/ 0 w 332"/>
                <a:gd name="T29" fmla="*/ 145 h 467"/>
                <a:gd name="T30" fmla="*/ 27 w 332"/>
                <a:gd name="T31" fmla="*/ 177 h 467"/>
                <a:gd name="T32" fmla="*/ 27 w 332"/>
                <a:gd name="T33" fmla="*/ 314 h 467"/>
                <a:gd name="T34" fmla="*/ 43 w 332"/>
                <a:gd name="T35" fmla="*/ 313 h 467"/>
                <a:gd name="T36" fmla="*/ 161 w 332"/>
                <a:gd name="T37" fmla="*/ 422 h 467"/>
                <a:gd name="T38" fmla="*/ 225 w 332"/>
                <a:gd name="T39" fmla="*/ 404 h 467"/>
                <a:gd name="T40" fmla="*/ 332 w 332"/>
                <a:gd name="T41" fmla="*/ 467 h 467"/>
                <a:gd name="T42" fmla="*/ 332 w 332"/>
                <a:gd name="T43" fmla="*/ 392 h 467"/>
                <a:gd name="T44" fmla="*/ 318 w 332"/>
                <a:gd name="T45" fmla="*/ 378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2" h="467">
                  <a:moveTo>
                    <a:pt x="318" y="378"/>
                  </a:moveTo>
                  <a:lnTo>
                    <a:pt x="252" y="378"/>
                  </a:lnTo>
                  <a:lnTo>
                    <a:pt x="252" y="341"/>
                  </a:lnTo>
                  <a:cubicBezTo>
                    <a:pt x="252" y="334"/>
                    <a:pt x="246" y="328"/>
                    <a:pt x="238" y="328"/>
                  </a:cubicBezTo>
                  <a:lnTo>
                    <a:pt x="149" y="328"/>
                  </a:lnTo>
                  <a:lnTo>
                    <a:pt x="149" y="177"/>
                  </a:lnTo>
                  <a:cubicBezTo>
                    <a:pt x="165" y="174"/>
                    <a:pt x="177" y="161"/>
                    <a:pt x="177" y="145"/>
                  </a:cubicBezTo>
                  <a:lnTo>
                    <a:pt x="177" y="44"/>
                  </a:lnTo>
                  <a:cubicBezTo>
                    <a:pt x="177" y="24"/>
                    <a:pt x="164" y="0"/>
                    <a:pt x="128" y="0"/>
                  </a:cubicBezTo>
                  <a:lnTo>
                    <a:pt x="122" y="0"/>
                  </a:lnTo>
                  <a:lnTo>
                    <a:pt x="88" y="34"/>
                  </a:lnTo>
                  <a:lnTo>
                    <a:pt x="55" y="0"/>
                  </a:lnTo>
                  <a:lnTo>
                    <a:pt x="47" y="0"/>
                  </a:lnTo>
                  <a:cubicBezTo>
                    <a:pt x="16" y="0"/>
                    <a:pt x="0" y="21"/>
                    <a:pt x="0" y="45"/>
                  </a:cubicBezTo>
                  <a:lnTo>
                    <a:pt x="0" y="145"/>
                  </a:lnTo>
                  <a:cubicBezTo>
                    <a:pt x="0" y="161"/>
                    <a:pt x="11" y="174"/>
                    <a:pt x="27" y="177"/>
                  </a:cubicBezTo>
                  <a:lnTo>
                    <a:pt x="27" y="314"/>
                  </a:lnTo>
                  <a:cubicBezTo>
                    <a:pt x="32" y="313"/>
                    <a:pt x="38" y="313"/>
                    <a:pt x="43" y="313"/>
                  </a:cubicBezTo>
                  <a:cubicBezTo>
                    <a:pt x="106" y="313"/>
                    <a:pt x="157" y="361"/>
                    <a:pt x="161" y="422"/>
                  </a:cubicBezTo>
                  <a:cubicBezTo>
                    <a:pt x="180" y="411"/>
                    <a:pt x="202" y="404"/>
                    <a:pt x="225" y="404"/>
                  </a:cubicBezTo>
                  <a:cubicBezTo>
                    <a:pt x="271" y="404"/>
                    <a:pt x="311" y="430"/>
                    <a:pt x="332" y="467"/>
                  </a:cubicBezTo>
                  <a:lnTo>
                    <a:pt x="332" y="392"/>
                  </a:lnTo>
                  <a:cubicBezTo>
                    <a:pt x="332" y="384"/>
                    <a:pt x="326" y="378"/>
                    <a:pt x="318" y="37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100">
              <a:extLst>
                <a:ext uri="{FF2B5EF4-FFF2-40B4-BE49-F238E27FC236}">
                  <a16:creationId xmlns:a16="http://schemas.microsoft.com/office/drawing/2014/main" id="{53373A99-CD49-48FD-BA06-77F7ED39BED2}"/>
                </a:ext>
              </a:extLst>
            </p:cNvPr>
            <p:cNvSpPr>
              <a:spLocks/>
            </p:cNvSpPr>
            <p:nvPr/>
          </p:nvSpPr>
          <p:spPr bwMode="auto">
            <a:xfrm>
              <a:off x="5680076" y="5149850"/>
              <a:ext cx="188913" cy="71438"/>
            </a:xfrm>
            <a:custGeom>
              <a:avLst/>
              <a:gdLst>
                <a:gd name="T0" fmla="*/ 60 w 248"/>
                <a:gd name="T1" fmla="*/ 94 h 94"/>
                <a:gd name="T2" fmla="*/ 124 w 248"/>
                <a:gd name="T3" fmla="*/ 76 h 94"/>
                <a:gd name="T4" fmla="*/ 188 w 248"/>
                <a:gd name="T5" fmla="*/ 94 h 94"/>
                <a:gd name="T6" fmla="*/ 248 w 248"/>
                <a:gd name="T7" fmla="*/ 0 h 94"/>
                <a:gd name="T8" fmla="*/ 0 w 248"/>
                <a:gd name="T9" fmla="*/ 0 h 94"/>
                <a:gd name="T10" fmla="*/ 60 w 248"/>
                <a:gd name="T11" fmla="*/ 94 h 94"/>
              </a:gdLst>
              <a:ahLst/>
              <a:cxnLst>
                <a:cxn ang="0">
                  <a:pos x="T0" y="T1"/>
                </a:cxn>
                <a:cxn ang="0">
                  <a:pos x="T2" y="T3"/>
                </a:cxn>
                <a:cxn ang="0">
                  <a:pos x="T4" y="T5"/>
                </a:cxn>
                <a:cxn ang="0">
                  <a:pos x="T6" y="T7"/>
                </a:cxn>
                <a:cxn ang="0">
                  <a:pos x="T8" y="T9"/>
                </a:cxn>
                <a:cxn ang="0">
                  <a:pos x="T10" y="T11"/>
                </a:cxn>
              </a:cxnLst>
              <a:rect l="0" t="0" r="r" b="b"/>
              <a:pathLst>
                <a:path w="248" h="94">
                  <a:moveTo>
                    <a:pt x="60" y="94"/>
                  </a:moveTo>
                  <a:cubicBezTo>
                    <a:pt x="79" y="83"/>
                    <a:pt x="101" y="76"/>
                    <a:pt x="124" y="76"/>
                  </a:cubicBezTo>
                  <a:cubicBezTo>
                    <a:pt x="147" y="76"/>
                    <a:pt x="169" y="83"/>
                    <a:pt x="188" y="94"/>
                  </a:cubicBezTo>
                  <a:cubicBezTo>
                    <a:pt x="191" y="54"/>
                    <a:pt x="214" y="19"/>
                    <a:pt x="248" y="0"/>
                  </a:cubicBezTo>
                  <a:lnTo>
                    <a:pt x="0" y="0"/>
                  </a:lnTo>
                  <a:cubicBezTo>
                    <a:pt x="34" y="19"/>
                    <a:pt x="57" y="54"/>
                    <a:pt x="60" y="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101">
              <a:extLst>
                <a:ext uri="{FF2B5EF4-FFF2-40B4-BE49-F238E27FC236}">
                  <a16:creationId xmlns:a16="http://schemas.microsoft.com/office/drawing/2014/main" id="{38E72581-8587-43EC-B7DF-BAEB12E74137}"/>
                </a:ext>
              </a:extLst>
            </p:cNvPr>
            <p:cNvSpPr>
              <a:spLocks/>
            </p:cNvSpPr>
            <p:nvPr/>
          </p:nvSpPr>
          <p:spPr bwMode="auto">
            <a:xfrm>
              <a:off x="5421313" y="5149850"/>
              <a:ext cx="171450" cy="98425"/>
            </a:xfrm>
            <a:custGeom>
              <a:avLst/>
              <a:gdLst>
                <a:gd name="T0" fmla="*/ 0 w 224"/>
                <a:gd name="T1" fmla="*/ 64 h 129"/>
                <a:gd name="T2" fmla="*/ 0 w 224"/>
                <a:gd name="T3" fmla="*/ 129 h 129"/>
                <a:gd name="T4" fmla="*/ 100 w 224"/>
                <a:gd name="T5" fmla="*/ 76 h 129"/>
                <a:gd name="T6" fmla="*/ 164 w 224"/>
                <a:gd name="T7" fmla="*/ 94 h 129"/>
                <a:gd name="T8" fmla="*/ 224 w 224"/>
                <a:gd name="T9" fmla="*/ 0 h 129"/>
                <a:gd name="T10" fmla="*/ 81 w 224"/>
                <a:gd name="T11" fmla="*/ 0 h 129"/>
                <a:gd name="T12" fmla="*/ 67 w 224"/>
                <a:gd name="T13" fmla="*/ 13 h 129"/>
                <a:gd name="T14" fmla="*/ 67 w 224"/>
                <a:gd name="T15" fmla="*/ 50 h 129"/>
                <a:gd name="T16" fmla="*/ 14 w 224"/>
                <a:gd name="T17" fmla="*/ 50 h 129"/>
                <a:gd name="T18" fmla="*/ 0 w 224"/>
                <a:gd name="T1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 h="129">
                  <a:moveTo>
                    <a:pt x="0" y="64"/>
                  </a:moveTo>
                  <a:lnTo>
                    <a:pt x="0" y="129"/>
                  </a:lnTo>
                  <a:cubicBezTo>
                    <a:pt x="22" y="97"/>
                    <a:pt x="59" y="76"/>
                    <a:pt x="100" y="76"/>
                  </a:cubicBezTo>
                  <a:cubicBezTo>
                    <a:pt x="124" y="76"/>
                    <a:pt x="145" y="83"/>
                    <a:pt x="164" y="94"/>
                  </a:cubicBezTo>
                  <a:cubicBezTo>
                    <a:pt x="167" y="54"/>
                    <a:pt x="190" y="19"/>
                    <a:pt x="224" y="0"/>
                  </a:cubicBezTo>
                  <a:lnTo>
                    <a:pt x="81" y="0"/>
                  </a:lnTo>
                  <a:cubicBezTo>
                    <a:pt x="73" y="0"/>
                    <a:pt x="67" y="6"/>
                    <a:pt x="67" y="13"/>
                  </a:cubicBezTo>
                  <a:lnTo>
                    <a:pt x="67" y="50"/>
                  </a:lnTo>
                  <a:lnTo>
                    <a:pt x="14" y="50"/>
                  </a:lnTo>
                  <a:cubicBezTo>
                    <a:pt x="6" y="50"/>
                    <a:pt x="0" y="56"/>
                    <a:pt x="0" y="6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Oval 102">
              <a:extLst>
                <a:ext uri="{FF2B5EF4-FFF2-40B4-BE49-F238E27FC236}">
                  <a16:creationId xmlns:a16="http://schemas.microsoft.com/office/drawing/2014/main" id="{F30ACC2C-9A2E-4111-82CC-3450D3C97D1A}"/>
                </a:ext>
              </a:extLst>
            </p:cNvPr>
            <p:cNvSpPr>
              <a:spLocks noChangeArrowheads="1"/>
            </p:cNvSpPr>
            <p:nvPr/>
          </p:nvSpPr>
          <p:spPr bwMode="auto">
            <a:xfrm>
              <a:off x="5905501" y="4802188"/>
              <a:ext cx="82550" cy="8413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Oval 103">
              <a:extLst>
                <a:ext uri="{FF2B5EF4-FFF2-40B4-BE49-F238E27FC236}">
                  <a16:creationId xmlns:a16="http://schemas.microsoft.com/office/drawing/2014/main" id="{41E1DC94-F9D2-485B-9C10-BC5AF1135548}"/>
                </a:ext>
              </a:extLst>
            </p:cNvPr>
            <p:cNvSpPr>
              <a:spLocks noChangeArrowheads="1"/>
            </p:cNvSpPr>
            <p:nvPr/>
          </p:nvSpPr>
          <p:spPr bwMode="auto">
            <a:xfrm>
              <a:off x="5575301" y="5167313"/>
              <a:ext cx="122238" cy="1206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Oval 104">
              <a:extLst>
                <a:ext uri="{FF2B5EF4-FFF2-40B4-BE49-F238E27FC236}">
                  <a16:creationId xmlns:a16="http://schemas.microsoft.com/office/drawing/2014/main" id="{BD472D27-EB1F-485C-A253-EC90441B418C}"/>
                </a:ext>
              </a:extLst>
            </p:cNvPr>
            <p:cNvSpPr>
              <a:spLocks noChangeArrowheads="1"/>
            </p:cNvSpPr>
            <p:nvPr/>
          </p:nvSpPr>
          <p:spPr bwMode="auto">
            <a:xfrm>
              <a:off x="5851526" y="5167313"/>
              <a:ext cx="122238" cy="1206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105">
              <a:extLst>
                <a:ext uri="{FF2B5EF4-FFF2-40B4-BE49-F238E27FC236}">
                  <a16:creationId xmlns:a16="http://schemas.microsoft.com/office/drawing/2014/main" id="{E67AC083-0873-4398-BB9A-65D43D3A12D9}"/>
                </a:ext>
              </a:extLst>
            </p:cNvPr>
            <p:cNvSpPr>
              <a:spLocks/>
            </p:cNvSpPr>
            <p:nvPr/>
          </p:nvSpPr>
          <p:spPr bwMode="auto">
            <a:xfrm>
              <a:off x="5567363" y="5308600"/>
              <a:ext cx="138113" cy="123825"/>
            </a:xfrm>
            <a:custGeom>
              <a:avLst/>
              <a:gdLst>
                <a:gd name="T0" fmla="*/ 86 w 181"/>
                <a:gd name="T1" fmla="*/ 162 h 162"/>
                <a:gd name="T2" fmla="*/ 96 w 181"/>
                <a:gd name="T3" fmla="*/ 162 h 162"/>
                <a:gd name="T4" fmla="*/ 181 w 181"/>
                <a:gd name="T5" fmla="*/ 71 h 162"/>
                <a:gd name="T6" fmla="*/ 151 w 181"/>
                <a:gd name="T7" fmla="*/ 6 h 162"/>
                <a:gd name="T8" fmla="*/ 91 w 181"/>
                <a:gd name="T9" fmla="*/ 0 h 162"/>
                <a:gd name="T10" fmla="*/ 30 w 181"/>
                <a:gd name="T11" fmla="*/ 6 h 162"/>
                <a:gd name="T12" fmla="*/ 0 w 181"/>
                <a:gd name="T13" fmla="*/ 71 h 162"/>
                <a:gd name="T14" fmla="*/ 86 w 181"/>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162">
                  <a:moveTo>
                    <a:pt x="86" y="162"/>
                  </a:moveTo>
                  <a:lnTo>
                    <a:pt x="96" y="162"/>
                  </a:lnTo>
                  <a:cubicBezTo>
                    <a:pt x="107" y="119"/>
                    <a:pt x="137" y="88"/>
                    <a:pt x="181" y="71"/>
                  </a:cubicBezTo>
                  <a:cubicBezTo>
                    <a:pt x="165" y="54"/>
                    <a:pt x="154" y="31"/>
                    <a:pt x="151" y="6"/>
                  </a:cubicBezTo>
                  <a:cubicBezTo>
                    <a:pt x="133" y="2"/>
                    <a:pt x="112" y="0"/>
                    <a:pt x="91" y="0"/>
                  </a:cubicBezTo>
                  <a:cubicBezTo>
                    <a:pt x="69" y="0"/>
                    <a:pt x="49" y="2"/>
                    <a:pt x="30" y="6"/>
                  </a:cubicBezTo>
                  <a:cubicBezTo>
                    <a:pt x="27" y="31"/>
                    <a:pt x="16" y="54"/>
                    <a:pt x="0" y="71"/>
                  </a:cubicBezTo>
                  <a:cubicBezTo>
                    <a:pt x="45" y="88"/>
                    <a:pt x="74" y="119"/>
                    <a:pt x="86" y="16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106">
              <a:extLst>
                <a:ext uri="{FF2B5EF4-FFF2-40B4-BE49-F238E27FC236}">
                  <a16:creationId xmlns:a16="http://schemas.microsoft.com/office/drawing/2014/main" id="{EF0DA84E-3E7F-4C62-B10A-028E86953AA8}"/>
                </a:ext>
              </a:extLst>
            </p:cNvPr>
            <p:cNvSpPr>
              <a:spLocks/>
            </p:cNvSpPr>
            <p:nvPr/>
          </p:nvSpPr>
          <p:spPr bwMode="auto">
            <a:xfrm>
              <a:off x="5843588" y="5308600"/>
              <a:ext cx="138113" cy="123825"/>
            </a:xfrm>
            <a:custGeom>
              <a:avLst/>
              <a:gdLst>
                <a:gd name="T0" fmla="*/ 181 w 181"/>
                <a:gd name="T1" fmla="*/ 71 h 162"/>
                <a:gd name="T2" fmla="*/ 151 w 181"/>
                <a:gd name="T3" fmla="*/ 6 h 162"/>
                <a:gd name="T4" fmla="*/ 90 w 181"/>
                <a:gd name="T5" fmla="*/ 0 h 162"/>
                <a:gd name="T6" fmla="*/ 30 w 181"/>
                <a:gd name="T7" fmla="*/ 6 h 162"/>
                <a:gd name="T8" fmla="*/ 0 w 181"/>
                <a:gd name="T9" fmla="*/ 71 h 162"/>
                <a:gd name="T10" fmla="*/ 85 w 181"/>
                <a:gd name="T11" fmla="*/ 162 h 162"/>
                <a:gd name="T12" fmla="*/ 95 w 181"/>
                <a:gd name="T13" fmla="*/ 162 h 162"/>
                <a:gd name="T14" fmla="*/ 181 w 181"/>
                <a:gd name="T15" fmla="*/ 7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162">
                  <a:moveTo>
                    <a:pt x="181" y="71"/>
                  </a:moveTo>
                  <a:cubicBezTo>
                    <a:pt x="165" y="54"/>
                    <a:pt x="154" y="31"/>
                    <a:pt x="151" y="6"/>
                  </a:cubicBezTo>
                  <a:cubicBezTo>
                    <a:pt x="132" y="2"/>
                    <a:pt x="112" y="0"/>
                    <a:pt x="90" y="0"/>
                  </a:cubicBezTo>
                  <a:cubicBezTo>
                    <a:pt x="69" y="0"/>
                    <a:pt x="48" y="2"/>
                    <a:pt x="30" y="6"/>
                  </a:cubicBezTo>
                  <a:cubicBezTo>
                    <a:pt x="27" y="31"/>
                    <a:pt x="16" y="54"/>
                    <a:pt x="0" y="71"/>
                  </a:cubicBezTo>
                  <a:cubicBezTo>
                    <a:pt x="44" y="88"/>
                    <a:pt x="74" y="119"/>
                    <a:pt x="85" y="162"/>
                  </a:cubicBezTo>
                  <a:lnTo>
                    <a:pt x="95" y="162"/>
                  </a:lnTo>
                  <a:cubicBezTo>
                    <a:pt x="107" y="119"/>
                    <a:pt x="136" y="88"/>
                    <a:pt x="181" y="7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Oval 107">
              <a:extLst>
                <a:ext uri="{FF2B5EF4-FFF2-40B4-BE49-F238E27FC236}">
                  <a16:creationId xmlns:a16="http://schemas.microsoft.com/office/drawing/2014/main" id="{B59D1DD3-5992-4089-8E80-3A9A845AC047}"/>
                </a:ext>
              </a:extLst>
            </p:cNvPr>
            <p:cNvSpPr>
              <a:spLocks noChangeArrowheads="1"/>
            </p:cNvSpPr>
            <p:nvPr/>
          </p:nvSpPr>
          <p:spPr bwMode="auto">
            <a:xfrm>
              <a:off x="5434013" y="5237163"/>
              <a:ext cx="128588" cy="1270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108">
              <a:extLst>
                <a:ext uri="{FF2B5EF4-FFF2-40B4-BE49-F238E27FC236}">
                  <a16:creationId xmlns:a16="http://schemas.microsoft.com/office/drawing/2014/main" id="{7FF08AD8-A52E-42EA-A672-E05D511BF356}"/>
                </a:ext>
              </a:extLst>
            </p:cNvPr>
            <p:cNvSpPr>
              <a:spLocks/>
            </p:cNvSpPr>
            <p:nvPr/>
          </p:nvSpPr>
          <p:spPr bwMode="auto">
            <a:xfrm>
              <a:off x="5375276" y="5381625"/>
              <a:ext cx="246063" cy="144463"/>
            </a:xfrm>
            <a:custGeom>
              <a:avLst/>
              <a:gdLst>
                <a:gd name="T0" fmla="*/ 21 w 324"/>
                <a:gd name="T1" fmla="*/ 89 h 191"/>
                <a:gd name="T2" fmla="*/ 0 w 324"/>
                <a:gd name="T3" fmla="*/ 123 h 191"/>
                <a:gd name="T4" fmla="*/ 0 w 324"/>
                <a:gd name="T5" fmla="*/ 191 h 191"/>
                <a:gd name="T6" fmla="*/ 33 w 324"/>
                <a:gd name="T7" fmla="*/ 191 h 191"/>
                <a:gd name="T8" fmla="*/ 33 w 324"/>
                <a:gd name="T9" fmla="*/ 123 h 191"/>
                <a:gd name="T10" fmla="*/ 39 w 324"/>
                <a:gd name="T11" fmla="*/ 118 h 191"/>
                <a:gd name="T12" fmla="*/ 286 w 324"/>
                <a:gd name="T13" fmla="*/ 118 h 191"/>
                <a:gd name="T14" fmla="*/ 291 w 324"/>
                <a:gd name="T15" fmla="*/ 123 h 191"/>
                <a:gd name="T16" fmla="*/ 291 w 324"/>
                <a:gd name="T17" fmla="*/ 191 h 191"/>
                <a:gd name="T18" fmla="*/ 324 w 324"/>
                <a:gd name="T19" fmla="*/ 191 h 191"/>
                <a:gd name="T20" fmla="*/ 324 w 324"/>
                <a:gd name="T21" fmla="*/ 123 h 191"/>
                <a:gd name="T22" fmla="*/ 304 w 324"/>
                <a:gd name="T23" fmla="*/ 89 h 191"/>
                <a:gd name="T24" fmla="*/ 162 w 324"/>
                <a:gd name="T25" fmla="*/ 0 h 191"/>
                <a:gd name="T26" fmla="*/ 21 w 324"/>
                <a:gd name="T27" fmla="*/ 8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4" h="191">
                  <a:moveTo>
                    <a:pt x="21" y="89"/>
                  </a:moveTo>
                  <a:cubicBezTo>
                    <a:pt x="8" y="96"/>
                    <a:pt x="0" y="108"/>
                    <a:pt x="0" y="123"/>
                  </a:cubicBezTo>
                  <a:lnTo>
                    <a:pt x="0" y="191"/>
                  </a:lnTo>
                  <a:lnTo>
                    <a:pt x="33" y="191"/>
                  </a:lnTo>
                  <a:lnTo>
                    <a:pt x="33" y="123"/>
                  </a:lnTo>
                  <a:cubicBezTo>
                    <a:pt x="33" y="120"/>
                    <a:pt x="36" y="118"/>
                    <a:pt x="39" y="118"/>
                  </a:cubicBezTo>
                  <a:lnTo>
                    <a:pt x="286" y="118"/>
                  </a:lnTo>
                  <a:cubicBezTo>
                    <a:pt x="289" y="118"/>
                    <a:pt x="291" y="120"/>
                    <a:pt x="291" y="123"/>
                  </a:cubicBezTo>
                  <a:lnTo>
                    <a:pt x="291" y="191"/>
                  </a:lnTo>
                  <a:lnTo>
                    <a:pt x="324" y="191"/>
                  </a:lnTo>
                  <a:lnTo>
                    <a:pt x="324" y="123"/>
                  </a:lnTo>
                  <a:cubicBezTo>
                    <a:pt x="324" y="111"/>
                    <a:pt x="319" y="98"/>
                    <a:pt x="304" y="89"/>
                  </a:cubicBezTo>
                  <a:cubicBezTo>
                    <a:pt x="294" y="24"/>
                    <a:pt x="235" y="0"/>
                    <a:pt x="162" y="0"/>
                  </a:cubicBezTo>
                  <a:cubicBezTo>
                    <a:pt x="90" y="0"/>
                    <a:pt x="30" y="24"/>
                    <a:pt x="21" y="8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Oval 109">
              <a:extLst>
                <a:ext uri="{FF2B5EF4-FFF2-40B4-BE49-F238E27FC236}">
                  <a16:creationId xmlns:a16="http://schemas.microsoft.com/office/drawing/2014/main" id="{69D9E3ED-5479-4CFB-BCC6-5A6A37626D2F}"/>
                </a:ext>
              </a:extLst>
            </p:cNvPr>
            <p:cNvSpPr>
              <a:spLocks noChangeArrowheads="1"/>
            </p:cNvSpPr>
            <p:nvPr/>
          </p:nvSpPr>
          <p:spPr bwMode="auto">
            <a:xfrm>
              <a:off x="5710238" y="5237163"/>
              <a:ext cx="128588" cy="1270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110">
              <a:extLst>
                <a:ext uri="{FF2B5EF4-FFF2-40B4-BE49-F238E27FC236}">
                  <a16:creationId xmlns:a16="http://schemas.microsoft.com/office/drawing/2014/main" id="{F67D5565-7579-4AF1-81B7-42D0709ACD20}"/>
                </a:ext>
              </a:extLst>
            </p:cNvPr>
            <p:cNvSpPr>
              <a:spLocks/>
            </p:cNvSpPr>
            <p:nvPr/>
          </p:nvSpPr>
          <p:spPr bwMode="auto">
            <a:xfrm>
              <a:off x="5651501" y="5381625"/>
              <a:ext cx="246063" cy="144463"/>
            </a:xfrm>
            <a:custGeom>
              <a:avLst/>
              <a:gdLst>
                <a:gd name="T0" fmla="*/ 291 w 324"/>
                <a:gd name="T1" fmla="*/ 123 h 191"/>
                <a:gd name="T2" fmla="*/ 291 w 324"/>
                <a:gd name="T3" fmla="*/ 191 h 191"/>
                <a:gd name="T4" fmla="*/ 324 w 324"/>
                <a:gd name="T5" fmla="*/ 191 h 191"/>
                <a:gd name="T6" fmla="*/ 324 w 324"/>
                <a:gd name="T7" fmla="*/ 123 h 191"/>
                <a:gd name="T8" fmla="*/ 304 w 324"/>
                <a:gd name="T9" fmla="*/ 89 h 191"/>
                <a:gd name="T10" fmla="*/ 162 w 324"/>
                <a:gd name="T11" fmla="*/ 0 h 191"/>
                <a:gd name="T12" fmla="*/ 21 w 324"/>
                <a:gd name="T13" fmla="*/ 89 h 191"/>
                <a:gd name="T14" fmla="*/ 0 w 324"/>
                <a:gd name="T15" fmla="*/ 123 h 191"/>
                <a:gd name="T16" fmla="*/ 0 w 324"/>
                <a:gd name="T17" fmla="*/ 191 h 191"/>
                <a:gd name="T18" fmla="*/ 33 w 324"/>
                <a:gd name="T19" fmla="*/ 191 h 191"/>
                <a:gd name="T20" fmla="*/ 33 w 324"/>
                <a:gd name="T21" fmla="*/ 123 h 191"/>
                <a:gd name="T22" fmla="*/ 38 w 324"/>
                <a:gd name="T23" fmla="*/ 118 h 191"/>
                <a:gd name="T24" fmla="*/ 286 w 324"/>
                <a:gd name="T25" fmla="*/ 118 h 191"/>
                <a:gd name="T26" fmla="*/ 291 w 324"/>
                <a:gd name="T27" fmla="*/ 12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4" h="191">
                  <a:moveTo>
                    <a:pt x="291" y="123"/>
                  </a:moveTo>
                  <a:lnTo>
                    <a:pt x="291" y="191"/>
                  </a:lnTo>
                  <a:lnTo>
                    <a:pt x="324" y="191"/>
                  </a:lnTo>
                  <a:lnTo>
                    <a:pt x="324" y="123"/>
                  </a:lnTo>
                  <a:cubicBezTo>
                    <a:pt x="324" y="109"/>
                    <a:pt x="318" y="97"/>
                    <a:pt x="304" y="89"/>
                  </a:cubicBezTo>
                  <a:cubicBezTo>
                    <a:pt x="294" y="24"/>
                    <a:pt x="234" y="0"/>
                    <a:pt x="162" y="0"/>
                  </a:cubicBezTo>
                  <a:cubicBezTo>
                    <a:pt x="90" y="0"/>
                    <a:pt x="30" y="24"/>
                    <a:pt x="21" y="89"/>
                  </a:cubicBezTo>
                  <a:cubicBezTo>
                    <a:pt x="8" y="96"/>
                    <a:pt x="0" y="108"/>
                    <a:pt x="0" y="123"/>
                  </a:cubicBezTo>
                  <a:lnTo>
                    <a:pt x="0" y="191"/>
                  </a:lnTo>
                  <a:lnTo>
                    <a:pt x="33" y="191"/>
                  </a:lnTo>
                  <a:lnTo>
                    <a:pt x="33" y="123"/>
                  </a:lnTo>
                  <a:cubicBezTo>
                    <a:pt x="33" y="120"/>
                    <a:pt x="35" y="118"/>
                    <a:pt x="38" y="118"/>
                  </a:cubicBezTo>
                  <a:lnTo>
                    <a:pt x="286" y="118"/>
                  </a:lnTo>
                  <a:cubicBezTo>
                    <a:pt x="289" y="118"/>
                    <a:pt x="291" y="120"/>
                    <a:pt x="291" y="12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111">
              <a:extLst>
                <a:ext uri="{FF2B5EF4-FFF2-40B4-BE49-F238E27FC236}">
                  <a16:creationId xmlns:a16="http://schemas.microsoft.com/office/drawing/2014/main" id="{5562DC29-E745-4510-98B3-367E4CEA974E}"/>
                </a:ext>
              </a:extLst>
            </p:cNvPr>
            <p:cNvSpPr>
              <a:spLocks/>
            </p:cNvSpPr>
            <p:nvPr/>
          </p:nvSpPr>
          <p:spPr bwMode="auto">
            <a:xfrm>
              <a:off x="5927726" y="5381625"/>
              <a:ext cx="247650" cy="157163"/>
            </a:xfrm>
            <a:custGeom>
              <a:avLst/>
              <a:gdLst>
                <a:gd name="T0" fmla="*/ 303 w 324"/>
                <a:gd name="T1" fmla="*/ 89 h 206"/>
                <a:gd name="T2" fmla="*/ 162 w 324"/>
                <a:gd name="T3" fmla="*/ 0 h 206"/>
                <a:gd name="T4" fmla="*/ 20 w 324"/>
                <a:gd name="T5" fmla="*/ 89 h 206"/>
                <a:gd name="T6" fmla="*/ 0 w 324"/>
                <a:gd name="T7" fmla="*/ 123 h 206"/>
                <a:gd name="T8" fmla="*/ 0 w 324"/>
                <a:gd name="T9" fmla="*/ 191 h 206"/>
                <a:gd name="T10" fmla="*/ 33 w 324"/>
                <a:gd name="T11" fmla="*/ 191 h 206"/>
                <a:gd name="T12" fmla="*/ 33 w 324"/>
                <a:gd name="T13" fmla="*/ 123 h 206"/>
                <a:gd name="T14" fmla="*/ 38 w 324"/>
                <a:gd name="T15" fmla="*/ 118 h 206"/>
                <a:gd name="T16" fmla="*/ 286 w 324"/>
                <a:gd name="T17" fmla="*/ 118 h 206"/>
                <a:gd name="T18" fmla="*/ 291 w 324"/>
                <a:gd name="T19" fmla="*/ 123 h 206"/>
                <a:gd name="T20" fmla="*/ 291 w 324"/>
                <a:gd name="T21" fmla="*/ 206 h 206"/>
                <a:gd name="T22" fmla="*/ 324 w 324"/>
                <a:gd name="T23" fmla="*/ 206 h 206"/>
                <a:gd name="T24" fmla="*/ 324 w 324"/>
                <a:gd name="T25" fmla="*/ 123 h 206"/>
                <a:gd name="T26" fmla="*/ 303 w 324"/>
                <a:gd name="T27" fmla="*/ 8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4" h="206">
                  <a:moveTo>
                    <a:pt x="303" y="89"/>
                  </a:moveTo>
                  <a:cubicBezTo>
                    <a:pt x="294" y="24"/>
                    <a:pt x="234" y="0"/>
                    <a:pt x="162" y="0"/>
                  </a:cubicBezTo>
                  <a:cubicBezTo>
                    <a:pt x="90" y="0"/>
                    <a:pt x="30" y="24"/>
                    <a:pt x="20" y="89"/>
                  </a:cubicBezTo>
                  <a:cubicBezTo>
                    <a:pt x="8" y="96"/>
                    <a:pt x="0" y="108"/>
                    <a:pt x="0" y="123"/>
                  </a:cubicBezTo>
                  <a:lnTo>
                    <a:pt x="0" y="191"/>
                  </a:lnTo>
                  <a:lnTo>
                    <a:pt x="33" y="191"/>
                  </a:lnTo>
                  <a:lnTo>
                    <a:pt x="33" y="123"/>
                  </a:lnTo>
                  <a:cubicBezTo>
                    <a:pt x="33" y="120"/>
                    <a:pt x="35" y="118"/>
                    <a:pt x="38" y="118"/>
                  </a:cubicBezTo>
                  <a:lnTo>
                    <a:pt x="286" y="118"/>
                  </a:lnTo>
                  <a:cubicBezTo>
                    <a:pt x="289" y="118"/>
                    <a:pt x="291" y="120"/>
                    <a:pt x="291" y="123"/>
                  </a:cubicBezTo>
                  <a:lnTo>
                    <a:pt x="291" y="206"/>
                  </a:lnTo>
                  <a:lnTo>
                    <a:pt x="324" y="206"/>
                  </a:lnTo>
                  <a:lnTo>
                    <a:pt x="324" y="123"/>
                  </a:lnTo>
                  <a:cubicBezTo>
                    <a:pt x="324" y="108"/>
                    <a:pt x="316" y="96"/>
                    <a:pt x="303" y="8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112">
              <a:extLst>
                <a:ext uri="{FF2B5EF4-FFF2-40B4-BE49-F238E27FC236}">
                  <a16:creationId xmlns:a16="http://schemas.microsoft.com/office/drawing/2014/main" id="{AC22C1CE-1186-475B-A1F1-17013D9A4CF2}"/>
                </a:ext>
              </a:extLst>
            </p:cNvPr>
            <p:cNvSpPr>
              <a:spLocks noChangeArrowheads="1"/>
            </p:cNvSpPr>
            <p:nvPr/>
          </p:nvSpPr>
          <p:spPr bwMode="auto">
            <a:xfrm>
              <a:off x="5986463" y="5237163"/>
              <a:ext cx="128588" cy="1270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 name="Conversation4" descr="{&quot;Key&quot;:&quot;POWER_USER_SHAPE_ICON&quot;,&quot;Value&quot;:&quot;POWER_USER_SHAPE_ICON_STYLE_1&quot;}">
            <a:extLst>
              <a:ext uri="{FF2B5EF4-FFF2-40B4-BE49-F238E27FC236}">
                <a16:creationId xmlns:a16="http://schemas.microsoft.com/office/drawing/2014/main" id="{5A457C20-2099-4E23-A681-C42C40728D0C}"/>
              </a:ext>
            </a:extLst>
          </p:cNvPr>
          <p:cNvGrpSpPr>
            <a:grpSpLocks noChangeAspect="1"/>
          </p:cNvGrpSpPr>
          <p:nvPr>
            <p:custDataLst>
              <p:tags r:id="rId3"/>
            </p:custDataLst>
          </p:nvPr>
        </p:nvGrpSpPr>
        <p:grpSpPr>
          <a:xfrm>
            <a:off x="6179124" y="2760863"/>
            <a:ext cx="623009" cy="542925"/>
            <a:chOff x="5662613" y="1677988"/>
            <a:chExt cx="839788" cy="731838"/>
          </a:xfrm>
          <a:solidFill>
            <a:srgbClr val="0066FF"/>
          </a:solidFill>
        </p:grpSpPr>
        <p:sp>
          <p:nvSpPr>
            <p:cNvPr id="72" name="Freeform 46">
              <a:extLst>
                <a:ext uri="{FF2B5EF4-FFF2-40B4-BE49-F238E27FC236}">
                  <a16:creationId xmlns:a16="http://schemas.microsoft.com/office/drawing/2014/main" id="{E2451D92-704D-43C0-8EC4-2F914C152893}"/>
                </a:ext>
              </a:extLst>
            </p:cNvPr>
            <p:cNvSpPr>
              <a:spLocks/>
            </p:cNvSpPr>
            <p:nvPr/>
          </p:nvSpPr>
          <p:spPr bwMode="auto">
            <a:xfrm>
              <a:off x="6046788" y="1919288"/>
              <a:ext cx="290513" cy="233363"/>
            </a:xfrm>
            <a:custGeom>
              <a:avLst/>
              <a:gdLst>
                <a:gd name="T0" fmla="*/ 258 w 410"/>
                <a:gd name="T1" fmla="*/ 328 h 328"/>
                <a:gd name="T2" fmla="*/ 270 w 410"/>
                <a:gd name="T3" fmla="*/ 322 h 328"/>
                <a:gd name="T4" fmla="*/ 268 w 410"/>
                <a:gd name="T5" fmla="*/ 309 h 328"/>
                <a:gd name="T6" fmla="*/ 253 w 410"/>
                <a:gd name="T7" fmla="*/ 270 h 328"/>
                <a:gd name="T8" fmla="*/ 330 w 410"/>
                <a:gd name="T9" fmla="*/ 226 h 328"/>
                <a:gd name="T10" fmla="*/ 410 w 410"/>
                <a:gd name="T11" fmla="*/ 131 h 328"/>
                <a:gd name="T12" fmla="*/ 301 w 410"/>
                <a:gd name="T13" fmla="*/ 0 h 328"/>
                <a:gd name="T14" fmla="*/ 0 w 410"/>
                <a:gd name="T15" fmla="*/ 184 h 328"/>
                <a:gd name="T16" fmla="*/ 258 w 410"/>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328">
                  <a:moveTo>
                    <a:pt x="258" y="328"/>
                  </a:moveTo>
                  <a:cubicBezTo>
                    <a:pt x="261" y="328"/>
                    <a:pt x="268" y="328"/>
                    <a:pt x="270" y="322"/>
                  </a:cubicBezTo>
                  <a:cubicBezTo>
                    <a:pt x="273" y="318"/>
                    <a:pt x="272" y="312"/>
                    <a:pt x="268" y="309"/>
                  </a:cubicBezTo>
                  <a:cubicBezTo>
                    <a:pt x="268" y="309"/>
                    <a:pt x="248" y="289"/>
                    <a:pt x="253" y="270"/>
                  </a:cubicBezTo>
                  <a:cubicBezTo>
                    <a:pt x="257" y="257"/>
                    <a:pt x="273" y="239"/>
                    <a:pt x="330" y="226"/>
                  </a:cubicBezTo>
                  <a:cubicBezTo>
                    <a:pt x="402" y="209"/>
                    <a:pt x="410" y="154"/>
                    <a:pt x="410" y="131"/>
                  </a:cubicBezTo>
                  <a:cubicBezTo>
                    <a:pt x="410" y="75"/>
                    <a:pt x="366" y="25"/>
                    <a:pt x="301" y="0"/>
                  </a:cubicBezTo>
                  <a:cubicBezTo>
                    <a:pt x="233" y="99"/>
                    <a:pt x="90" y="156"/>
                    <a:pt x="0" y="184"/>
                  </a:cubicBezTo>
                  <a:cubicBezTo>
                    <a:pt x="55" y="282"/>
                    <a:pt x="249" y="326"/>
                    <a:pt x="258" y="3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47">
              <a:extLst>
                <a:ext uri="{FF2B5EF4-FFF2-40B4-BE49-F238E27FC236}">
                  <a16:creationId xmlns:a16="http://schemas.microsoft.com/office/drawing/2014/main" id="{F3392E35-631D-465D-AAA5-A03A55C85971}"/>
                </a:ext>
              </a:extLst>
            </p:cNvPr>
            <p:cNvSpPr>
              <a:spLocks noEditPoints="1"/>
            </p:cNvSpPr>
            <p:nvPr/>
          </p:nvSpPr>
          <p:spPr bwMode="auto">
            <a:xfrm>
              <a:off x="5827713" y="1677988"/>
              <a:ext cx="430213" cy="358775"/>
            </a:xfrm>
            <a:custGeom>
              <a:avLst/>
              <a:gdLst>
                <a:gd name="T0" fmla="*/ 136 w 606"/>
                <a:gd name="T1" fmla="*/ 321 h 506"/>
                <a:gd name="T2" fmla="*/ 50 w 606"/>
                <a:gd name="T3" fmla="*/ 222 h 506"/>
                <a:gd name="T4" fmla="*/ 303 w 606"/>
                <a:gd name="T5" fmla="*/ 50 h 506"/>
                <a:gd name="T6" fmla="*/ 513 w 606"/>
                <a:gd name="T7" fmla="*/ 126 h 506"/>
                <a:gd name="T8" fmla="*/ 555 w 606"/>
                <a:gd name="T9" fmla="*/ 222 h 506"/>
                <a:gd name="T10" fmla="*/ 247 w 606"/>
                <a:gd name="T11" fmla="*/ 447 h 506"/>
                <a:gd name="T12" fmla="*/ 255 w 606"/>
                <a:gd name="T13" fmla="*/ 396 h 506"/>
                <a:gd name="T14" fmla="*/ 136 w 606"/>
                <a:gd name="T15" fmla="*/ 321 h 506"/>
                <a:gd name="T16" fmla="*/ 229 w 606"/>
                <a:gd name="T17" fmla="*/ 503 h 506"/>
                <a:gd name="T18" fmla="*/ 605 w 606"/>
                <a:gd name="T19" fmla="*/ 222 h 506"/>
                <a:gd name="T20" fmla="*/ 549 w 606"/>
                <a:gd name="T21" fmla="*/ 91 h 506"/>
                <a:gd name="T22" fmla="*/ 303 w 606"/>
                <a:gd name="T23" fmla="*/ 0 h 506"/>
                <a:gd name="T24" fmla="*/ 0 w 606"/>
                <a:gd name="T25" fmla="*/ 222 h 506"/>
                <a:gd name="T26" fmla="*/ 125 w 606"/>
                <a:gd name="T27" fmla="*/ 370 h 506"/>
                <a:gd name="T28" fmla="*/ 207 w 606"/>
                <a:gd name="T29" fmla="*/ 409 h 506"/>
                <a:gd name="T30" fmla="*/ 194 w 606"/>
                <a:gd name="T31" fmla="*/ 435 h 506"/>
                <a:gd name="T32" fmla="*/ 186 w 606"/>
                <a:gd name="T33" fmla="*/ 482 h 506"/>
                <a:gd name="T34" fmla="*/ 229 w 606"/>
                <a:gd name="T35" fmla="*/ 50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6" h="506">
                  <a:moveTo>
                    <a:pt x="136" y="321"/>
                  </a:moveTo>
                  <a:cubicBezTo>
                    <a:pt x="61" y="304"/>
                    <a:pt x="50" y="251"/>
                    <a:pt x="50" y="222"/>
                  </a:cubicBezTo>
                  <a:cubicBezTo>
                    <a:pt x="50" y="127"/>
                    <a:pt x="164" y="50"/>
                    <a:pt x="303" y="50"/>
                  </a:cubicBezTo>
                  <a:cubicBezTo>
                    <a:pt x="387" y="50"/>
                    <a:pt x="466" y="79"/>
                    <a:pt x="513" y="126"/>
                  </a:cubicBezTo>
                  <a:cubicBezTo>
                    <a:pt x="541" y="155"/>
                    <a:pt x="556" y="188"/>
                    <a:pt x="555" y="222"/>
                  </a:cubicBezTo>
                  <a:cubicBezTo>
                    <a:pt x="554" y="352"/>
                    <a:pt x="329" y="425"/>
                    <a:pt x="247" y="447"/>
                  </a:cubicBezTo>
                  <a:cubicBezTo>
                    <a:pt x="254" y="433"/>
                    <a:pt x="260" y="415"/>
                    <a:pt x="255" y="396"/>
                  </a:cubicBezTo>
                  <a:cubicBezTo>
                    <a:pt x="246" y="362"/>
                    <a:pt x="207" y="337"/>
                    <a:pt x="136" y="321"/>
                  </a:cubicBezTo>
                  <a:close/>
                  <a:moveTo>
                    <a:pt x="229" y="503"/>
                  </a:moveTo>
                  <a:cubicBezTo>
                    <a:pt x="268" y="494"/>
                    <a:pt x="603" y="414"/>
                    <a:pt x="605" y="222"/>
                  </a:cubicBezTo>
                  <a:cubicBezTo>
                    <a:pt x="606" y="175"/>
                    <a:pt x="586" y="129"/>
                    <a:pt x="549" y="91"/>
                  </a:cubicBezTo>
                  <a:cubicBezTo>
                    <a:pt x="492" y="34"/>
                    <a:pt x="400" y="0"/>
                    <a:pt x="303" y="0"/>
                  </a:cubicBezTo>
                  <a:cubicBezTo>
                    <a:pt x="136" y="0"/>
                    <a:pt x="0" y="100"/>
                    <a:pt x="0" y="222"/>
                  </a:cubicBezTo>
                  <a:cubicBezTo>
                    <a:pt x="0" y="250"/>
                    <a:pt x="9" y="343"/>
                    <a:pt x="125" y="370"/>
                  </a:cubicBezTo>
                  <a:cubicBezTo>
                    <a:pt x="185" y="383"/>
                    <a:pt x="204" y="401"/>
                    <a:pt x="207" y="409"/>
                  </a:cubicBezTo>
                  <a:cubicBezTo>
                    <a:pt x="208" y="416"/>
                    <a:pt x="200" y="429"/>
                    <a:pt x="194" y="435"/>
                  </a:cubicBezTo>
                  <a:cubicBezTo>
                    <a:pt x="181" y="447"/>
                    <a:pt x="178" y="466"/>
                    <a:pt x="186" y="482"/>
                  </a:cubicBezTo>
                  <a:cubicBezTo>
                    <a:pt x="195" y="501"/>
                    <a:pt x="216" y="506"/>
                    <a:pt x="229" y="50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48">
              <a:extLst>
                <a:ext uri="{FF2B5EF4-FFF2-40B4-BE49-F238E27FC236}">
                  <a16:creationId xmlns:a16="http://schemas.microsoft.com/office/drawing/2014/main" id="{823ACC1C-5E01-42C3-BA32-6BB0CE6DCF56}"/>
                </a:ext>
              </a:extLst>
            </p:cNvPr>
            <p:cNvSpPr>
              <a:spLocks/>
            </p:cNvSpPr>
            <p:nvPr/>
          </p:nvSpPr>
          <p:spPr bwMode="auto">
            <a:xfrm>
              <a:off x="5662613" y="2246313"/>
              <a:ext cx="381000" cy="163513"/>
            </a:xfrm>
            <a:custGeom>
              <a:avLst/>
              <a:gdLst>
                <a:gd name="T0" fmla="*/ 537 w 537"/>
                <a:gd name="T1" fmla="*/ 198 h 231"/>
                <a:gd name="T2" fmla="*/ 268 w 537"/>
                <a:gd name="T3" fmla="*/ 0 h 231"/>
                <a:gd name="T4" fmla="*/ 0 w 537"/>
                <a:gd name="T5" fmla="*/ 198 h 231"/>
                <a:gd name="T6" fmla="*/ 0 w 537"/>
                <a:gd name="T7" fmla="*/ 231 h 231"/>
                <a:gd name="T8" fmla="*/ 537 w 537"/>
                <a:gd name="T9" fmla="*/ 231 h 231"/>
                <a:gd name="T10" fmla="*/ 537 w 537"/>
                <a:gd name="T11" fmla="*/ 198 h 231"/>
              </a:gdLst>
              <a:ahLst/>
              <a:cxnLst>
                <a:cxn ang="0">
                  <a:pos x="T0" y="T1"/>
                </a:cxn>
                <a:cxn ang="0">
                  <a:pos x="T2" y="T3"/>
                </a:cxn>
                <a:cxn ang="0">
                  <a:pos x="T4" y="T5"/>
                </a:cxn>
                <a:cxn ang="0">
                  <a:pos x="T6" y="T7"/>
                </a:cxn>
                <a:cxn ang="0">
                  <a:pos x="T8" y="T9"/>
                </a:cxn>
                <a:cxn ang="0">
                  <a:pos x="T10" y="T11"/>
                </a:cxn>
              </a:cxnLst>
              <a:rect l="0" t="0" r="r" b="b"/>
              <a:pathLst>
                <a:path w="537" h="231">
                  <a:moveTo>
                    <a:pt x="537" y="198"/>
                  </a:moveTo>
                  <a:cubicBezTo>
                    <a:pt x="537" y="72"/>
                    <a:pt x="416" y="0"/>
                    <a:pt x="268" y="0"/>
                  </a:cubicBezTo>
                  <a:cubicBezTo>
                    <a:pt x="120" y="0"/>
                    <a:pt x="0" y="72"/>
                    <a:pt x="0" y="198"/>
                  </a:cubicBezTo>
                  <a:lnTo>
                    <a:pt x="0" y="231"/>
                  </a:lnTo>
                  <a:lnTo>
                    <a:pt x="537" y="231"/>
                  </a:lnTo>
                  <a:lnTo>
                    <a:pt x="537" y="19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Oval 49">
              <a:extLst>
                <a:ext uri="{FF2B5EF4-FFF2-40B4-BE49-F238E27FC236}">
                  <a16:creationId xmlns:a16="http://schemas.microsoft.com/office/drawing/2014/main" id="{32223C17-93C5-44C9-BF7F-D7CAB9D92328}"/>
                </a:ext>
              </a:extLst>
            </p:cNvPr>
            <p:cNvSpPr>
              <a:spLocks noChangeArrowheads="1"/>
            </p:cNvSpPr>
            <p:nvPr/>
          </p:nvSpPr>
          <p:spPr bwMode="auto">
            <a:xfrm>
              <a:off x="6276975" y="2097088"/>
              <a:ext cx="166688" cy="1666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50">
              <a:extLst>
                <a:ext uri="{FF2B5EF4-FFF2-40B4-BE49-F238E27FC236}">
                  <a16:creationId xmlns:a16="http://schemas.microsoft.com/office/drawing/2014/main" id="{CAAB8ECC-32F7-4DB8-87A6-433ED02F2A3A}"/>
                </a:ext>
              </a:extLst>
            </p:cNvPr>
            <p:cNvSpPr>
              <a:spLocks/>
            </p:cNvSpPr>
            <p:nvPr/>
          </p:nvSpPr>
          <p:spPr bwMode="auto">
            <a:xfrm>
              <a:off x="6218238" y="2287588"/>
              <a:ext cx="284163" cy="122238"/>
            </a:xfrm>
            <a:custGeom>
              <a:avLst/>
              <a:gdLst>
                <a:gd name="T0" fmla="*/ 0 w 401"/>
                <a:gd name="T1" fmla="*/ 148 h 173"/>
                <a:gd name="T2" fmla="*/ 0 w 401"/>
                <a:gd name="T3" fmla="*/ 173 h 173"/>
                <a:gd name="T4" fmla="*/ 401 w 401"/>
                <a:gd name="T5" fmla="*/ 173 h 173"/>
                <a:gd name="T6" fmla="*/ 401 w 401"/>
                <a:gd name="T7" fmla="*/ 148 h 173"/>
                <a:gd name="T8" fmla="*/ 200 w 401"/>
                <a:gd name="T9" fmla="*/ 0 h 173"/>
                <a:gd name="T10" fmla="*/ 0 w 401"/>
                <a:gd name="T11" fmla="*/ 148 h 173"/>
              </a:gdLst>
              <a:ahLst/>
              <a:cxnLst>
                <a:cxn ang="0">
                  <a:pos x="T0" y="T1"/>
                </a:cxn>
                <a:cxn ang="0">
                  <a:pos x="T2" y="T3"/>
                </a:cxn>
                <a:cxn ang="0">
                  <a:pos x="T4" y="T5"/>
                </a:cxn>
                <a:cxn ang="0">
                  <a:pos x="T6" y="T7"/>
                </a:cxn>
                <a:cxn ang="0">
                  <a:pos x="T8" y="T9"/>
                </a:cxn>
                <a:cxn ang="0">
                  <a:pos x="T10" y="T11"/>
                </a:cxn>
              </a:cxnLst>
              <a:rect l="0" t="0" r="r" b="b"/>
              <a:pathLst>
                <a:path w="401" h="173">
                  <a:moveTo>
                    <a:pt x="0" y="148"/>
                  </a:moveTo>
                  <a:lnTo>
                    <a:pt x="0" y="173"/>
                  </a:lnTo>
                  <a:lnTo>
                    <a:pt x="401" y="173"/>
                  </a:lnTo>
                  <a:lnTo>
                    <a:pt x="401" y="148"/>
                  </a:lnTo>
                  <a:cubicBezTo>
                    <a:pt x="401" y="54"/>
                    <a:pt x="311" y="0"/>
                    <a:pt x="200" y="0"/>
                  </a:cubicBezTo>
                  <a:cubicBezTo>
                    <a:pt x="90" y="0"/>
                    <a:pt x="0" y="54"/>
                    <a:pt x="0" y="14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51">
              <a:extLst>
                <a:ext uri="{FF2B5EF4-FFF2-40B4-BE49-F238E27FC236}">
                  <a16:creationId xmlns:a16="http://schemas.microsoft.com/office/drawing/2014/main" id="{4CA386AF-CA17-4D91-B842-71E78A522D5F}"/>
                </a:ext>
              </a:extLst>
            </p:cNvPr>
            <p:cNvSpPr>
              <a:spLocks noChangeArrowheads="1"/>
            </p:cNvSpPr>
            <p:nvPr/>
          </p:nvSpPr>
          <p:spPr bwMode="auto">
            <a:xfrm>
              <a:off x="5937250" y="1776413"/>
              <a:ext cx="219075" cy="301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Rectangle 52">
              <a:extLst>
                <a:ext uri="{FF2B5EF4-FFF2-40B4-BE49-F238E27FC236}">
                  <a16:creationId xmlns:a16="http://schemas.microsoft.com/office/drawing/2014/main" id="{CBBA5610-94F0-4CAA-A9B2-6E7889291F0C}"/>
                </a:ext>
              </a:extLst>
            </p:cNvPr>
            <p:cNvSpPr>
              <a:spLocks noChangeArrowheads="1"/>
            </p:cNvSpPr>
            <p:nvPr/>
          </p:nvSpPr>
          <p:spPr bwMode="auto">
            <a:xfrm>
              <a:off x="5937250" y="1847850"/>
              <a:ext cx="219075" cy="301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Oval 53">
              <a:extLst>
                <a:ext uri="{FF2B5EF4-FFF2-40B4-BE49-F238E27FC236}">
                  <a16:creationId xmlns:a16="http://schemas.microsoft.com/office/drawing/2014/main" id="{4118A425-03EB-47C6-B84E-D87297BA889D}"/>
                </a:ext>
              </a:extLst>
            </p:cNvPr>
            <p:cNvSpPr>
              <a:spLocks noChangeArrowheads="1"/>
            </p:cNvSpPr>
            <p:nvPr/>
          </p:nvSpPr>
          <p:spPr bwMode="auto">
            <a:xfrm>
              <a:off x="5741988" y="1992313"/>
              <a:ext cx="222250" cy="222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0" name="Book7" descr="{&quot;Key&quot;:&quot;POWER_USER_SHAPE_ICON&quot;,&quot;Value&quot;:&quot;POWER_USER_SHAPE_ICON_STYLE_1&quot;}">
            <a:extLst>
              <a:ext uri="{FF2B5EF4-FFF2-40B4-BE49-F238E27FC236}">
                <a16:creationId xmlns:a16="http://schemas.microsoft.com/office/drawing/2014/main" id="{3433516F-ABF3-4C51-8F79-BD2EEF739B50}"/>
              </a:ext>
            </a:extLst>
          </p:cNvPr>
          <p:cNvGrpSpPr>
            <a:grpSpLocks noChangeAspect="1"/>
          </p:cNvGrpSpPr>
          <p:nvPr>
            <p:custDataLst>
              <p:tags r:id="rId4"/>
            </p:custDataLst>
          </p:nvPr>
        </p:nvGrpSpPr>
        <p:grpSpPr>
          <a:xfrm>
            <a:off x="8246448" y="3821251"/>
            <a:ext cx="435839" cy="542925"/>
            <a:chOff x="2501737" y="2418754"/>
            <a:chExt cx="1625078" cy="2024359"/>
          </a:xfrm>
          <a:solidFill>
            <a:srgbClr val="0066FF"/>
          </a:solidFill>
        </p:grpSpPr>
        <p:sp>
          <p:nvSpPr>
            <p:cNvPr id="81" name="Freeform: Shape 1816">
              <a:extLst>
                <a:ext uri="{FF2B5EF4-FFF2-40B4-BE49-F238E27FC236}">
                  <a16:creationId xmlns:a16="http://schemas.microsoft.com/office/drawing/2014/main" id="{56C28060-E390-4688-B482-0D1E4B012F7F}"/>
                </a:ext>
              </a:extLst>
            </p:cNvPr>
            <p:cNvSpPr>
              <a:spLocks/>
            </p:cNvSpPr>
            <p:nvPr/>
          </p:nvSpPr>
          <p:spPr bwMode="auto">
            <a:xfrm>
              <a:off x="2501737" y="2418754"/>
              <a:ext cx="1625078" cy="1914846"/>
            </a:xfrm>
            <a:custGeom>
              <a:avLst/>
              <a:gdLst>
                <a:gd name="connsiteX0" fmla="*/ 1469045 w 1625078"/>
                <a:gd name="connsiteY0" fmla="*/ 312436 h 1914846"/>
                <a:gd name="connsiteX1" fmla="*/ 1469052 w 1625078"/>
                <a:gd name="connsiteY1" fmla="*/ 312478 h 1914846"/>
                <a:gd name="connsiteX2" fmla="*/ 1459711 w 1625078"/>
                <a:gd name="connsiteY2" fmla="*/ 332733 h 1914846"/>
                <a:gd name="connsiteX3" fmla="*/ 1425650 w 1625078"/>
                <a:gd name="connsiteY3" fmla="*/ 345127 h 1914846"/>
                <a:gd name="connsiteX4" fmla="*/ 1425574 w 1625078"/>
                <a:gd name="connsiteY4" fmla="*/ 344989 h 1914846"/>
                <a:gd name="connsiteX5" fmla="*/ 1459799 w 1625078"/>
                <a:gd name="connsiteY5" fmla="*/ 332514 h 1914846"/>
                <a:gd name="connsiteX6" fmla="*/ 1466518 w 1625078"/>
                <a:gd name="connsiteY6" fmla="*/ 284541 h 1914846"/>
                <a:gd name="connsiteX7" fmla="*/ 1464497 w 1625078"/>
                <a:gd name="connsiteY7" fmla="*/ 285913 h 1914846"/>
                <a:gd name="connsiteX8" fmla="*/ 1464466 w 1625078"/>
                <a:gd name="connsiteY8" fmla="*/ 285735 h 1914846"/>
                <a:gd name="connsiteX9" fmla="*/ 1493178 w 1625078"/>
                <a:gd name="connsiteY9" fmla="*/ 225836 h 1914846"/>
                <a:gd name="connsiteX10" fmla="*/ 1493184 w 1625078"/>
                <a:gd name="connsiteY10" fmla="*/ 226008 h 1914846"/>
                <a:gd name="connsiteX11" fmla="*/ 1483156 w 1625078"/>
                <a:gd name="connsiteY11" fmla="*/ 246078 h 1914846"/>
                <a:gd name="connsiteX12" fmla="*/ 1483134 w 1625078"/>
                <a:gd name="connsiteY12" fmla="*/ 245973 h 1914846"/>
                <a:gd name="connsiteX13" fmla="*/ 1518134 w 1625078"/>
                <a:gd name="connsiteY13" fmla="*/ 191398 h 1914846"/>
                <a:gd name="connsiteX14" fmla="*/ 1518095 w 1625078"/>
                <a:gd name="connsiteY14" fmla="*/ 191731 h 1914846"/>
                <a:gd name="connsiteX15" fmla="*/ 1492478 w 1625078"/>
                <a:gd name="connsiteY15" fmla="*/ 203384 h 1914846"/>
                <a:gd name="connsiteX16" fmla="*/ 1492468 w 1625078"/>
                <a:gd name="connsiteY16" fmla="*/ 203092 h 1914846"/>
                <a:gd name="connsiteX17" fmla="*/ 1545283 w 1625078"/>
                <a:gd name="connsiteY17" fmla="*/ 150123 h 1914846"/>
                <a:gd name="connsiteX18" fmla="*/ 1545341 w 1625078"/>
                <a:gd name="connsiteY18" fmla="*/ 150444 h 1914846"/>
                <a:gd name="connsiteX19" fmla="*/ 1521209 w 1625078"/>
                <a:gd name="connsiteY19" fmla="*/ 165245 h 1914846"/>
                <a:gd name="connsiteX20" fmla="*/ 1519153 w 1625078"/>
                <a:gd name="connsiteY20" fmla="*/ 182735 h 1914846"/>
                <a:gd name="connsiteX21" fmla="*/ 1521247 w 1625078"/>
                <a:gd name="connsiteY21" fmla="*/ 164889 h 1914846"/>
                <a:gd name="connsiteX22" fmla="*/ 349375 w 1625078"/>
                <a:gd name="connsiteY22" fmla="*/ 0 h 1914846"/>
                <a:gd name="connsiteX23" fmla="*/ 1622745 w 1625078"/>
                <a:gd name="connsiteY23" fmla="*/ 0 h 1914846"/>
                <a:gd name="connsiteX24" fmla="*/ 1625078 w 1625078"/>
                <a:gd name="connsiteY24" fmla="*/ 1683381 h 1914846"/>
                <a:gd name="connsiteX25" fmla="*/ 1562370 w 1625078"/>
                <a:gd name="connsiteY25" fmla="*/ 1683381 h 1914846"/>
                <a:gd name="connsiteX26" fmla="*/ 1568695 w 1625078"/>
                <a:gd name="connsiteY26" fmla="*/ 1660172 h 1914846"/>
                <a:gd name="connsiteX27" fmla="*/ 1568695 w 1625078"/>
                <a:gd name="connsiteY27" fmla="*/ 63973 h 1914846"/>
                <a:gd name="connsiteX28" fmla="*/ 1562467 w 1625078"/>
                <a:gd name="connsiteY28" fmla="*/ 89681 h 1914846"/>
                <a:gd name="connsiteX29" fmla="*/ 1539928 w 1625078"/>
                <a:gd name="connsiteY29" fmla="*/ 102125 h 1914846"/>
                <a:gd name="connsiteX30" fmla="*/ 1539915 w 1625078"/>
                <a:gd name="connsiteY30" fmla="*/ 101737 h 1914846"/>
                <a:gd name="connsiteX31" fmla="*/ 1562473 w 1625078"/>
                <a:gd name="connsiteY31" fmla="*/ 89263 h 1914846"/>
                <a:gd name="connsiteX32" fmla="*/ 1568695 w 1625078"/>
                <a:gd name="connsiteY32" fmla="*/ 63534 h 1914846"/>
                <a:gd name="connsiteX33" fmla="*/ 358387 w 1625078"/>
                <a:gd name="connsiteY33" fmla="*/ 63534 h 1914846"/>
                <a:gd name="connsiteX34" fmla="*/ 28586 w 1625078"/>
                <a:gd name="connsiteY34" fmla="*/ 294311 h 1914846"/>
                <a:gd name="connsiteX35" fmla="*/ 206710 w 1625078"/>
                <a:gd name="connsiteY35" fmla="*/ 387090 h 1914846"/>
                <a:gd name="connsiteX36" fmla="*/ 1417018 w 1625078"/>
                <a:gd name="connsiteY36" fmla="*/ 387090 h 1914846"/>
                <a:gd name="connsiteX37" fmla="*/ 1440975 w 1625078"/>
                <a:gd name="connsiteY37" fmla="*/ 373147 h 1914846"/>
                <a:gd name="connsiteX38" fmla="*/ 1441027 w 1625078"/>
                <a:gd name="connsiteY38" fmla="*/ 373241 h 1914846"/>
                <a:gd name="connsiteX39" fmla="*/ 1416895 w 1625078"/>
                <a:gd name="connsiteY39" fmla="*/ 387264 h 1914846"/>
                <a:gd name="connsiteX40" fmla="*/ 1416895 w 1625078"/>
                <a:gd name="connsiteY40" fmla="*/ 1683381 h 1914846"/>
                <a:gd name="connsiteX41" fmla="*/ 349375 w 1625078"/>
                <a:gd name="connsiteY41" fmla="*/ 1683381 h 1914846"/>
                <a:gd name="connsiteX42" fmla="*/ 112 w 1625078"/>
                <a:gd name="connsiteY42" fmla="*/ 1914846 h 1914846"/>
                <a:gd name="connsiteX43" fmla="*/ 1668 w 1625078"/>
                <a:gd name="connsiteY43" fmla="*/ 243155 h 1914846"/>
                <a:gd name="connsiteX44" fmla="*/ 349375 w 1625078"/>
                <a:gd name="connsiteY44" fmla="*/ 0 h 191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25078" h="1914846">
                  <a:moveTo>
                    <a:pt x="1469045" y="312436"/>
                  </a:moveTo>
                  <a:lnTo>
                    <a:pt x="1469052" y="312478"/>
                  </a:lnTo>
                  <a:lnTo>
                    <a:pt x="1459711" y="332733"/>
                  </a:lnTo>
                  <a:lnTo>
                    <a:pt x="1425650" y="345127"/>
                  </a:lnTo>
                  <a:lnTo>
                    <a:pt x="1425574" y="344989"/>
                  </a:lnTo>
                  <a:lnTo>
                    <a:pt x="1459799" y="332514"/>
                  </a:lnTo>
                  <a:close/>
                  <a:moveTo>
                    <a:pt x="1466518" y="284541"/>
                  </a:moveTo>
                  <a:lnTo>
                    <a:pt x="1464497" y="285913"/>
                  </a:lnTo>
                  <a:lnTo>
                    <a:pt x="1464466" y="285735"/>
                  </a:lnTo>
                  <a:close/>
                  <a:moveTo>
                    <a:pt x="1493178" y="225836"/>
                  </a:moveTo>
                  <a:lnTo>
                    <a:pt x="1493184" y="226008"/>
                  </a:lnTo>
                  <a:lnTo>
                    <a:pt x="1483156" y="246078"/>
                  </a:lnTo>
                  <a:lnTo>
                    <a:pt x="1483134" y="245973"/>
                  </a:lnTo>
                  <a:close/>
                  <a:moveTo>
                    <a:pt x="1518134" y="191398"/>
                  </a:moveTo>
                  <a:lnTo>
                    <a:pt x="1518095" y="191731"/>
                  </a:lnTo>
                  <a:lnTo>
                    <a:pt x="1492478" y="203384"/>
                  </a:lnTo>
                  <a:lnTo>
                    <a:pt x="1492468" y="203092"/>
                  </a:lnTo>
                  <a:close/>
                  <a:moveTo>
                    <a:pt x="1545283" y="150123"/>
                  </a:moveTo>
                  <a:lnTo>
                    <a:pt x="1545341" y="150444"/>
                  </a:lnTo>
                  <a:lnTo>
                    <a:pt x="1521209" y="165245"/>
                  </a:lnTo>
                  <a:lnTo>
                    <a:pt x="1519153" y="182735"/>
                  </a:lnTo>
                  <a:lnTo>
                    <a:pt x="1521247" y="164889"/>
                  </a:lnTo>
                  <a:close/>
                  <a:moveTo>
                    <a:pt x="349375" y="0"/>
                  </a:moveTo>
                  <a:lnTo>
                    <a:pt x="1622745" y="0"/>
                  </a:lnTo>
                  <a:lnTo>
                    <a:pt x="1625078" y="1683381"/>
                  </a:lnTo>
                  <a:lnTo>
                    <a:pt x="1562370" y="1683381"/>
                  </a:lnTo>
                  <a:lnTo>
                    <a:pt x="1568695" y="1660172"/>
                  </a:lnTo>
                  <a:lnTo>
                    <a:pt x="1568695" y="63973"/>
                  </a:lnTo>
                  <a:lnTo>
                    <a:pt x="1562467" y="89681"/>
                  </a:lnTo>
                  <a:lnTo>
                    <a:pt x="1539928" y="102125"/>
                  </a:lnTo>
                  <a:lnTo>
                    <a:pt x="1539915" y="101737"/>
                  </a:lnTo>
                  <a:lnTo>
                    <a:pt x="1562473" y="89263"/>
                  </a:lnTo>
                  <a:lnTo>
                    <a:pt x="1568695" y="63534"/>
                  </a:lnTo>
                  <a:lnTo>
                    <a:pt x="358387" y="63534"/>
                  </a:lnTo>
                  <a:cubicBezTo>
                    <a:pt x="146039" y="59636"/>
                    <a:pt x="19252" y="192177"/>
                    <a:pt x="28586" y="294311"/>
                  </a:cubicBezTo>
                  <a:cubicBezTo>
                    <a:pt x="32475" y="343430"/>
                    <a:pt x="97813" y="387090"/>
                    <a:pt x="206710" y="387090"/>
                  </a:cubicBezTo>
                  <a:lnTo>
                    <a:pt x="1417018" y="387090"/>
                  </a:lnTo>
                  <a:lnTo>
                    <a:pt x="1440975" y="373147"/>
                  </a:lnTo>
                  <a:lnTo>
                    <a:pt x="1441027" y="373241"/>
                  </a:lnTo>
                  <a:lnTo>
                    <a:pt x="1416895" y="387264"/>
                  </a:lnTo>
                  <a:lnTo>
                    <a:pt x="1416895" y="1683381"/>
                  </a:lnTo>
                  <a:lnTo>
                    <a:pt x="349375" y="1683381"/>
                  </a:lnTo>
                  <a:cubicBezTo>
                    <a:pt x="137795" y="1683381"/>
                    <a:pt x="-4555" y="1815090"/>
                    <a:pt x="112" y="1914846"/>
                  </a:cubicBezTo>
                  <a:lnTo>
                    <a:pt x="1668" y="243155"/>
                  </a:lnTo>
                  <a:cubicBezTo>
                    <a:pt x="-15445" y="142620"/>
                    <a:pt x="129239" y="0"/>
                    <a:pt x="349375" y="0"/>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Freeform: Shape 1817">
              <a:extLst>
                <a:ext uri="{FF2B5EF4-FFF2-40B4-BE49-F238E27FC236}">
                  <a16:creationId xmlns:a16="http://schemas.microsoft.com/office/drawing/2014/main" id="{F832FCA1-4753-4D23-ADB5-E81BBB5A1413}"/>
                </a:ext>
              </a:extLst>
            </p:cNvPr>
            <p:cNvSpPr>
              <a:spLocks/>
            </p:cNvSpPr>
            <p:nvPr/>
          </p:nvSpPr>
          <p:spPr bwMode="auto">
            <a:xfrm>
              <a:off x="2501737" y="2662718"/>
              <a:ext cx="1464869" cy="1780395"/>
            </a:xfrm>
            <a:custGeom>
              <a:avLst/>
              <a:gdLst>
                <a:gd name="connsiteX0" fmla="*/ 1464869 w 1464869"/>
                <a:gd name="connsiteY0" fmla="*/ 1638706 h 1780395"/>
                <a:gd name="connsiteX1" fmla="*/ 1464869 w 1464869"/>
                <a:gd name="connsiteY1" fmla="*/ 1641690 h 1780395"/>
                <a:gd name="connsiteX2" fmla="*/ 1464381 w 1464869"/>
                <a:gd name="connsiteY2" fmla="*/ 1639005 h 1780395"/>
                <a:gd name="connsiteX3" fmla="*/ 1435795 w 1464869"/>
                <a:gd name="connsiteY3" fmla="*/ 97396 h 1780395"/>
                <a:gd name="connsiteX4" fmla="*/ 1436002 w 1464869"/>
                <a:gd name="connsiteY4" fmla="*/ 97396 h 1780395"/>
                <a:gd name="connsiteX5" fmla="*/ 1425871 w 1464869"/>
                <a:gd name="connsiteY5" fmla="*/ 101083 h 1780395"/>
                <a:gd name="connsiteX6" fmla="*/ 1425839 w 1464869"/>
                <a:gd name="connsiteY6" fmla="*/ 101025 h 1780395"/>
                <a:gd name="connsiteX7" fmla="*/ 1556 w 1464869"/>
                <a:gd name="connsiteY7" fmla="*/ 0 h 1780395"/>
                <a:gd name="connsiteX8" fmla="*/ 18270 w 1464869"/>
                <a:gd name="connsiteY8" fmla="*/ 38118 h 1780395"/>
                <a:gd name="connsiteX9" fmla="*/ 29062 w 1464869"/>
                <a:gd name="connsiteY9" fmla="*/ 47361 h 1780395"/>
                <a:gd name="connsiteX10" fmla="*/ 28851 w 1464869"/>
                <a:gd name="connsiteY10" fmla="*/ 50347 h 1780395"/>
                <a:gd name="connsiteX11" fmla="*/ 206975 w 1464869"/>
                <a:gd name="connsiteY11" fmla="*/ 143126 h 1780395"/>
                <a:gd name="connsiteX12" fmla="*/ 1417194 w 1464869"/>
                <a:gd name="connsiteY12" fmla="*/ 143126 h 1780395"/>
                <a:gd name="connsiteX13" fmla="*/ 1416895 w 1464869"/>
                <a:gd name="connsiteY13" fmla="*/ 143300 h 1780395"/>
                <a:gd name="connsiteX14" fmla="*/ 1416895 w 1464869"/>
                <a:gd name="connsiteY14" fmla="*/ 1740277 h 1780395"/>
                <a:gd name="connsiteX15" fmla="*/ 1441027 w 1464869"/>
                <a:gd name="connsiteY15" fmla="*/ 1725476 h 1780395"/>
                <a:gd name="connsiteX16" fmla="*/ 1425458 w 1464869"/>
                <a:gd name="connsiteY16" fmla="*/ 1697431 h 1780395"/>
                <a:gd name="connsiteX17" fmla="*/ 1459711 w 1464869"/>
                <a:gd name="connsiteY17" fmla="*/ 1684967 h 1780395"/>
                <a:gd name="connsiteX18" fmla="*/ 1464869 w 1464869"/>
                <a:gd name="connsiteY18" fmla="*/ 1673783 h 1780395"/>
                <a:gd name="connsiteX19" fmla="*/ 1464869 w 1464869"/>
                <a:gd name="connsiteY19" fmla="*/ 1780395 h 1780395"/>
                <a:gd name="connsiteX20" fmla="*/ 189041 w 1464869"/>
                <a:gd name="connsiteY20" fmla="*/ 1780395 h 1780395"/>
                <a:gd name="connsiteX21" fmla="*/ 0 w 1464869"/>
                <a:gd name="connsiteY21" fmla="*/ 1669754 h 178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64869" h="1780395">
                  <a:moveTo>
                    <a:pt x="1464869" y="1638706"/>
                  </a:moveTo>
                  <a:lnTo>
                    <a:pt x="1464869" y="1641690"/>
                  </a:lnTo>
                  <a:lnTo>
                    <a:pt x="1464381" y="1639005"/>
                  </a:lnTo>
                  <a:close/>
                  <a:moveTo>
                    <a:pt x="1435795" y="97396"/>
                  </a:moveTo>
                  <a:lnTo>
                    <a:pt x="1436002" y="97396"/>
                  </a:lnTo>
                  <a:lnTo>
                    <a:pt x="1425871" y="101083"/>
                  </a:lnTo>
                  <a:lnTo>
                    <a:pt x="1425839" y="101025"/>
                  </a:lnTo>
                  <a:close/>
                  <a:moveTo>
                    <a:pt x="1556" y="0"/>
                  </a:moveTo>
                  <a:cubicBezTo>
                    <a:pt x="4084" y="13636"/>
                    <a:pt x="9579" y="26492"/>
                    <a:pt x="18270" y="38118"/>
                  </a:cubicBezTo>
                  <a:lnTo>
                    <a:pt x="29062" y="47361"/>
                  </a:lnTo>
                  <a:lnTo>
                    <a:pt x="28851" y="50347"/>
                  </a:lnTo>
                  <a:cubicBezTo>
                    <a:pt x="32740" y="99466"/>
                    <a:pt x="98078" y="143126"/>
                    <a:pt x="206975" y="143126"/>
                  </a:cubicBezTo>
                  <a:lnTo>
                    <a:pt x="1417194" y="143126"/>
                  </a:lnTo>
                  <a:lnTo>
                    <a:pt x="1416895" y="143300"/>
                  </a:lnTo>
                  <a:lnTo>
                    <a:pt x="1416895" y="1740277"/>
                  </a:lnTo>
                  <a:lnTo>
                    <a:pt x="1441027" y="1725476"/>
                  </a:lnTo>
                  <a:lnTo>
                    <a:pt x="1425458" y="1697431"/>
                  </a:lnTo>
                  <a:lnTo>
                    <a:pt x="1459711" y="1684967"/>
                  </a:lnTo>
                  <a:lnTo>
                    <a:pt x="1464869" y="1673783"/>
                  </a:lnTo>
                  <a:lnTo>
                    <a:pt x="1464869" y="1780395"/>
                  </a:lnTo>
                  <a:lnTo>
                    <a:pt x="189041" y="1780395"/>
                  </a:lnTo>
                  <a:cubicBezTo>
                    <a:pt x="60680" y="1779616"/>
                    <a:pt x="3112" y="1730529"/>
                    <a:pt x="0" y="1669754"/>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Freeform 13">
              <a:extLst>
                <a:ext uri="{FF2B5EF4-FFF2-40B4-BE49-F238E27FC236}">
                  <a16:creationId xmlns:a16="http://schemas.microsoft.com/office/drawing/2014/main" id="{A2ADC3C8-BBC5-4556-AFC2-17C2A3B5C275}"/>
                </a:ext>
              </a:extLst>
            </p:cNvPr>
            <p:cNvSpPr>
              <a:spLocks/>
            </p:cNvSpPr>
            <p:nvPr/>
          </p:nvSpPr>
          <p:spPr bwMode="auto">
            <a:xfrm>
              <a:off x="3728882" y="2520677"/>
              <a:ext cx="314443" cy="14096"/>
            </a:xfrm>
            <a:custGeom>
              <a:avLst/>
              <a:gdLst>
                <a:gd name="T0" fmla="*/ 404 w 404"/>
                <a:gd name="T1" fmla="*/ 9 h 18"/>
                <a:gd name="T2" fmla="*/ 402 w 404"/>
                <a:gd name="T3" fmla="*/ 0 h 18"/>
                <a:gd name="T4" fmla="*/ 0 w 404"/>
                <a:gd name="T5" fmla="*/ 9 h 18"/>
                <a:gd name="T6" fmla="*/ 402 w 404"/>
                <a:gd name="T7" fmla="*/ 18 h 18"/>
                <a:gd name="T8" fmla="*/ 404 w 404"/>
                <a:gd name="T9" fmla="*/ 9 h 18"/>
              </a:gdLst>
              <a:ahLst/>
              <a:cxnLst>
                <a:cxn ang="0">
                  <a:pos x="T0" y="T1"/>
                </a:cxn>
                <a:cxn ang="0">
                  <a:pos x="T2" y="T3"/>
                </a:cxn>
                <a:cxn ang="0">
                  <a:pos x="T4" y="T5"/>
                </a:cxn>
                <a:cxn ang="0">
                  <a:pos x="T6" y="T7"/>
                </a:cxn>
                <a:cxn ang="0">
                  <a:pos x="T8" y="T9"/>
                </a:cxn>
              </a:cxnLst>
              <a:rect l="0" t="0" r="r" b="b"/>
              <a:pathLst>
                <a:path w="404" h="18">
                  <a:moveTo>
                    <a:pt x="404" y="9"/>
                  </a:moveTo>
                  <a:lnTo>
                    <a:pt x="402" y="0"/>
                  </a:lnTo>
                  <a:lnTo>
                    <a:pt x="0" y="9"/>
                  </a:lnTo>
                  <a:lnTo>
                    <a:pt x="402" y="18"/>
                  </a:lnTo>
                  <a:lnTo>
                    <a:pt x="404"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14">
              <a:extLst>
                <a:ext uri="{FF2B5EF4-FFF2-40B4-BE49-F238E27FC236}">
                  <a16:creationId xmlns:a16="http://schemas.microsoft.com/office/drawing/2014/main" id="{97030EEF-0A6D-4C56-98F3-4A408F8A8CEF}"/>
                </a:ext>
              </a:extLst>
            </p:cNvPr>
            <p:cNvSpPr>
              <a:spLocks/>
            </p:cNvSpPr>
            <p:nvPr/>
          </p:nvSpPr>
          <p:spPr bwMode="auto">
            <a:xfrm>
              <a:off x="3308180" y="2598745"/>
              <a:ext cx="711291" cy="21686"/>
            </a:xfrm>
            <a:custGeom>
              <a:avLst/>
              <a:gdLst>
                <a:gd name="T0" fmla="*/ 915 w 915"/>
                <a:gd name="T1" fmla="*/ 15 h 29"/>
                <a:gd name="T2" fmla="*/ 909 w 915"/>
                <a:gd name="T3" fmla="*/ 0 h 29"/>
                <a:gd name="T4" fmla="*/ 0 w 915"/>
                <a:gd name="T5" fmla="*/ 15 h 29"/>
                <a:gd name="T6" fmla="*/ 909 w 915"/>
                <a:gd name="T7" fmla="*/ 29 h 29"/>
                <a:gd name="T8" fmla="*/ 915 w 915"/>
                <a:gd name="T9" fmla="*/ 15 h 29"/>
              </a:gdLst>
              <a:ahLst/>
              <a:cxnLst>
                <a:cxn ang="0">
                  <a:pos x="T0" y="T1"/>
                </a:cxn>
                <a:cxn ang="0">
                  <a:pos x="T2" y="T3"/>
                </a:cxn>
                <a:cxn ang="0">
                  <a:pos x="T4" y="T5"/>
                </a:cxn>
                <a:cxn ang="0">
                  <a:pos x="T6" y="T7"/>
                </a:cxn>
                <a:cxn ang="0">
                  <a:pos x="T8" y="T9"/>
                </a:cxn>
              </a:cxnLst>
              <a:rect l="0" t="0" r="r" b="b"/>
              <a:pathLst>
                <a:path w="915" h="29">
                  <a:moveTo>
                    <a:pt x="915" y="15"/>
                  </a:moveTo>
                  <a:lnTo>
                    <a:pt x="909" y="0"/>
                  </a:lnTo>
                  <a:lnTo>
                    <a:pt x="0" y="15"/>
                  </a:lnTo>
                  <a:lnTo>
                    <a:pt x="909" y="29"/>
                  </a:lnTo>
                  <a:lnTo>
                    <a:pt x="915" y="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Freeform 15">
              <a:extLst>
                <a:ext uri="{FF2B5EF4-FFF2-40B4-BE49-F238E27FC236}">
                  <a16:creationId xmlns:a16="http://schemas.microsoft.com/office/drawing/2014/main" id="{5A5C15F1-6BEF-45B4-A994-B9582E6E76EE}"/>
                </a:ext>
              </a:extLst>
            </p:cNvPr>
            <p:cNvSpPr>
              <a:spLocks/>
            </p:cNvSpPr>
            <p:nvPr/>
          </p:nvSpPr>
          <p:spPr bwMode="auto">
            <a:xfrm>
              <a:off x="3835142" y="2651875"/>
              <a:ext cx="151800" cy="10843"/>
            </a:xfrm>
            <a:custGeom>
              <a:avLst/>
              <a:gdLst>
                <a:gd name="T0" fmla="*/ 195 w 195"/>
                <a:gd name="T1" fmla="*/ 6 h 13"/>
                <a:gd name="T2" fmla="*/ 194 w 195"/>
                <a:gd name="T3" fmla="*/ 0 h 13"/>
                <a:gd name="T4" fmla="*/ 0 w 195"/>
                <a:gd name="T5" fmla="*/ 6 h 13"/>
                <a:gd name="T6" fmla="*/ 194 w 195"/>
                <a:gd name="T7" fmla="*/ 13 h 13"/>
                <a:gd name="T8" fmla="*/ 195 w 195"/>
                <a:gd name="T9" fmla="*/ 6 h 13"/>
              </a:gdLst>
              <a:ahLst/>
              <a:cxnLst>
                <a:cxn ang="0">
                  <a:pos x="T0" y="T1"/>
                </a:cxn>
                <a:cxn ang="0">
                  <a:pos x="T2" y="T3"/>
                </a:cxn>
                <a:cxn ang="0">
                  <a:pos x="T4" y="T5"/>
                </a:cxn>
                <a:cxn ang="0">
                  <a:pos x="T6" y="T7"/>
                </a:cxn>
                <a:cxn ang="0">
                  <a:pos x="T8" y="T9"/>
                </a:cxn>
              </a:cxnLst>
              <a:rect l="0" t="0" r="r" b="b"/>
              <a:pathLst>
                <a:path w="195" h="13">
                  <a:moveTo>
                    <a:pt x="195" y="6"/>
                  </a:moveTo>
                  <a:lnTo>
                    <a:pt x="194" y="0"/>
                  </a:lnTo>
                  <a:lnTo>
                    <a:pt x="0" y="6"/>
                  </a:lnTo>
                  <a:lnTo>
                    <a:pt x="194" y="13"/>
                  </a:lnTo>
                  <a:lnTo>
                    <a:pt x="195"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16">
              <a:extLst>
                <a:ext uri="{FF2B5EF4-FFF2-40B4-BE49-F238E27FC236}">
                  <a16:creationId xmlns:a16="http://schemas.microsoft.com/office/drawing/2014/main" id="{2AEF2528-DDBA-4D6A-B149-40D391160132}"/>
                </a:ext>
              </a:extLst>
            </p:cNvPr>
            <p:cNvSpPr>
              <a:spLocks/>
            </p:cNvSpPr>
            <p:nvPr/>
          </p:nvSpPr>
          <p:spPr bwMode="auto">
            <a:xfrm>
              <a:off x="4032482" y="2567301"/>
              <a:ext cx="18433" cy="457568"/>
            </a:xfrm>
            <a:custGeom>
              <a:avLst/>
              <a:gdLst>
                <a:gd name="T0" fmla="*/ 12 w 23"/>
                <a:gd name="T1" fmla="*/ 0 h 588"/>
                <a:gd name="T2" fmla="*/ 0 w 23"/>
                <a:gd name="T3" fmla="*/ 4 h 588"/>
                <a:gd name="T4" fmla="*/ 12 w 23"/>
                <a:gd name="T5" fmla="*/ 588 h 588"/>
                <a:gd name="T6" fmla="*/ 23 w 23"/>
                <a:gd name="T7" fmla="*/ 4 h 588"/>
                <a:gd name="T8" fmla="*/ 12 w 23"/>
                <a:gd name="T9" fmla="*/ 0 h 588"/>
              </a:gdLst>
              <a:ahLst/>
              <a:cxnLst>
                <a:cxn ang="0">
                  <a:pos x="T0" y="T1"/>
                </a:cxn>
                <a:cxn ang="0">
                  <a:pos x="T2" y="T3"/>
                </a:cxn>
                <a:cxn ang="0">
                  <a:pos x="T4" y="T5"/>
                </a:cxn>
                <a:cxn ang="0">
                  <a:pos x="T6" y="T7"/>
                </a:cxn>
                <a:cxn ang="0">
                  <a:pos x="T8" y="T9"/>
                </a:cxn>
              </a:cxnLst>
              <a:rect l="0" t="0" r="r" b="b"/>
              <a:pathLst>
                <a:path w="23" h="588">
                  <a:moveTo>
                    <a:pt x="12" y="0"/>
                  </a:moveTo>
                  <a:lnTo>
                    <a:pt x="0" y="4"/>
                  </a:lnTo>
                  <a:cubicBezTo>
                    <a:pt x="4" y="199"/>
                    <a:pt x="8" y="394"/>
                    <a:pt x="12" y="588"/>
                  </a:cubicBezTo>
                  <a:lnTo>
                    <a:pt x="23" y="4"/>
                  </a:lnTo>
                  <a:cubicBezTo>
                    <a:pt x="19" y="2"/>
                    <a:pt x="15" y="1"/>
                    <a:pt x="1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Freeform 17">
              <a:extLst>
                <a:ext uri="{FF2B5EF4-FFF2-40B4-BE49-F238E27FC236}">
                  <a16:creationId xmlns:a16="http://schemas.microsoft.com/office/drawing/2014/main" id="{D9473EA5-D642-4EF9-B275-B1FA793E4C73}"/>
                </a:ext>
              </a:extLst>
            </p:cNvPr>
            <p:cNvSpPr>
              <a:spLocks/>
            </p:cNvSpPr>
            <p:nvPr/>
          </p:nvSpPr>
          <p:spPr bwMode="auto">
            <a:xfrm>
              <a:off x="4002122" y="2607419"/>
              <a:ext cx="21686" cy="736229"/>
            </a:xfrm>
            <a:custGeom>
              <a:avLst/>
              <a:gdLst>
                <a:gd name="T0" fmla="*/ 14 w 27"/>
                <a:gd name="T1" fmla="*/ 0 h 945"/>
                <a:gd name="T2" fmla="*/ 0 w 27"/>
                <a:gd name="T3" fmla="*/ 6 h 945"/>
                <a:gd name="T4" fmla="*/ 14 w 27"/>
                <a:gd name="T5" fmla="*/ 945 h 945"/>
                <a:gd name="T6" fmla="*/ 27 w 27"/>
                <a:gd name="T7" fmla="*/ 6 h 945"/>
                <a:gd name="T8" fmla="*/ 14 w 27"/>
                <a:gd name="T9" fmla="*/ 0 h 945"/>
              </a:gdLst>
              <a:ahLst/>
              <a:cxnLst>
                <a:cxn ang="0">
                  <a:pos x="T0" y="T1"/>
                </a:cxn>
                <a:cxn ang="0">
                  <a:pos x="T2" y="T3"/>
                </a:cxn>
                <a:cxn ang="0">
                  <a:pos x="T4" y="T5"/>
                </a:cxn>
                <a:cxn ang="0">
                  <a:pos x="T6" y="T7"/>
                </a:cxn>
                <a:cxn ang="0">
                  <a:pos x="T8" y="T9"/>
                </a:cxn>
              </a:cxnLst>
              <a:rect l="0" t="0" r="r" b="b"/>
              <a:pathLst>
                <a:path w="27" h="945">
                  <a:moveTo>
                    <a:pt x="14" y="0"/>
                  </a:moveTo>
                  <a:lnTo>
                    <a:pt x="0" y="6"/>
                  </a:lnTo>
                  <a:lnTo>
                    <a:pt x="14" y="945"/>
                  </a:lnTo>
                  <a:lnTo>
                    <a:pt x="27" y="6"/>
                  </a:lnTo>
                  <a:lnTo>
                    <a:pt x="1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Freeform 18">
              <a:extLst>
                <a:ext uri="{FF2B5EF4-FFF2-40B4-BE49-F238E27FC236}">
                  <a16:creationId xmlns:a16="http://schemas.microsoft.com/office/drawing/2014/main" id="{41AE564F-B326-4202-AE16-089A23E607FC}"/>
                </a:ext>
              </a:extLst>
            </p:cNvPr>
            <p:cNvSpPr>
              <a:spLocks/>
            </p:cNvSpPr>
            <p:nvPr/>
          </p:nvSpPr>
          <p:spPr bwMode="auto">
            <a:xfrm>
              <a:off x="3985858" y="2651875"/>
              <a:ext cx="11927" cy="222278"/>
            </a:xfrm>
            <a:custGeom>
              <a:avLst/>
              <a:gdLst>
                <a:gd name="T0" fmla="*/ 8 w 16"/>
                <a:gd name="T1" fmla="*/ 0 h 285"/>
                <a:gd name="T2" fmla="*/ 0 w 16"/>
                <a:gd name="T3" fmla="*/ 2 h 285"/>
                <a:gd name="T4" fmla="*/ 11 w 16"/>
                <a:gd name="T5" fmla="*/ 285 h 285"/>
                <a:gd name="T6" fmla="*/ 16 w 16"/>
                <a:gd name="T7" fmla="*/ 2 h 285"/>
                <a:gd name="T8" fmla="*/ 8 w 16"/>
                <a:gd name="T9" fmla="*/ 0 h 285"/>
              </a:gdLst>
              <a:ahLst/>
              <a:cxnLst>
                <a:cxn ang="0">
                  <a:pos x="T0" y="T1"/>
                </a:cxn>
                <a:cxn ang="0">
                  <a:pos x="T2" y="T3"/>
                </a:cxn>
                <a:cxn ang="0">
                  <a:pos x="T4" y="T5"/>
                </a:cxn>
                <a:cxn ang="0">
                  <a:pos x="T6" y="T7"/>
                </a:cxn>
                <a:cxn ang="0">
                  <a:pos x="T8" y="T9"/>
                </a:cxn>
              </a:cxnLst>
              <a:rect l="0" t="0" r="r" b="b"/>
              <a:pathLst>
                <a:path w="16" h="285">
                  <a:moveTo>
                    <a:pt x="8" y="0"/>
                  </a:moveTo>
                  <a:lnTo>
                    <a:pt x="0" y="2"/>
                  </a:lnTo>
                  <a:lnTo>
                    <a:pt x="11" y="285"/>
                  </a:lnTo>
                  <a:lnTo>
                    <a:pt x="16" y="2"/>
                  </a:lnTo>
                  <a:lnTo>
                    <a:pt x="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48122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randombar(horizontal)">
                                      <p:cBhvr>
                                        <p:cTn id="17" dur="500"/>
                                        <p:tgtEl>
                                          <p:spTgt spid="33"/>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par>
                          <p:cTn id="52" fill="hold">
                            <p:stCondLst>
                              <p:cond delay="6500"/>
                            </p:stCondLst>
                            <p:childTnLst>
                              <p:par>
                                <p:cTn id="53" presetID="42"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par>
                          <p:cTn id="58" fill="hold">
                            <p:stCondLst>
                              <p:cond delay="7500"/>
                            </p:stCondLst>
                            <p:childTnLst>
                              <p:par>
                                <p:cTn id="59" presetID="42" presetClass="entr" presetSubtype="0"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childTnLst>
                          </p:cTn>
                        </p:par>
                        <p:par>
                          <p:cTn id="64" fill="hold">
                            <p:stCondLst>
                              <p:cond delay="8500"/>
                            </p:stCondLst>
                            <p:childTnLst>
                              <p:par>
                                <p:cTn id="65" presetID="42" presetClass="entr" presetSubtype="0" fill="hold" nodeType="after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1000"/>
                                        <p:tgtEl>
                                          <p:spTgt spid="55"/>
                                        </p:tgtEl>
                                      </p:cBhvr>
                                    </p:animEffect>
                                    <p:anim calcmode="lin" valueType="num">
                                      <p:cBhvr>
                                        <p:cTn id="68" dur="1000" fill="hold"/>
                                        <p:tgtEl>
                                          <p:spTgt spid="55"/>
                                        </p:tgtEl>
                                        <p:attrNameLst>
                                          <p:attrName>ppt_x</p:attrName>
                                        </p:attrNameLst>
                                      </p:cBhvr>
                                      <p:tavLst>
                                        <p:tav tm="0">
                                          <p:val>
                                            <p:strVal val="#ppt_x"/>
                                          </p:val>
                                        </p:tav>
                                        <p:tav tm="100000">
                                          <p:val>
                                            <p:strVal val="#ppt_x"/>
                                          </p:val>
                                        </p:tav>
                                      </p:tavLst>
                                    </p:anim>
                                    <p:anim calcmode="lin" valueType="num">
                                      <p:cBhvr>
                                        <p:cTn id="69" dur="1000" fill="hold"/>
                                        <p:tgtEl>
                                          <p:spTgt spid="55"/>
                                        </p:tgtEl>
                                        <p:attrNameLst>
                                          <p:attrName>ppt_y</p:attrName>
                                        </p:attrNameLst>
                                      </p:cBhvr>
                                      <p:tavLst>
                                        <p:tav tm="0">
                                          <p:val>
                                            <p:strVal val="#ppt_y+.1"/>
                                          </p:val>
                                        </p:tav>
                                        <p:tav tm="100000">
                                          <p:val>
                                            <p:strVal val="#ppt_y"/>
                                          </p:val>
                                        </p:tav>
                                      </p:tavLst>
                                    </p:anim>
                                  </p:childTnLst>
                                </p:cTn>
                              </p:par>
                            </p:childTnLst>
                          </p:cTn>
                        </p:par>
                        <p:par>
                          <p:cTn id="70" fill="hold">
                            <p:stCondLst>
                              <p:cond delay="9500"/>
                            </p:stCondLst>
                            <p:childTnLst>
                              <p:par>
                                <p:cTn id="71" presetID="42" presetClass="entr" presetSubtype="0"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1000"/>
                                        <p:tgtEl>
                                          <p:spTgt spid="20"/>
                                        </p:tgtEl>
                                      </p:cBhvr>
                                    </p:animEffect>
                                    <p:anim calcmode="lin" valueType="num">
                                      <p:cBhvr>
                                        <p:cTn id="74" dur="1000" fill="hold"/>
                                        <p:tgtEl>
                                          <p:spTgt spid="20"/>
                                        </p:tgtEl>
                                        <p:attrNameLst>
                                          <p:attrName>ppt_x</p:attrName>
                                        </p:attrNameLst>
                                      </p:cBhvr>
                                      <p:tavLst>
                                        <p:tav tm="0">
                                          <p:val>
                                            <p:strVal val="#ppt_x"/>
                                          </p:val>
                                        </p:tav>
                                        <p:tav tm="100000">
                                          <p:val>
                                            <p:strVal val="#ppt_x"/>
                                          </p:val>
                                        </p:tav>
                                      </p:tavLst>
                                    </p:anim>
                                    <p:anim calcmode="lin" valueType="num">
                                      <p:cBhvr>
                                        <p:cTn id="75" dur="1000" fill="hold"/>
                                        <p:tgtEl>
                                          <p:spTgt spid="20"/>
                                        </p:tgtEl>
                                        <p:attrNameLst>
                                          <p:attrName>ppt_y</p:attrName>
                                        </p:attrNameLst>
                                      </p:cBhvr>
                                      <p:tavLst>
                                        <p:tav tm="0">
                                          <p:val>
                                            <p:strVal val="#ppt_y+.1"/>
                                          </p:val>
                                        </p:tav>
                                        <p:tav tm="100000">
                                          <p:val>
                                            <p:strVal val="#ppt_y"/>
                                          </p:val>
                                        </p:tav>
                                      </p:tavLst>
                                    </p:anim>
                                  </p:childTnLst>
                                </p:cTn>
                              </p:par>
                            </p:childTnLst>
                          </p:cTn>
                        </p:par>
                        <p:par>
                          <p:cTn id="76" fill="hold">
                            <p:stCondLst>
                              <p:cond delay="10500"/>
                            </p:stCondLst>
                            <p:childTnLst>
                              <p:par>
                                <p:cTn id="77" presetID="42" presetClass="entr" presetSubtype="0"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1000"/>
                                        <p:tgtEl>
                                          <p:spTgt spid="27"/>
                                        </p:tgtEl>
                                      </p:cBhvr>
                                    </p:animEffect>
                                    <p:anim calcmode="lin" valueType="num">
                                      <p:cBhvr>
                                        <p:cTn id="80" dur="1000" fill="hold"/>
                                        <p:tgtEl>
                                          <p:spTgt spid="27"/>
                                        </p:tgtEl>
                                        <p:attrNameLst>
                                          <p:attrName>ppt_x</p:attrName>
                                        </p:attrNameLst>
                                      </p:cBhvr>
                                      <p:tavLst>
                                        <p:tav tm="0">
                                          <p:val>
                                            <p:strVal val="#ppt_x"/>
                                          </p:val>
                                        </p:tav>
                                        <p:tav tm="100000">
                                          <p:val>
                                            <p:strVal val="#ppt_x"/>
                                          </p:val>
                                        </p:tav>
                                      </p:tavLst>
                                    </p:anim>
                                    <p:anim calcmode="lin" valueType="num">
                                      <p:cBhvr>
                                        <p:cTn id="81" dur="1000" fill="hold"/>
                                        <p:tgtEl>
                                          <p:spTgt spid="27"/>
                                        </p:tgtEl>
                                        <p:attrNameLst>
                                          <p:attrName>ppt_y</p:attrName>
                                        </p:attrNameLst>
                                      </p:cBhvr>
                                      <p:tavLst>
                                        <p:tav tm="0">
                                          <p:val>
                                            <p:strVal val="#ppt_y+.1"/>
                                          </p:val>
                                        </p:tav>
                                        <p:tav tm="100000">
                                          <p:val>
                                            <p:strVal val="#ppt_y"/>
                                          </p:val>
                                        </p:tav>
                                      </p:tavLst>
                                    </p:anim>
                                  </p:childTnLst>
                                </p:cTn>
                              </p:par>
                            </p:childTnLst>
                          </p:cTn>
                        </p:par>
                        <p:par>
                          <p:cTn id="82" fill="hold">
                            <p:stCondLst>
                              <p:cond delay="11500"/>
                            </p:stCondLst>
                            <p:childTnLst>
                              <p:par>
                                <p:cTn id="83" presetID="42" presetClass="entr" presetSubtype="0" fill="hold" nodeType="after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1000"/>
                                        <p:tgtEl>
                                          <p:spTgt spid="71"/>
                                        </p:tgtEl>
                                      </p:cBhvr>
                                    </p:animEffect>
                                    <p:anim calcmode="lin" valueType="num">
                                      <p:cBhvr>
                                        <p:cTn id="86" dur="1000" fill="hold"/>
                                        <p:tgtEl>
                                          <p:spTgt spid="71"/>
                                        </p:tgtEl>
                                        <p:attrNameLst>
                                          <p:attrName>ppt_x</p:attrName>
                                        </p:attrNameLst>
                                      </p:cBhvr>
                                      <p:tavLst>
                                        <p:tav tm="0">
                                          <p:val>
                                            <p:strVal val="#ppt_x"/>
                                          </p:val>
                                        </p:tav>
                                        <p:tav tm="100000">
                                          <p:val>
                                            <p:strVal val="#ppt_x"/>
                                          </p:val>
                                        </p:tav>
                                      </p:tavLst>
                                    </p:anim>
                                    <p:anim calcmode="lin" valueType="num">
                                      <p:cBhvr>
                                        <p:cTn id="87" dur="1000" fill="hold"/>
                                        <p:tgtEl>
                                          <p:spTgt spid="71"/>
                                        </p:tgtEl>
                                        <p:attrNameLst>
                                          <p:attrName>ppt_y</p:attrName>
                                        </p:attrNameLst>
                                      </p:cBhvr>
                                      <p:tavLst>
                                        <p:tav tm="0">
                                          <p:val>
                                            <p:strVal val="#ppt_y+.1"/>
                                          </p:val>
                                        </p:tav>
                                        <p:tav tm="100000">
                                          <p:val>
                                            <p:strVal val="#ppt_y"/>
                                          </p:val>
                                        </p:tav>
                                      </p:tavLst>
                                    </p:anim>
                                  </p:childTnLst>
                                </p:cTn>
                              </p:par>
                            </p:childTnLst>
                          </p:cTn>
                        </p:par>
                        <p:par>
                          <p:cTn id="88" fill="hold">
                            <p:stCondLst>
                              <p:cond delay="12500"/>
                            </p:stCondLst>
                            <p:childTnLst>
                              <p:par>
                                <p:cTn id="89" presetID="42" presetClass="entr" presetSubtype="0" fill="hold" grpId="0" nodeType="after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1000"/>
                                        <p:tgtEl>
                                          <p:spTgt spid="21"/>
                                        </p:tgtEl>
                                      </p:cBhvr>
                                    </p:animEffect>
                                    <p:anim calcmode="lin" valueType="num">
                                      <p:cBhvr>
                                        <p:cTn id="92" dur="1000" fill="hold"/>
                                        <p:tgtEl>
                                          <p:spTgt spid="21"/>
                                        </p:tgtEl>
                                        <p:attrNameLst>
                                          <p:attrName>ppt_x</p:attrName>
                                        </p:attrNameLst>
                                      </p:cBhvr>
                                      <p:tavLst>
                                        <p:tav tm="0">
                                          <p:val>
                                            <p:strVal val="#ppt_x"/>
                                          </p:val>
                                        </p:tav>
                                        <p:tav tm="100000">
                                          <p:val>
                                            <p:strVal val="#ppt_x"/>
                                          </p:val>
                                        </p:tav>
                                      </p:tavLst>
                                    </p:anim>
                                    <p:anim calcmode="lin" valueType="num">
                                      <p:cBhvr>
                                        <p:cTn id="93" dur="1000" fill="hold"/>
                                        <p:tgtEl>
                                          <p:spTgt spid="21"/>
                                        </p:tgtEl>
                                        <p:attrNameLst>
                                          <p:attrName>ppt_y</p:attrName>
                                        </p:attrNameLst>
                                      </p:cBhvr>
                                      <p:tavLst>
                                        <p:tav tm="0">
                                          <p:val>
                                            <p:strVal val="#ppt_y+.1"/>
                                          </p:val>
                                        </p:tav>
                                        <p:tav tm="100000">
                                          <p:val>
                                            <p:strVal val="#ppt_y"/>
                                          </p:val>
                                        </p:tav>
                                      </p:tavLst>
                                    </p:anim>
                                  </p:childTnLst>
                                </p:cTn>
                              </p:par>
                            </p:childTnLst>
                          </p:cTn>
                        </p:par>
                        <p:par>
                          <p:cTn id="94" fill="hold">
                            <p:stCondLst>
                              <p:cond delay="13500"/>
                            </p:stCondLst>
                            <p:childTnLst>
                              <p:par>
                                <p:cTn id="95" presetID="42" presetClass="entr" presetSubtype="0" fill="hold" nodeType="after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1000"/>
                                        <p:tgtEl>
                                          <p:spTgt spid="24"/>
                                        </p:tgtEl>
                                      </p:cBhvr>
                                    </p:animEffect>
                                    <p:anim calcmode="lin" valueType="num">
                                      <p:cBhvr>
                                        <p:cTn id="98" dur="1000" fill="hold"/>
                                        <p:tgtEl>
                                          <p:spTgt spid="24"/>
                                        </p:tgtEl>
                                        <p:attrNameLst>
                                          <p:attrName>ppt_x</p:attrName>
                                        </p:attrNameLst>
                                      </p:cBhvr>
                                      <p:tavLst>
                                        <p:tav tm="0">
                                          <p:val>
                                            <p:strVal val="#ppt_x"/>
                                          </p:val>
                                        </p:tav>
                                        <p:tav tm="100000">
                                          <p:val>
                                            <p:strVal val="#ppt_x"/>
                                          </p:val>
                                        </p:tav>
                                      </p:tavLst>
                                    </p:anim>
                                    <p:anim calcmode="lin" valueType="num">
                                      <p:cBhvr>
                                        <p:cTn id="99" dur="1000" fill="hold"/>
                                        <p:tgtEl>
                                          <p:spTgt spid="24"/>
                                        </p:tgtEl>
                                        <p:attrNameLst>
                                          <p:attrName>ppt_y</p:attrName>
                                        </p:attrNameLst>
                                      </p:cBhvr>
                                      <p:tavLst>
                                        <p:tav tm="0">
                                          <p:val>
                                            <p:strVal val="#ppt_y+.1"/>
                                          </p:val>
                                        </p:tav>
                                        <p:tav tm="100000">
                                          <p:val>
                                            <p:strVal val="#ppt_y"/>
                                          </p:val>
                                        </p:tav>
                                      </p:tavLst>
                                    </p:anim>
                                  </p:childTnLst>
                                </p:cTn>
                              </p:par>
                            </p:childTnLst>
                          </p:cTn>
                        </p:par>
                        <p:par>
                          <p:cTn id="100" fill="hold">
                            <p:stCondLst>
                              <p:cond delay="14500"/>
                            </p:stCondLst>
                            <p:childTnLst>
                              <p:par>
                                <p:cTn id="101" presetID="42" presetClass="entr" presetSubtype="0" fill="hold" nodeType="after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1000"/>
                                        <p:tgtEl>
                                          <p:spTgt spid="32"/>
                                        </p:tgtEl>
                                      </p:cBhvr>
                                    </p:animEffect>
                                    <p:anim calcmode="lin" valueType="num">
                                      <p:cBhvr>
                                        <p:cTn id="104" dur="1000" fill="hold"/>
                                        <p:tgtEl>
                                          <p:spTgt spid="32"/>
                                        </p:tgtEl>
                                        <p:attrNameLst>
                                          <p:attrName>ppt_x</p:attrName>
                                        </p:attrNameLst>
                                      </p:cBhvr>
                                      <p:tavLst>
                                        <p:tav tm="0">
                                          <p:val>
                                            <p:strVal val="#ppt_x"/>
                                          </p:val>
                                        </p:tav>
                                        <p:tav tm="100000">
                                          <p:val>
                                            <p:strVal val="#ppt_x"/>
                                          </p:val>
                                        </p:tav>
                                      </p:tavLst>
                                    </p:anim>
                                    <p:anim calcmode="lin" valueType="num">
                                      <p:cBhvr>
                                        <p:cTn id="105" dur="1000" fill="hold"/>
                                        <p:tgtEl>
                                          <p:spTgt spid="32"/>
                                        </p:tgtEl>
                                        <p:attrNameLst>
                                          <p:attrName>ppt_y</p:attrName>
                                        </p:attrNameLst>
                                      </p:cBhvr>
                                      <p:tavLst>
                                        <p:tav tm="0">
                                          <p:val>
                                            <p:strVal val="#ppt_y+.1"/>
                                          </p:val>
                                        </p:tav>
                                        <p:tav tm="100000">
                                          <p:val>
                                            <p:strVal val="#ppt_y"/>
                                          </p:val>
                                        </p:tav>
                                      </p:tavLst>
                                    </p:anim>
                                  </p:childTnLst>
                                </p:cTn>
                              </p:par>
                            </p:childTnLst>
                          </p:cTn>
                        </p:par>
                        <p:par>
                          <p:cTn id="106" fill="hold">
                            <p:stCondLst>
                              <p:cond delay="15500"/>
                            </p:stCondLst>
                            <p:childTnLst>
                              <p:par>
                                <p:cTn id="107" presetID="42" presetClass="entr" presetSubtype="0" fill="hold" grpId="0" nodeType="after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1000"/>
                                        <p:tgtEl>
                                          <p:spTgt spid="28"/>
                                        </p:tgtEl>
                                      </p:cBhvr>
                                    </p:animEffect>
                                    <p:anim calcmode="lin" valueType="num">
                                      <p:cBhvr>
                                        <p:cTn id="110" dur="1000" fill="hold"/>
                                        <p:tgtEl>
                                          <p:spTgt spid="28"/>
                                        </p:tgtEl>
                                        <p:attrNameLst>
                                          <p:attrName>ppt_x</p:attrName>
                                        </p:attrNameLst>
                                      </p:cBhvr>
                                      <p:tavLst>
                                        <p:tav tm="0">
                                          <p:val>
                                            <p:strVal val="#ppt_x"/>
                                          </p:val>
                                        </p:tav>
                                        <p:tav tm="100000">
                                          <p:val>
                                            <p:strVal val="#ppt_x"/>
                                          </p:val>
                                        </p:tav>
                                      </p:tavLst>
                                    </p:anim>
                                    <p:anim calcmode="lin" valueType="num">
                                      <p:cBhvr>
                                        <p:cTn id="111" dur="1000" fill="hold"/>
                                        <p:tgtEl>
                                          <p:spTgt spid="28"/>
                                        </p:tgtEl>
                                        <p:attrNameLst>
                                          <p:attrName>ppt_y</p:attrName>
                                        </p:attrNameLst>
                                      </p:cBhvr>
                                      <p:tavLst>
                                        <p:tav tm="0">
                                          <p:val>
                                            <p:strVal val="#ppt_y+.1"/>
                                          </p:val>
                                        </p:tav>
                                        <p:tav tm="100000">
                                          <p:val>
                                            <p:strVal val="#ppt_y"/>
                                          </p:val>
                                        </p:tav>
                                      </p:tavLst>
                                    </p:anim>
                                  </p:childTnLst>
                                </p:cTn>
                              </p:par>
                            </p:childTnLst>
                          </p:cTn>
                        </p:par>
                        <p:par>
                          <p:cTn id="112" fill="hold">
                            <p:stCondLst>
                              <p:cond delay="16500"/>
                            </p:stCondLst>
                            <p:childTnLst>
                              <p:par>
                                <p:cTn id="113" presetID="42" presetClass="entr" presetSubtype="0" fill="hold" nodeType="afterEffect">
                                  <p:stCondLst>
                                    <p:cond delay="0"/>
                                  </p:stCondLst>
                                  <p:childTnLst>
                                    <p:set>
                                      <p:cBhvr>
                                        <p:cTn id="114" dur="1" fill="hold">
                                          <p:stCondLst>
                                            <p:cond delay="0"/>
                                          </p:stCondLst>
                                        </p:cTn>
                                        <p:tgtEl>
                                          <p:spTgt spid="80"/>
                                        </p:tgtEl>
                                        <p:attrNameLst>
                                          <p:attrName>style.visibility</p:attrName>
                                        </p:attrNameLst>
                                      </p:cBhvr>
                                      <p:to>
                                        <p:strVal val="visible"/>
                                      </p:to>
                                    </p:set>
                                    <p:animEffect transition="in" filter="fade">
                                      <p:cBhvr>
                                        <p:cTn id="115" dur="1000"/>
                                        <p:tgtEl>
                                          <p:spTgt spid="80"/>
                                        </p:tgtEl>
                                      </p:cBhvr>
                                    </p:animEffect>
                                    <p:anim calcmode="lin" valueType="num">
                                      <p:cBhvr>
                                        <p:cTn id="116" dur="1000" fill="hold"/>
                                        <p:tgtEl>
                                          <p:spTgt spid="80"/>
                                        </p:tgtEl>
                                        <p:attrNameLst>
                                          <p:attrName>ppt_x</p:attrName>
                                        </p:attrNameLst>
                                      </p:cBhvr>
                                      <p:tavLst>
                                        <p:tav tm="0">
                                          <p:val>
                                            <p:strVal val="#ppt_x"/>
                                          </p:val>
                                        </p:tav>
                                        <p:tav tm="100000">
                                          <p:val>
                                            <p:strVal val="#ppt_x"/>
                                          </p:val>
                                        </p:tav>
                                      </p:tavLst>
                                    </p:anim>
                                    <p:anim calcmode="lin" valueType="num">
                                      <p:cBhvr>
                                        <p:cTn id="117" dur="1000" fill="hold"/>
                                        <p:tgtEl>
                                          <p:spTgt spid="80"/>
                                        </p:tgtEl>
                                        <p:attrNameLst>
                                          <p:attrName>ppt_y</p:attrName>
                                        </p:attrNameLst>
                                      </p:cBhvr>
                                      <p:tavLst>
                                        <p:tav tm="0">
                                          <p:val>
                                            <p:strVal val="#ppt_y+.1"/>
                                          </p:val>
                                        </p:tav>
                                        <p:tav tm="100000">
                                          <p:val>
                                            <p:strVal val="#ppt_y"/>
                                          </p:val>
                                        </p:tav>
                                      </p:tavLst>
                                    </p:anim>
                                  </p:childTnLst>
                                </p:cTn>
                              </p:par>
                            </p:childTnLst>
                          </p:cTn>
                        </p:par>
                        <p:par>
                          <p:cTn id="118" fill="hold">
                            <p:stCondLst>
                              <p:cond delay="17500"/>
                            </p:stCondLst>
                            <p:childTnLst>
                              <p:par>
                                <p:cTn id="119" presetID="42" presetClass="entr" presetSubtype="0" fill="hold" grpId="0" nodeType="after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1000"/>
                                        <p:tgtEl>
                                          <p:spTgt spid="31"/>
                                        </p:tgtEl>
                                      </p:cBhvr>
                                    </p:animEffect>
                                    <p:anim calcmode="lin" valueType="num">
                                      <p:cBhvr>
                                        <p:cTn id="122" dur="1000" fill="hold"/>
                                        <p:tgtEl>
                                          <p:spTgt spid="31"/>
                                        </p:tgtEl>
                                        <p:attrNameLst>
                                          <p:attrName>ppt_x</p:attrName>
                                        </p:attrNameLst>
                                      </p:cBhvr>
                                      <p:tavLst>
                                        <p:tav tm="0">
                                          <p:val>
                                            <p:strVal val="#ppt_x"/>
                                          </p:val>
                                        </p:tav>
                                        <p:tav tm="100000">
                                          <p:val>
                                            <p:strVal val="#ppt_x"/>
                                          </p:val>
                                        </p:tav>
                                      </p:tavLst>
                                    </p:anim>
                                    <p:anim calcmode="lin" valueType="num">
                                      <p:cBhvr>
                                        <p:cTn id="123" dur="1000" fill="hold"/>
                                        <p:tgtEl>
                                          <p:spTgt spid="31"/>
                                        </p:tgtEl>
                                        <p:attrNameLst>
                                          <p:attrName>ppt_y</p:attrName>
                                        </p:attrNameLst>
                                      </p:cBhvr>
                                      <p:tavLst>
                                        <p:tav tm="0">
                                          <p:val>
                                            <p:strVal val="#ppt_y+.1"/>
                                          </p:val>
                                        </p:tav>
                                        <p:tav tm="100000">
                                          <p:val>
                                            <p:strVal val="#ppt_y"/>
                                          </p:val>
                                        </p:tav>
                                      </p:tavLst>
                                    </p:anim>
                                  </p:childTnLst>
                                </p:cTn>
                              </p:par>
                            </p:childTnLst>
                          </p:cTn>
                        </p:par>
                        <p:par>
                          <p:cTn id="124" fill="hold">
                            <p:stCondLst>
                              <p:cond delay="18500"/>
                            </p:stCondLst>
                            <p:childTnLst>
                              <p:par>
                                <p:cTn id="125" presetID="42" presetClass="entr" presetSubtype="0" fill="hold" grpId="0" nodeType="after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1000"/>
                                        <p:tgtEl>
                                          <p:spTgt spid="34"/>
                                        </p:tgtEl>
                                      </p:cBhvr>
                                    </p:animEffect>
                                    <p:anim calcmode="lin" valueType="num">
                                      <p:cBhvr>
                                        <p:cTn id="128" dur="1000" fill="hold"/>
                                        <p:tgtEl>
                                          <p:spTgt spid="34"/>
                                        </p:tgtEl>
                                        <p:attrNameLst>
                                          <p:attrName>ppt_x</p:attrName>
                                        </p:attrNameLst>
                                      </p:cBhvr>
                                      <p:tavLst>
                                        <p:tav tm="0">
                                          <p:val>
                                            <p:strVal val="#ppt_x"/>
                                          </p:val>
                                        </p:tav>
                                        <p:tav tm="100000">
                                          <p:val>
                                            <p:strVal val="#ppt_x"/>
                                          </p:val>
                                        </p:tav>
                                      </p:tavLst>
                                    </p:anim>
                                    <p:anim calcmode="lin" valueType="num">
                                      <p:cBhvr>
                                        <p:cTn id="1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33" grpId="0"/>
      <p:bldP spid="29" grpId="0"/>
      <p:bldP spid="2" grpId="0"/>
      <p:bldP spid="18" grpId="0" animBg="1"/>
      <p:bldP spid="19" grpId="0" animBg="1"/>
      <p:bldP spid="20" grpId="0" animBg="1"/>
      <p:bldP spid="21" grpId="0" animBg="1"/>
      <p:bldP spid="25" grpId="0"/>
      <p:bldP spid="26" grpId="0"/>
      <p:bldP spid="27" grpId="0"/>
      <p:bldP spid="28" grpId="0"/>
      <p:bldP spid="31" grpId="0" animBg="1"/>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创意部门工作汇报PPT模板"/>
</p:tagLst>
</file>

<file path=ppt/tags/tag10.xml><?xml version="1.0" encoding="utf-8"?>
<p:tagLst xmlns:a="http://schemas.openxmlformats.org/drawingml/2006/main" xmlns:r="http://schemas.openxmlformats.org/officeDocument/2006/relationships" xmlns:p="http://schemas.openxmlformats.org/presentationml/2006/main">
  <p:tag name="MH" val="20151121192522"/>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51121192522"/>
  <p:tag name="MH_LIBRARY" val="GRAPHIC"/>
  <p:tag name="MH_TYPE" val="Other"/>
  <p:tag name="MH_ORDER" val="5"/>
</p:tagLst>
</file>

<file path=ppt/tags/tag12.xml><?xml version="1.0" encoding="utf-8"?>
<p:tagLst xmlns:a="http://schemas.openxmlformats.org/drawingml/2006/main" xmlns:r="http://schemas.openxmlformats.org/officeDocument/2006/relationships" xmlns:p="http://schemas.openxmlformats.org/presentationml/2006/main">
  <p:tag name="MH" val="20151121192522"/>
  <p:tag name="MH_LIBRARY" val="GRAPHIC"/>
  <p:tag name="MH_TYPE" val="Other"/>
  <p:tag name="MH_ORDER" val="7"/>
</p:tagLst>
</file>

<file path=ppt/tags/tag13.xml><?xml version="1.0" encoding="utf-8"?>
<p:tagLst xmlns:a="http://schemas.openxmlformats.org/drawingml/2006/main" xmlns:r="http://schemas.openxmlformats.org/officeDocument/2006/relationships" xmlns:p="http://schemas.openxmlformats.org/presentationml/2006/main">
  <p:tag name="MH" val="20151121192522"/>
  <p:tag name="MH_LIBRARY" val="GRAPHIC"/>
  <p:tag name="MH_TYPE" val="Other"/>
  <p:tag name="MH_ORDER" val="8"/>
</p:tagLst>
</file>

<file path=ppt/tags/tag14.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SubTitle"/>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SubTitle"/>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SubTitle"/>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ENTRY"/>
  <p:tag name="ID" val="547130"/>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ENTRY"/>
  <p:tag name="ID" val="547130"/>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ENTRY"/>
  <p:tag name="ID" val="547130"/>
  <p:tag name="MH_ORDER" val="3"/>
</p:tagLst>
</file>

<file path=ppt/tags/tag2.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20.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ENTRY"/>
  <p:tag name="ID" val="547130"/>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NUMBER"/>
  <p:tag name="ID" val="547130"/>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NUMBER"/>
  <p:tag name="ID" val="547130"/>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NUMBER"/>
  <p:tag name="ID" val="547130"/>
  <p:tag name="MH_ORDER" val="3"/>
</p:tagLst>
</file>

<file path=ppt/tags/tag24.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NUMBER"/>
  <p:tag name="ID" val="547130"/>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ENTRY"/>
  <p:tag name="ID" val="547130"/>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ENTRY"/>
  <p:tag name="ID" val="547130"/>
  <p:tag name="MH_ORDER" val="2"/>
</p:tagLst>
</file>

<file path=ppt/tags/tag27.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ENTRY"/>
  <p:tag name="ID" val="547130"/>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ENTRY"/>
  <p:tag name="ID" val="547130"/>
  <p:tag name="MH_ORDER" val="4"/>
</p:tagLst>
</file>

<file path=ppt/tags/tag29.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NUMBER"/>
  <p:tag name="ID" val="547130"/>
  <p:tag name="MH_ORDER" val="1"/>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megaphone*accounce*cheerleader*speaker*yell*amplify*announcement*loudspeaker*rally*speech*bullhorn*sound*communication*message*tools*noise*marketing*brand*fight*loud hailer*talk*voice*people*speak up"/>
</p:tagLst>
</file>

<file path=ppt/tags/tag30.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NUMBER"/>
  <p:tag name="ID" val="547130"/>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NUMBER"/>
  <p:tag name="ID" val="547130"/>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60830110423"/>
  <p:tag name="MH_LIBRARY" val="CONTENTS"/>
  <p:tag name="MH_TYPE" val="NUMBER"/>
  <p:tag name="ID" val="547130"/>
  <p:tag name="MH_ORDER" val="4"/>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conference*group meeting*group of users*people*persons*user meeting*users*conversation*dialogue*meeting*presentation*speech*talking*slides*politics*politician"/>
</p:tagLst>
</file>

<file path=ppt/tags/tag5.xml><?xml version="1.0" encoding="utf-8"?>
<p:tagLst xmlns:a="http://schemas.openxmlformats.org/drawingml/2006/main" xmlns:r="http://schemas.openxmlformats.org/officeDocument/2006/relationships" xmlns:p="http://schemas.openxmlformats.org/presentationml/2006/main">
  <p:tag name="POWER_USER_TAGS_ICONS" val="conversation*people*talk*conference*discussion*tell*speak*exchange*interview"/>
</p:tagLst>
</file>

<file path=ppt/tags/tag6.xml><?xml version="1.0" encoding="utf-8"?>
<p:tagLst xmlns:a="http://schemas.openxmlformats.org/drawingml/2006/main" xmlns:r="http://schemas.openxmlformats.org/officeDocument/2006/relationships" xmlns:p="http://schemas.openxmlformats.org/presentationml/2006/main">
  <p:tag name="POWER_USER_TAGS_ICONS" val="book*booklet*books*culture*library*bookmark*literature*read*"/>
</p:tagLst>
</file>

<file path=ppt/tags/tag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8.xml><?xml version="1.0" encoding="utf-8"?>
<p:tagLst xmlns:a="http://schemas.openxmlformats.org/drawingml/2006/main" xmlns:r="http://schemas.openxmlformats.org/officeDocument/2006/relationships" xmlns:p="http://schemas.openxmlformats.org/presentationml/2006/main">
  <p:tag name="MH" val="20151121192522"/>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51121192522"/>
  <p:tag name="MH_LIBRARY" val="GRAPHIC"/>
  <p:tag name="MH_TYPE" val="Other"/>
  <p:tag name="MH_ORDER" val="2"/>
</p:tagLst>
</file>

<file path=ppt/theme/theme1.xml><?xml version="1.0" encoding="utf-8"?>
<a:theme xmlns:a="http://schemas.openxmlformats.org/drawingml/2006/main" name="Office 主题">
  <a:themeElements>
    <a:clrScheme name="1 Tùy chỉnh">
      <a:dk1>
        <a:sysClr val="windowText" lastClr="000000"/>
      </a:dk1>
      <a:lt1>
        <a:sysClr val="window" lastClr="FFFFFF"/>
      </a:lt1>
      <a:dk2>
        <a:srgbClr val="1F497D"/>
      </a:dk2>
      <a:lt2>
        <a:srgbClr val="EEECE1"/>
      </a:lt2>
      <a:accent1>
        <a:srgbClr val="FF0000"/>
      </a:accent1>
      <a:accent2>
        <a:srgbClr val="0070C0"/>
      </a:accent2>
      <a:accent3>
        <a:srgbClr val="00B050"/>
      </a:accent3>
      <a:accent4>
        <a:srgbClr val="7030A0"/>
      </a:accent4>
      <a:accent5>
        <a:srgbClr val="4BACC6"/>
      </a:accent5>
      <a:accent6>
        <a:srgbClr val="F79646"/>
      </a:accent6>
      <a:hlink>
        <a:srgbClr val="0000FF"/>
      </a:hlink>
      <a:folHlink>
        <a:srgbClr val="800080"/>
      </a:folHlink>
    </a:clrScheme>
    <a:fontScheme name="1 Tùy chỉnh">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1407</TotalTime>
  <Words>8102</Words>
  <Application>Microsoft Office PowerPoint</Application>
  <PresentationFormat>On-screen Show (16:9)</PresentationFormat>
  <Paragraphs>378</Paragraphs>
  <Slides>38</Slides>
  <Notes>38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#9Slide02 Tieu de rat dai 02</vt:lpstr>
      <vt:lpstr>Wingdings</vt:lpstr>
      <vt:lpstr>#9Slide02 Noi dung rat dai</vt:lpstr>
      <vt:lpstr>inpin heiti</vt:lpstr>
      <vt:lpstr>Microsoft YaHei</vt:lpstr>
      <vt:lpstr>Impact</vt:lpstr>
      <vt:lpstr>字魂35号-经典雅黑</vt:lpstr>
      <vt:lpstr>#9Slide03 SFU SwissBT ExtraComp</vt:lpstr>
      <vt:lpstr>#9Slide01 Tieu de ngan</vt:lpstr>
      <vt:lpstr>#9Slide01 Noi dung ngan</vt:lpstr>
      <vt:lpstr>#9Slide02 Tieu de rat dai 01</vt:lpstr>
      <vt:lpstr>Arial</vt:lpstr>
      <vt:lpstr>Times New Roman</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dc:title>
  <dc:creator>dell</dc:creator>
  <cp:lastModifiedBy>Trung Ương Đoàn</cp:lastModifiedBy>
  <cp:revision>111</cp:revision>
  <dcterms:created xsi:type="dcterms:W3CDTF">2015-12-18T02:53:00Z</dcterms:created>
  <dcterms:modified xsi:type="dcterms:W3CDTF">2021-12-02T02:43:45Z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y fmtid="{D5CDD505-2E9C-101B-9397-08002B2CF9AE}" pid="3" name="KSORubyTemplateID">
    <vt:lpwstr>2</vt:lpwstr>
  </property>
</Properties>
</file>